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 ContentType="image/tif"/>
  <Default Extension="m4v" ContentType="video/unknown"/>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mn-lt"/>
        <a:ea typeface="+mn-ea"/>
        <a:cs typeface="+mn-cs"/>
        <a:sym typeface="Helvetica Neue"/>
      </a:defRPr>
    </a:lvl1pPr>
    <a:lvl2pPr marL="0" marR="0" indent="2286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mn-lt"/>
        <a:ea typeface="+mn-ea"/>
        <a:cs typeface="+mn-cs"/>
        <a:sym typeface="Helvetica Neue"/>
      </a:defRPr>
    </a:lvl2pPr>
    <a:lvl3pPr marL="0" marR="0" indent="4572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mn-lt"/>
        <a:ea typeface="+mn-ea"/>
        <a:cs typeface="+mn-cs"/>
        <a:sym typeface="Helvetica Neue"/>
      </a:defRPr>
    </a:lvl3pPr>
    <a:lvl4pPr marL="0" marR="0" indent="6858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mn-lt"/>
        <a:ea typeface="+mn-ea"/>
        <a:cs typeface="+mn-cs"/>
        <a:sym typeface="Helvetica Neue"/>
      </a:defRPr>
    </a:lvl4pPr>
    <a:lvl5pPr marL="0" marR="0" indent="9144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mn-lt"/>
        <a:ea typeface="+mn-ea"/>
        <a:cs typeface="+mn-cs"/>
        <a:sym typeface="Helvetica Neue"/>
      </a:defRPr>
    </a:lvl5pPr>
    <a:lvl6pPr marL="0" marR="0" indent="11430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mn-lt"/>
        <a:ea typeface="+mn-ea"/>
        <a:cs typeface="+mn-cs"/>
        <a:sym typeface="Helvetica Neue"/>
      </a:defRPr>
    </a:lvl6pPr>
    <a:lvl7pPr marL="0" marR="0" indent="13716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mn-lt"/>
        <a:ea typeface="+mn-ea"/>
        <a:cs typeface="+mn-cs"/>
        <a:sym typeface="Helvetica Neue"/>
      </a:defRPr>
    </a:lvl7pPr>
    <a:lvl8pPr marL="0" marR="0" indent="16002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mn-lt"/>
        <a:ea typeface="+mn-ea"/>
        <a:cs typeface="+mn-cs"/>
        <a:sym typeface="Helvetica Neue"/>
      </a:defRPr>
    </a:lvl8pPr>
    <a:lvl9pPr marL="0" marR="0" indent="18288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mn-lt"/>
        <a:ea typeface="+mn-ea"/>
        <a:cs typeface="+mn-cs"/>
        <a:sym typeface="Helvetica Neue"/>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lumOff val="-13575"/>
            </a:schemeClr>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hueOff val="114395"/>
              <a:lumOff val="-24975"/>
            </a:schemeClr>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ff" i="off">
        <a:fontRef idx="maj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3">
              <a:hueOff val="362282"/>
              <a:satOff val="31803"/>
              <a:lumOff val="-18242"/>
            </a:schemeClr>
          </a:solidFill>
        </a:fill>
      </a:tcStyle>
    </a:firstCol>
    <a:lastRow>
      <a:tcTxStyle b="off" i="off">
        <a:fontRef idx="minor">
          <a:srgbClr val="000000"/>
        </a:fontRef>
        <a:srgbClr val="000000"/>
      </a:tcTxStyle>
      <a:tcStyle>
        <a:tcBdr>
          <a:left>
            <a:ln w="12700" cap="flat">
              <a:solidFill>
                <a:srgbClr val="606060"/>
              </a:solidFill>
              <a:prstDash val="solid"/>
              <a:miter lim="400000"/>
            </a:ln>
          </a:left>
          <a:right>
            <a:ln w="12700" cap="flat">
              <a:solidFill>
                <a:srgbClr val="606060"/>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EBEBEB"/>
          </a:solidFill>
        </a:fill>
      </a:tcStyle>
    </a:lastRow>
    <a:firstRow>
      <a:tcTxStyle b="off" i="off">
        <a:fontRef idx="major">
          <a:srgbClr val="FFFFFF"/>
        </a:fontRef>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rgbClr val="017101"/>
          </a:solidFill>
        </a:fill>
      </a:tcStyle>
    </a:firstRow>
  </a:tblStyle>
  <a:tblStyle styleId="{EEE7283C-3CF3-47DC-8721-378D4A62B228}" styleName="">
    <a:tblBg/>
    <a:wholeTbl>
      <a:tcTxStyle b="off" i="off">
        <a:font>
          <a:latin typeface="Helvetica Neue Light"/>
          <a:ea typeface="Helvetica Neue Light"/>
          <a:cs typeface="Helvetica Neue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FAF7E9"/>
          </a:solidFill>
        </a:fill>
      </a:tcStyle>
    </a:wholeTbl>
    <a:band2H>
      <a:tcTxStyle/>
      <a:tcStyle>
        <a:tcBdr/>
        <a:fill>
          <a:solidFill>
            <a:srgbClr val="EDEADD"/>
          </a:solidFill>
        </a:fill>
      </a:tcStyle>
    </a:band2H>
    <a:firstCol>
      <a:tcTxStyle b="off" i="off">
        <a:fontRef idx="maj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9BA00"/>
          </a:solidFill>
        </a:fill>
      </a:tcStyle>
    </a:firstCol>
    <a:lastRow>
      <a:tcTxStyle b="off" i="off">
        <a:fontRef idx="maj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lastRow>
    <a:firstRow>
      <a:tcTxStyle b="off" i="off">
        <a:fontRef idx="maj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EBEBEB"/>
          </a:solidFill>
        </a:fill>
      </a:tcStyle>
    </a:wholeTbl>
    <a:band2H>
      <a:tcTxStyle/>
      <a:tcStyle>
        <a:tcBdr/>
        <a:fill>
          <a:solidFill>
            <a:srgbClr val="DADBDA"/>
          </a:solidFill>
        </a:fill>
      </a:tcStyle>
    </a:band2H>
    <a:firstCol>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chemeClr val="accent6">
              <a:hueOff val="-146070"/>
              <a:satOff val="-10048"/>
              <a:lumOff val="-30626"/>
            </a:schemeClr>
          </a:solidFill>
        </a:fill>
      </a:tcStyle>
    </a:firstCol>
    <a:la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lastRow>
    <a:fir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B5B5C1"/>
          </a:solidFill>
        </a:fill>
      </a:tcStyle>
    </a:wholeTbl>
    <a:band2H>
      <a:tcTxStyle/>
      <a:tcStyle>
        <a:tcBdr/>
        <a:fill>
          <a:solidFill>
            <a:srgbClr val="9A9AA5"/>
          </a:solidFill>
        </a:fill>
      </a:tcStyle>
    </a:band2H>
    <a:firstCol>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85F"/>
          </a:solidFill>
        </a:fill>
      </a:tcStyle>
    </a:firstCol>
    <a:lastRow>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lastRow>
    <a:firstRow>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Ref idx="minor">
          <a:srgbClr val="000000"/>
        </a:fontRef>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4640"/>
  </p:normalViewPr>
  <p:slideViewPr>
    <p:cSldViewPr snapToGrid="0" snapToObjects="1">
      <p:cViewPr varScale="1">
        <p:scale>
          <a:sx n="78" d="100"/>
          <a:sy n="78" d="100"/>
        </p:scale>
        <p:origin x="456"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20" name="Shape 620"/>
          <p:cNvSpPr>
            <a:spLocks noGrp="1" noRot="1" noChangeAspect="1"/>
          </p:cNvSpPr>
          <p:nvPr>
            <p:ph type="sldImg"/>
          </p:nvPr>
        </p:nvSpPr>
        <p:spPr>
          <a:xfrm>
            <a:off x="1143000" y="685800"/>
            <a:ext cx="4572000" cy="3429000"/>
          </a:xfrm>
          <a:prstGeom prst="rect">
            <a:avLst/>
          </a:prstGeom>
        </p:spPr>
        <p:txBody>
          <a:bodyPr/>
          <a:lstStyle/>
          <a:p>
            <a:endParaRPr/>
          </a:p>
        </p:txBody>
      </p:sp>
      <p:sp>
        <p:nvSpPr>
          <p:cNvPr id="621" name="Shape 621"/>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developer.apple.com/jp" TargetMode="External"/><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developer.apple.com/ios/human-interface-guidelines/overview/design-principles/" TargetMode="External"/><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hyperlink" Target="ibooks://assetid/1219117996#page(559)" TargetMode="External"/><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hyperlink" Target="https://developer.apple.com/ios/human-interface-guidelines/overview/design-principles/" TargetMode="External"/><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hyperlink" Target="https://developer.apple.com/videos/play/wwdc2016/805/" TargetMode="External"/><Relationship Id="rId2" Type="http://schemas.openxmlformats.org/officeDocument/2006/relationships/hyperlink" Target="https://developer.apple.com/videos/play/wwdc2017/818/" TargetMode="External"/><Relationship Id="rId1" Type="http://schemas.openxmlformats.org/officeDocument/2006/relationships/slideMaster" Target="../slideMasters/slideMaster1.xml"/><Relationship Id="rId4" Type="http://schemas.openxmlformats.org/officeDocument/2006/relationships/image" Target="../media/image16.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Master" Target="../slideMasters/slideMaster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0.png"/><Relationship Id="rId7"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Master" Target="../slideMasters/slideMaster1.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 Id="rId9" Type="http://schemas.openxmlformats.org/officeDocument/2006/relationships/image" Target="../media/image28.png"/></Relationships>
</file>

<file path=ppt/slideLayouts/_rels/slideLayout31.xml.rels><?xml version="1.0" encoding="UTF-8" standalone="yes"?>
<Relationships xmlns="http://schemas.openxmlformats.org/package/2006/relationships"><Relationship Id="rId3" Type="http://schemas.openxmlformats.org/officeDocument/2006/relationships/hyperlink" Target="https://apple-education-static.s3.amazonaws.com/geo/jp/swift-playgrounds/playgrounds-prototype_JP.key" TargetMode="External"/><Relationship Id="rId2" Type="http://schemas.openxmlformats.org/officeDocument/2006/relationships/hyperlink" Target="https://itunes.apple.com/jp/app/pop-prototyping-on-paper/id555647796?mt=8" TargetMode="External"/><Relationship Id="rId1" Type="http://schemas.openxmlformats.org/officeDocument/2006/relationships/slideMaster" Target="../slideMasters/slideMaster1.xml"/><Relationship Id="rId4" Type="http://schemas.openxmlformats.org/officeDocument/2006/relationships/hyperlink" Target="https://apple-education-static.s3.us-east-1.amazonaws.com/geo/jp/swift-playgrounds/club%20kit/xcode-prototype_JP.key" TargetMode="Externa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hyperlink" Target="https://developer.apple.com/design/downloads/iOS-12-Keynote.dmg" TargetMode="External"/><Relationship Id="rId1" Type="http://schemas.openxmlformats.org/officeDocument/2006/relationships/slideMaster" Target="../slideMasters/slideMaster1.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Cover">
    <p:spTree>
      <p:nvGrpSpPr>
        <p:cNvPr id="1" name=""/>
        <p:cNvGrpSpPr/>
        <p:nvPr/>
      </p:nvGrpSpPr>
      <p:grpSpPr>
        <a:xfrm>
          <a:off x="0" y="0"/>
          <a:ext cx="0" cy="0"/>
          <a:chOff x="0" y="0"/>
          <a:chExt cx="0" cy="0"/>
        </a:xfrm>
      </p:grpSpPr>
      <p:pic>
        <p:nvPicPr>
          <p:cNvPr id="28" name="CodeBackground_2.pdf" descr="CodeBackground_2.pdf"/>
          <p:cNvPicPr>
            <a:picLocks noChangeAspect="1"/>
          </p:cNvPicPr>
          <p:nvPr/>
        </p:nvPicPr>
        <p:blipFill>
          <a:blip r:embed="rId2">
            <a:extLst/>
          </a:blip>
          <a:srcRect t="1491" b="1491"/>
          <a:stretch>
            <a:fillRect/>
          </a:stretch>
        </p:blipFill>
        <p:spPr>
          <a:xfrm>
            <a:off x="-64691" y="55233"/>
            <a:ext cx="13134222" cy="9846334"/>
          </a:xfrm>
          <a:prstGeom prst="rect">
            <a:avLst/>
          </a:prstGeom>
          <a:ln w="12700">
            <a:miter lim="400000"/>
          </a:ln>
        </p:spPr>
      </p:pic>
      <p:pic>
        <p:nvPicPr>
          <p:cNvPr id="29" name="イメージ" descr="イメージ"/>
          <p:cNvPicPr>
            <a:picLocks noChangeAspect="1"/>
          </p:cNvPicPr>
          <p:nvPr/>
        </p:nvPicPr>
        <p:blipFill>
          <a:blip r:embed="rId3">
            <a:extLst/>
          </a:blip>
          <a:stretch>
            <a:fillRect/>
          </a:stretch>
        </p:blipFill>
        <p:spPr>
          <a:xfrm>
            <a:off x="0" y="0"/>
            <a:ext cx="13004800" cy="9753600"/>
          </a:xfrm>
          <a:prstGeom prst="rect">
            <a:avLst/>
          </a:prstGeom>
          <a:ln w="12700">
            <a:miter lim="400000"/>
          </a:ln>
        </p:spPr>
      </p:pic>
      <p:sp>
        <p:nvSpPr>
          <p:cNvPr id="30" name="スライド番号"/>
          <p:cNvSpPr txBox="1">
            <a:spLocks noGrp="1"/>
          </p:cNvSpPr>
          <p:nvPr>
            <p:ph type="sldNum" sz="quarter" idx="2"/>
          </p:nvPr>
        </p:nvSpPr>
        <p:spPr>
          <a:xfrm>
            <a:off x="12318999" y="9029700"/>
            <a:ext cx="283770" cy="275133"/>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Page 8">
    <p:spTree>
      <p:nvGrpSpPr>
        <p:cNvPr id="1" name=""/>
        <p:cNvGrpSpPr/>
        <p:nvPr/>
      </p:nvGrpSpPr>
      <p:grpSpPr>
        <a:xfrm>
          <a:off x="0" y="0"/>
          <a:ext cx="0" cy="0"/>
          <a:chOff x="0" y="0"/>
          <a:chExt cx="0" cy="0"/>
        </a:xfrm>
      </p:grpSpPr>
      <p:sp>
        <p:nvSpPr>
          <p:cNvPr id="117" name="競合するアプリケーションの 画像をここに挿入しましょう。"/>
          <p:cNvSpPr txBox="1"/>
          <p:nvPr/>
        </p:nvSpPr>
        <p:spPr>
          <a:xfrm>
            <a:off x="8513526" y="1855316"/>
            <a:ext cx="2114025" cy="47548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p>
            <a:pPr algn="l" defTabSz="457200">
              <a:lnSpc>
                <a:spcPts val="2000"/>
              </a:lnSpc>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200" b="0" spc="36">
                <a:latin typeface="ヒラギノ角ゴシック W5"/>
                <a:ea typeface="ヒラギノ角ゴシック W5"/>
                <a:cs typeface="ヒラギノ角ゴシック W5"/>
                <a:sym typeface="ヒラギノ角ゴシック W5"/>
              </a:defRPr>
            </a:pPr>
            <a:r>
              <a:t>競合する</a:t>
            </a:r>
            <a:r>
              <a:rPr spc="0"/>
              <a:t>アプリケーショ</a:t>
            </a:r>
            <a:r>
              <a:t>ンの</a:t>
            </a:r>
            <a:br/>
            <a:r>
              <a:t>画像をここに挿入しましょう。</a:t>
            </a:r>
          </a:p>
        </p:txBody>
      </p:sp>
      <p:sp>
        <p:nvSpPr>
          <p:cNvPr id="118" name="四角形"/>
          <p:cNvSpPr/>
          <p:nvPr/>
        </p:nvSpPr>
        <p:spPr>
          <a:xfrm>
            <a:off x="-25400" y="-50800"/>
            <a:ext cx="3869184" cy="9855200"/>
          </a:xfrm>
          <a:prstGeom prst="rect">
            <a:avLst/>
          </a:prstGeom>
          <a:solidFill>
            <a:srgbClr val="60C66F"/>
          </a:solidFill>
          <a:ln w="12700">
            <a:miter lim="400000"/>
          </a:ln>
        </p:spPr>
        <p:txBody>
          <a:bodyPr lIns="50800" tIns="50800" rIns="50800" bIns="50800" anchor="ctr"/>
          <a:lstStyle/>
          <a:p>
            <a:pPr algn="l">
              <a:lnSpc>
                <a:spcPct val="110000"/>
              </a:lnSpc>
              <a:spcBef>
                <a:spcPts val="1200"/>
              </a:spcBef>
              <a:defRPr sz="1600" b="0">
                <a:latin typeface="+mj-lt"/>
                <a:ea typeface="+mj-ea"/>
                <a:cs typeface="+mj-cs"/>
                <a:sym typeface="Helvetica Neue Medium"/>
              </a:defRPr>
            </a:pPr>
            <a:endParaRPr/>
          </a:p>
        </p:txBody>
      </p:sp>
      <p:sp>
        <p:nvSpPr>
          <p:cNvPr id="119" name="発展…"/>
          <p:cNvSpPr txBox="1"/>
          <p:nvPr/>
        </p:nvSpPr>
        <p:spPr>
          <a:xfrm>
            <a:off x="516036" y="1435100"/>
            <a:ext cx="3021149" cy="633272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p>
            <a:pPr algn="l">
              <a:lnSpc>
                <a:spcPts val="1900"/>
              </a:lnSpc>
              <a:spcBef>
                <a:spcPts val="200"/>
              </a:spcBef>
              <a:defRPr sz="1200" b="0" spc="60">
                <a:solidFill>
                  <a:srgbClr val="FFFFFF"/>
                </a:solidFill>
                <a:latin typeface="ヒラギノ角ゴシック W7"/>
                <a:ea typeface="ヒラギノ角ゴシック W7"/>
                <a:cs typeface="ヒラギノ角ゴシック W7"/>
                <a:sym typeface="ヒラギノ角ゴシック W7"/>
              </a:defRPr>
            </a:pPr>
            <a:r>
              <a:t>発展</a:t>
            </a:r>
          </a:p>
          <a:p>
            <a:pPr algn="l">
              <a:lnSpc>
                <a:spcPts val="1900"/>
              </a:lnSpc>
              <a:spcBef>
                <a:spcPts val="1200"/>
              </a:spcBef>
              <a:defRPr sz="1200" b="0" spc="36">
                <a:solidFill>
                  <a:srgbClr val="FFFFFF"/>
                </a:solidFill>
                <a:latin typeface="ヒラギノ角ゴシック W5"/>
                <a:ea typeface="ヒラギノ角ゴシック W5"/>
                <a:cs typeface="ヒラギノ角ゴシック W5"/>
                <a:sym typeface="ヒラギノ角ゴシック W5"/>
              </a:defRPr>
            </a:pPr>
            <a:r>
              <a:rPr spc="0"/>
              <a:t>自</a:t>
            </a:r>
            <a:r>
              <a:t>分の</a:t>
            </a:r>
            <a:r>
              <a:rPr spc="0"/>
              <a:t>アイデ</a:t>
            </a:r>
            <a:r>
              <a:t>アの中で一番いいと思うものについて、少し</a:t>
            </a:r>
            <a:r>
              <a:rPr spc="0"/>
              <a:t>リサー</a:t>
            </a:r>
            <a:r>
              <a:t>チをしてみましょう。</a:t>
            </a:r>
            <a:r>
              <a:rPr spc="0"/>
              <a:t>App Stor</a:t>
            </a:r>
            <a:r>
              <a:t>eに公開されている</a:t>
            </a:r>
            <a:r>
              <a:rPr spc="0"/>
              <a:t>アプリケーショ</a:t>
            </a:r>
            <a:r>
              <a:t>ンをよく見てみましょう。あなたが考えている</a:t>
            </a:r>
            <a:br/>
            <a:r>
              <a:t>ような</a:t>
            </a:r>
            <a:r>
              <a:rPr spc="0"/>
              <a:t>アプリケーショ</a:t>
            </a:r>
            <a:r>
              <a:t>ンは、すでに公開されて</a:t>
            </a:r>
            <a:br/>
            <a:r>
              <a:t>いますか</a:t>
            </a:r>
            <a:r>
              <a:rPr spc="180"/>
              <a:t>？</a:t>
            </a:r>
            <a:r>
              <a:t>同じような</a:t>
            </a:r>
            <a:r>
              <a:rPr spc="0"/>
              <a:t>アプリケーショ</a:t>
            </a:r>
            <a:r>
              <a:t>ンが</a:t>
            </a:r>
            <a:br/>
            <a:r>
              <a:t>すでに公開されていても、がっかりしないで</a:t>
            </a:r>
            <a:br/>
            <a:r>
              <a:t>ください。それはあなたのアイデアがよかったということで</a:t>
            </a:r>
            <a:r>
              <a:rPr spc="-180"/>
              <a:t>す</a:t>
            </a:r>
            <a:r>
              <a:t>。似たような</a:t>
            </a:r>
            <a:r>
              <a:rPr spc="0"/>
              <a:t>アプリケーショ</a:t>
            </a:r>
            <a:r>
              <a:t>ンをたくさん見たら、どうしたらもっと良くなるかがわかります。 </a:t>
            </a:r>
          </a:p>
          <a:p>
            <a:pPr algn="l">
              <a:lnSpc>
                <a:spcPts val="1900"/>
              </a:lnSpc>
              <a:spcBef>
                <a:spcPts val="1200"/>
              </a:spcBef>
              <a:defRPr sz="1200" b="0" spc="36">
                <a:solidFill>
                  <a:srgbClr val="FFFFFF"/>
                </a:solidFill>
                <a:latin typeface="ヒラギノ角ゴシック W5"/>
                <a:ea typeface="ヒラギノ角ゴシック W5"/>
                <a:cs typeface="ヒラギノ角ゴシック W5"/>
                <a:sym typeface="ヒラギノ角ゴシック W5"/>
              </a:defRPr>
            </a:pPr>
            <a:r>
              <a:t>自分の考えた</a:t>
            </a:r>
            <a:r>
              <a:rPr spc="0"/>
              <a:t>アプリケーショ</a:t>
            </a:r>
            <a:r>
              <a:t>ンにとって</a:t>
            </a:r>
            <a:br/>
            <a:r>
              <a:t>一番の競合になりそうな</a:t>
            </a:r>
            <a:r>
              <a:rPr spc="0"/>
              <a:t>アプリケーショ</a:t>
            </a:r>
            <a:r>
              <a:t>ンを</a:t>
            </a:r>
            <a:r>
              <a:rPr spc="0"/>
              <a:t>App Stor</a:t>
            </a:r>
            <a:r>
              <a:t>eで探しましょう。できたら、その</a:t>
            </a:r>
            <a:br/>
            <a:r>
              <a:t>ア</a:t>
            </a:r>
            <a:r>
              <a:rPr spc="0"/>
              <a:t>プリケーショ</a:t>
            </a:r>
            <a:r>
              <a:t>ンを</a:t>
            </a:r>
            <a:r>
              <a:rPr spc="0"/>
              <a:t>ダウンロー</a:t>
            </a:r>
            <a:r>
              <a:t>ドして一通り</a:t>
            </a:r>
            <a:br/>
            <a:r>
              <a:t>調べ、右の質問に答えてください。 </a:t>
            </a:r>
          </a:p>
          <a:p>
            <a:pPr algn="l">
              <a:lnSpc>
                <a:spcPts val="1900"/>
              </a:lnSpc>
              <a:spcBef>
                <a:spcPts val="1200"/>
              </a:spcBef>
              <a:defRPr sz="1200" b="0" spc="36">
                <a:solidFill>
                  <a:srgbClr val="FFFFFF"/>
                </a:solidFill>
                <a:latin typeface="ヒラギノ角ゴシック W5"/>
                <a:ea typeface="ヒラギノ角ゴシック W5"/>
                <a:cs typeface="ヒラギノ角ゴシック W5"/>
                <a:sym typeface="ヒラギノ角ゴシック W5"/>
              </a:defRPr>
            </a:pPr>
            <a:r>
              <a:rPr spc="0"/>
              <a:t>App Stor</a:t>
            </a:r>
            <a:r>
              <a:t>eに</a:t>
            </a:r>
            <a:r>
              <a:rPr spc="0"/>
              <a:t>ユーザーレビュ</a:t>
            </a:r>
            <a:r>
              <a:t>ー</a:t>
            </a:r>
            <a:r>
              <a:rPr spc="24"/>
              <a:t>が投稿されて</a:t>
            </a:r>
            <a:r>
              <a:t>いる場合は、よく読んでみましょう。何かが</a:t>
            </a:r>
            <a:br/>
            <a:r>
              <a:t>使いにくいというような意見はありますか？</a:t>
            </a:r>
            <a:br/>
            <a:r>
              <a:t>どのような機能の追加の要望がありますか？みんながわかりにくいと感じている部分は</a:t>
            </a:r>
            <a:br/>
            <a:r>
              <a:t>どこですか</a:t>
            </a:r>
            <a:r>
              <a:rPr spc="180"/>
              <a:t>？</a:t>
            </a:r>
            <a:r>
              <a:t>あなたが考えている</a:t>
            </a:r>
            <a:r>
              <a:rPr spc="0"/>
              <a:t>アプリケーショ</a:t>
            </a:r>
            <a:r>
              <a:t>ンは、これらの問題にどのように対処</a:t>
            </a:r>
            <a:br/>
            <a:r>
              <a:t>しますか</a:t>
            </a:r>
            <a:r>
              <a:rPr spc="180"/>
              <a:t>？</a:t>
            </a:r>
          </a:p>
        </p:txBody>
      </p:sp>
      <p:sp>
        <p:nvSpPr>
          <p:cNvPr id="120" name="スライド番号"/>
          <p:cNvSpPr txBox="1">
            <a:spLocks noGrp="1"/>
          </p:cNvSpPr>
          <p:nvPr>
            <p:ph type="sldNum" sz="quarter" idx="2"/>
          </p:nvPr>
        </p:nvSpPr>
        <p:spPr>
          <a:xfrm>
            <a:off x="12318999" y="9029700"/>
            <a:ext cx="283770" cy="275133"/>
          </a:xfrm>
          <a:prstGeom prst="rect">
            <a:avLst/>
          </a:prstGeom>
        </p:spPr>
        <p:txBody>
          <a:bodyPr/>
          <a:lstStyle/>
          <a:p>
            <a:fld id="{86CB4B4D-7CA3-9044-876B-883B54F8677D}" type="slidenum">
              <a:t>‹#›</a:t>
            </a:fld>
            <a:endParaRPr/>
          </a:p>
        </p:txBody>
      </p:sp>
      <p:sp>
        <p:nvSpPr>
          <p:cNvPr id="121" name="一番の競合相手"/>
          <p:cNvSpPr txBox="1"/>
          <p:nvPr/>
        </p:nvSpPr>
        <p:spPr>
          <a:xfrm>
            <a:off x="4756150" y="829969"/>
            <a:ext cx="1842770" cy="32512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nchor="ctr">
            <a:spAutoFit/>
          </a:bodyPr>
          <a:lstStyle/>
          <a:p>
            <a:pPr algn="l">
              <a:lnSpc>
                <a:spcPts val="2900"/>
              </a:lnSpc>
              <a:spcBef>
                <a:spcPts val="900"/>
              </a:spcBef>
              <a:defRPr sz="2000" b="0" spc="59">
                <a:latin typeface="ヒラギノ角ゴシック W7"/>
                <a:ea typeface="ヒラギノ角ゴシック W7"/>
                <a:cs typeface="ヒラギノ角ゴシック W7"/>
                <a:sym typeface="ヒラギノ角ゴシック W7"/>
              </a:defRPr>
            </a:pPr>
            <a:r>
              <a:rPr spc="100"/>
              <a:t>一</a:t>
            </a:r>
            <a:r>
              <a:t>番の競合相手</a:t>
            </a:r>
          </a:p>
        </p:txBody>
      </p:sp>
      <p:sp>
        <p:nvSpPr>
          <p:cNvPr id="122" name="ユーザーインターフェイスで改良した方がよい点はありますか？"/>
          <p:cNvSpPr txBox="1"/>
          <p:nvPr/>
        </p:nvSpPr>
        <p:spPr>
          <a:xfrm>
            <a:off x="8509000" y="5054600"/>
            <a:ext cx="3479488" cy="42976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p>
            <a:pPr algn="l" defTabSz="457200">
              <a:lnSpc>
                <a:spcPts val="1800"/>
              </a:lnSpc>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200" b="0" spc="36">
                <a:latin typeface="ヒラギノ角ゴシック W5"/>
                <a:ea typeface="ヒラギノ角ゴシック W5"/>
                <a:cs typeface="ヒラギノ角ゴシック W5"/>
                <a:sym typeface="ヒラギノ角ゴシック W5"/>
              </a:defRPr>
            </a:pPr>
            <a:r>
              <a:rPr spc="0"/>
              <a:t>ユーザーインターフェイ</a:t>
            </a:r>
            <a:r>
              <a:t>スで改良した方がよい点はありますか？</a:t>
            </a:r>
          </a:p>
        </p:txBody>
      </p:sp>
      <p:sp>
        <p:nvSpPr>
          <p:cNvPr id="123" name="どうすればもっとよいデザインになると思いますか？"/>
          <p:cNvSpPr txBox="1"/>
          <p:nvPr/>
        </p:nvSpPr>
        <p:spPr>
          <a:xfrm>
            <a:off x="8509000" y="7289800"/>
            <a:ext cx="3660364" cy="20116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p>
            <a:pPr algn="l" defTabSz="457200">
              <a:lnSpc>
                <a:spcPts val="1800"/>
              </a:lnSpc>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200" b="0" spc="36">
                <a:latin typeface="ヒラギノ角ゴシック W5"/>
                <a:ea typeface="ヒラギノ角ゴシック W5"/>
                <a:cs typeface="ヒラギノ角ゴシック W5"/>
                <a:sym typeface="ヒラギノ角ゴシック W5"/>
              </a:defRPr>
            </a:pPr>
            <a:r>
              <a:t>どうすればもっとよい</a:t>
            </a:r>
            <a:r>
              <a:rPr spc="0"/>
              <a:t>デザイ</a:t>
            </a:r>
            <a:r>
              <a:t>ンになると思いますか？</a:t>
            </a:r>
          </a:p>
        </p:txBody>
      </p:sp>
      <p:sp>
        <p:nvSpPr>
          <p:cNvPr id="124" name="使いやすいですか？その理由も説明してください。"/>
          <p:cNvSpPr txBox="1"/>
          <p:nvPr/>
        </p:nvSpPr>
        <p:spPr>
          <a:xfrm>
            <a:off x="8509000" y="3111500"/>
            <a:ext cx="3479488" cy="20116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p>
            <a:pPr algn="l" defTabSz="457200">
              <a:lnSpc>
                <a:spcPts val="1800"/>
              </a:lnSpc>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200" b="0" spc="36">
                <a:latin typeface="ヒラギノ角ゴシック W5"/>
                <a:ea typeface="ヒラギノ角ゴシック W5"/>
                <a:cs typeface="ヒラギノ角ゴシック W5"/>
                <a:sym typeface="ヒラギノ角ゴシック W5"/>
              </a:defRPr>
            </a:pPr>
            <a:r>
              <a:t>使いやすいですか</a:t>
            </a:r>
            <a:r>
              <a:rPr spc="180"/>
              <a:t>？</a:t>
            </a:r>
            <a:r>
              <a:t>その理由も説明してください。</a:t>
            </a: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cSld name="Page 9">
    <p:spTree>
      <p:nvGrpSpPr>
        <p:cNvPr id="1" name=""/>
        <p:cNvGrpSpPr/>
        <p:nvPr/>
      </p:nvGrpSpPr>
      <p:grpSpPr>
        <a:xfrm>
          <a:off x="0" y="0"/>
          <a:ext cx="0" cy="0"/>
          <a:chOff x="0" y="0"/>
          <a:chExt cx="0" cy="0"/>
        </a:xfrm>
      </p:grpSpPr>
      <p:sp>
        <p:nvSpPr>
          <p:cNvPr id="131" name="四角形"/>
          <p:cNvSpPr/>
          <p:nvPr/>
        </p:nvSpPr>
        <p:spPr>
          <a:xfrm>
            <a:off x="-25400" y="-50800"/>
            <a:ext cx="3869184" cy="9855200"/>
          </a:xfrm>
          <a:prstGeom prst="rect">
            <a:avLst/>
          </a:prstGeom>
          <a:solidFill>
            <a:srgbClr val="60C66F"/>
          </a:solidFill>
          <a:ln w="12700">
            <a:miter lim="400000"/>
          </a:ln>
        </p:spPr>
        <p:txBody>
          <a:bodyPr lIns="50800" tIns="50800" rIns="50800" bIns="50800" anchor="ctr"/>
          <a:lstStyle/>
          <a:p>
            <a:pPr algn="l">
              <a:lnSpc>
                <a:spcPct val="110000"/>
              </a:lnSpc>
              <a:spcBef>
                <a:spcPts val="1200"/>
              </a:spcBef>
              <a:defRPr sz="1600" b="0">
                <a:latin typeface="+mj-lt"/>
                <a:ea typeface="+mj-ea"/>
                <a:cs typeface="+mj-cs"/>
                <a:sym typeface="Helvetica Neue Medium"/>
              </a:defRPr>
            </a:pPr>
            <a:endParaRPr/>
          </a:p>
        </p:txBody>
      </p:sp>
      <p:sp>
        <p:nvSpPr>
          <p:cNvPr id="132" name="アプリケーションをデザインするときは、その対象者を 思い浮かべることが重要です。このアプリケーションを 誰に使ってほしいですか？"/>
          <p:cNvSpPr txBox="1"/>
          <p:nvPr/>
        </p:nvSpPr>
        <p:spPr>
          <a:xfrm>
            <a:off x="8509000" y="1847666"/>
            <a:ext cx="3869184" cy="72948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p>
            <a:pPr algn="l" defTabSz="457200">
              <a:lnSpc>
                <a:spcPts val="2000"/>
              </a:lnSpc>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200" b="0" spc="36">
                <a:latin typeface="ヒラギノ角ゴシック W5"/>
                <a:ea typeface="ヒラギノ角ゴシック W5"/>
                <a:cs typeface="ヒラギノ角ゴシック W5"/>
                <a:sym typeface="ヒラギノ角ゴシック W5"/>
              </a:defRPr>
            </a:pPr>
            <a:r>
              <a:rPr spc="0"/>
              <a:t>アプリケーショ</a:t>
            </a:r>
            <a:r>
              <a:t>ンを</a:t>
            </a:r>
            <a:r>
              <a:rPr spc="0"/>
              <a:t>デザイ</a:t>
            </a:r>
            <a:r>
              <a:t>ンするときは、その対象者を</a:t>
            </a:r>
            <a:br/>
            <a:r>
              <a:t>思い浮かべることが重要で</a:t>
            </a:r>
            <a:r>
              <a:rPr spc="-120"/>
              <a:t>す</a:t>
            </a:r>
            <a:r>
              <a:rPr spc="180"/>
              <a:t>。</a:t>
            </a:r>
            <a:r>
              <a:t>この</a:t>
            </a:r>
            <a:r>
              <a:rPr spc="0"/>
              <a:t>アプリケーショ</a:t>
            </a:r>
            <a:r>
              <a:t>ンを</a:t>
            </a:r>
            <a:br/>
            <a:r>
              <a:t>誰に使ってほしいですか？ </a:t>
            </a:r>
          </a:p>
        </p:txBody>
      </p:sp>
      <p:sp>
        <p:nvSpPr>
          <p:cNvPr id="133" name="App Storeで様々なカテゴリのアプリケーションを探索し、アイコン、スクリーンショット、説明を見てみましょう。 リサーチの記録として、ここに例となる画像を挿入してください。"/>
          <p:cNvSpPr txBox="1"/>
          <p:nvPr/>
        </p:nvSpPr>
        <p:spPr>
          <a:xfrm>
            <a:off x="4701237" y="826482"/>
            <a:ext cx="8023942" cy="4754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p>
            <a:pPr algn="l" defTabSz="457200">
              <a:lnSpc>
                <a:spcPts val="2000"/>
              </a:lnSpc>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200" b="0">
                <a:latin typeface="ヒラギノ角ゴシック W5"/>
                <a:ea typeface="ヒラギノ角ゴシック W5"/>
                <a:cs typeface="ヒラギノ角ゴシック W5"/>
                <a:sym typeface="ヒラギノ角ゴシック W5"/>
              </a:defRPr>
            </a:pPr>
            <a:r>
              <a:t>App Storeで様々な</a:t>
            </a:r>
            <a:r>
              <a:rPr spc="-12"/>
              <a:t>カテゴリのアプリケーション</a:t>
            </a:r>
            <a:r>
              <a:t>を探索し、アイコン、スクリーンショット、説明を見てみましょう。</a:t>
            </a:r>
            <a:br/>
            <a:r>
              <a:t>リサーチの記録として、ここに例となる画像を挿入してください。</a:t>
            </a:r>
          </a:p>
        </p:txBody>
      </p:sp>
      <p:sp>
        <p:nvSpPr>
          <p:cNvPr id="134" name="スライド番号"/>
          <p:cNvSpPr txBox="1">
            <a:spLocks noGrp="1"/>
          </p:cNvSpPr>
          <p:nvPr>
            <p:ph type="sldNum" sz="quarter" idx="2"/>
          </p:nvPr>
        </p:nvSpPr>
        <p:spPr>
          <a:xfrm>
            <a:off x="12318999" y="9029700"/>
            <a:ext cx="283770" cy="275133"/>
          </a:xfrm>
          <a:prstGeom prst="rect">
            <a:avLst/>
          </a:prstGeom>
        </p:spPr>
        <p:txBody>
          <a:bodyPr/>
          <a:lstStyle/>
          <a:p>
            <a:fld id="{86CB4B4D-7CA3-9044-876B-883B54F8677D}" type="slidenum">
              <a:t>‹#›</a:t>
            </a:fld>
            <a:endParaRPr/>
          </a:p>
        </p:txBody>
      </p:sp>
      <p:sp>
        <p:nvSpPr>
          <p:cNvPr id="135" name="対象者がよくわかるように説明されていますか？"/>
          <p:cNvSpPr txBox="1"/>
          <p:nvPr/>
        </p:nvSpPr>
        <p:spPr>
          <a:xfrm>
            <a:off x="8509000" y="5644355"/>
            <a:ext cx="7415263" cy="20116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gn="l" defTabSz="457200">
              <a:lnSpc>
                <a:spcPts val="1800"/>
              </a:lnSpc>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200" b="0">
                <a:latin typeface="ヒラギノ角ゴシック W5"/>
                <a:ea typeface="ヒラギノ角ゴシック W5"/>
                <a:cs typeface="ヒラギノ角ゴシック W5"/>
                <a:sym typeface="ヒラギノ角ゴシック W5"/>
              </a:defRPr>
            </a:lvl1pPr>
          </a:lstStyle>
          <a:p>
            <a:pPr>
              <a:defRPr spc="36"/>
            </a:pPr>
            <a:r>
              <a:rPr spc="0"/>
              <a:t>対象者がよくわかるように説明されていますか？</a:t>
            </a:r>
          </a:p>
        </p:txBody>
      </p:sp>
      <p:sp>
        <p:nvSpPr>
          <p:cNvPr id="136" name="スクリーンショットやプレビュービデオを見て、 そのアプリケーションが対象者にふさわしいものだと 思いましたか？"/>
          <p:cNvSpPr txBox="1"/>
          <p:nvPr/>
        </p:nvSpPr>
        <p:spPr>
          <a:xfrm>
            <a:off x="8509000" y="7199976"/>
            <a:ext cx="4092691" cy="65836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p>
            <a:pPr algn="l" defTabSz="457200">
              <a:lnSpc>
                <a:spcPts val="1800"/>
              </a:lnSpc>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200" b="0" spc="36">
                <a:latin typeface="ヒラギノ角ゴシック W5"/>
                <a:ea typeface="ヒラギノ角ゴシック W5"/>
                <a:cs typeface="ヒラギノ角ゴシック W5"/>
                <a:sym typeface="ヒラギノ角ゴシック W5"/>
              </a:defRPr>
            </a:pPr>
            <a:r>
              <a:rPr spc="0"/>
              <a:t>スクリーンショッ</a:t>
            </a:r>
            <a:r>
              <a:rPr spc="24"/>
              <a:t>トや</a:t>
            </a:r>
            <a:r>
              <a:rPr spc="0"/>
              <a:t>プレビュービデ</a:t>
            </a:r>
            <a:r>
              <a:rPr spc="-12"/>
              <a:t>オを</a:t>
            </a:r>
            <a:r>
              <a:rPr spc="24"/>
              <a:t>見</a:t>
            </a:r>
            <a:r>
              <a:rPr spc="-107"/>
              <a:t>て</a:t>
            </a:r>
            <a:r>
              <a:rPr spc="0"/>
              <a:t>、</a:t>
            </a:r>
            <a:br>
              <a:rPr spc="0"/>
            </a:br>
            <a:r>
              <a:rPr spc="24"/>
              <a:t>その</a:t>
            </a:r>
            <a:r>
              <a:rPr spc="0"/>
              <a:t>アプリケーショ</a:t>
            </a:r>
            <a:r>
              <a:rPr spc="24"/>
              <a:t>ンが対象者にふさわしいものだと</a:t>
            </a:r>
            <a:br>
              <a:rPr spc="24"/>
            </a:br>
            <a:r>
              <a:rPr spc="24"/>
              <a:t>思いました</a:t>
            </a:r>
            <a:r>
              <a:t>か？</a:t>
            </a:r>
          </a:p>
        </p:txBody>
      </p:sp>
      <p:sp>
        <p:nvSpPr>
          <p:cNvPr id="137" name="これらのアプリケーションの対象者について、 どのようなことがわかりましたか？"/>
          <p:cNvSpPr txBox="1"/>
          <p:nvPr/>
        </p:nvSpPr>
        <p:spPr>
          <a:xfrm>
            <a:off x="8509000" y="3869595"/>
            <a:ext cx="3869184" cy="42976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p>
            <a:pPr algn="l" defTabSz="457200">
              <a:lnSpc>
                <a:spcPts val="1800"/>
              </a:lnSpc>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200" b="0" spc="36">
                <a:latin typeface="ヒラギノ角ゴシック W5"/>
                <a:ea typeface="ヒラギノ角ゴシック W5"/>
                <a:cs typeface="ヒラギノ角ゴシック W5"/>
                <a:sym typeface="ヒラギノ角ゴシック W5"/>
              </a:defRPr>
            </a:pPr>
            <a:r>
              <a:t>これらのアプリケーションの対象者について、</a:t>
            </a:r>
            <a:br/>
            <a:r>
              <a:t>どのようなことがわかりましたか？</a:t>
            </a:r>
          </a:p>
        </p:txBody>
      </p:sp>
      <p:sp>
        <p:nvSpPr>
          <p:cNvPr id="138" name="ブレーン ストーミング…"/>
          <p:cNvSpPr txBox="1"/>
          <p:nvPr/>
        </p:nvSpPr>
        <p:spPr>
          <a:xfrm>
            <a:off x="497327" y="758611"/>
            <a:ext cx="2378970" cy="32537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lstStyle/>
          <a:p>
            <a:pPr algn="l" defTabSz="457200">
              <a:lnSpc>
                <a:spcPts val="3200"/>
              </a:lnSpc>
              <a:spcBef>
                <a:spcPts val="120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500" b="0">
                <a:solidFill>
                  <a:srgbClr val="FFFFFF"/>
                </a:solidFill>
                <a:latin typeface="ヒラギノ角ゴシック W7"/>
                <a:ea typeface="ヒラギノ角ゴシック W7"/>
                <a:cs typeface="ヒラギノ角ゴシック W7"/>
                <a:sym typeface="ヒラギノ角ゴシック W7"/>
              </a:defRPr>
            </a:pPr>
            <a:r>
              <a:t>ブレーン</a:t>
            </a:r>
            <a:br/>
            <a:r>
              <a:t>ストーミング</a:t>
            </a:r>
          </a:p>
          <a:p>
            <a:pPr algn="l" defTabSz="457200">
              <a:lnSpc>
                <a:spcPts val="2700"/>
              </a:lnSpc>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800" b="0">
                <a:solidFill>
                  <a:srgbClr val="FFFFFF">
                    <a:alpha val="50000"/>
                  </a:srgbClr>
                </a:solidFill>
                <a:latin typeface="ヒラギノ角ゴシック W7"/>
                <a:ea typeface="ヒラギノ角ゴシック W7"/>
                <a:cs typeface="ヒラギノ角ゴシック W7"/>
                <a:sym typeface="ヒラギノ角ゴシック W7"/>
              </a:defRPr>
            </a:pPr>
            <a:r>
              <a:t>目的</a:t>
            </a:r>
          </a:p>
          <a:p>
            <a:pPr algn="l" defTabSz="457200">
              <a:lnSpc>
                <a:spcPts val="2700"/>
              </a:lnSpc>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800" b="0">
                <a:solidFill>
                  <a:srgbClr val="FFFFFF">
                    <a:alpha val="50000"/>
                  </a:srgbClr>
                </a:solidFill>
                <a:latin typeface="ヒラギノ角ゴシック W7"/>
                <a:ea typeface="ヒラギノ角ゴシック W7"/>
                <a:cs typeface="ヒラギノ角ゴシック W7"/>
                <a:sym typeface="ヒラギノ角ゴシック W7"/>
              </a:defRPr>
            </a:pPr>
            <a:r>
              <a:t>アイデア</a:t>
            </a:r>
          </a:p>
          <a:p>
            <a:pPr algn="l" defTabSz="457200">
              <a:lnSpc>
                <a:spcPts val="2700"/>
              </a:lnSpc>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800" b="0" spc="53">
                <a:solidFill>
                  <a:srgbClr val="FFFFFF"/>
                </a:solidFill>
                <a:latin typeface="ヒラギノ角ゴシック W7"/>
                <a:ea typeface="ヒラギノ角ゴシック W7"/>
                <a:cs typeface="ヒラギノ角ゴシック W7"/>
                <a:sym typeface="ヒラギノ角ゴシック W7"/>
              </a:defRPr>
            </a:pPr>
            <a:r>
              <a:t>対象者</a:t>
            </a:r>
          </a:p>
          <a:p>
            <a:pPr algn="l" defTabSz="457200">
              <a:lnSpc>
                <a:spcPts val="2700"/>
              </a:lnSpc>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800" b="0" spc="53">
                <a:solidFill>
                  <a:srgbClr val="FFFFFF">
                    <a:alpha val="50000"/>
                  </a:srgbClr>
                </a:solidFill>
                <a:latin typeface="ヒラギノ角ゴシック W7"/>
                <a:ea typeface="ヒラギノ角ゴシック W7"/>
                <a:cs typeface="ヒラギノ角ゴシック W7"/>
                <a:sym typeface="ヒラギノ角ゴシック W7"/>
              </a:defRPr>
            </a:pPr>
            <a:r>
              <a:t>絞り込み</a:t>
            </a:r>
          </a:p>
          <a:p>
            <a:pPr algn="l" defTabSz="457200">
              <a:lnSpc>
                <a:spcPts val="2700"/>
              </a:lnSpc>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800" b="0" spc="53">
                <a:solidFill>
                  <a:srgbClr val="FFFFFF">
                    <a:alpha val="50000"/>
                  </a:srgbClr>
                </a:solidFill>
                <a:latin typeface="ヒラギノ角ゴシック W7"/>
                <a:ea typeface="ヒラギノ角ゴシック W7"/>
                <a:cs typeface="ヒラギノ角ゴシック W7"/>
                <a:sym typeface="ヒラギノ角ゴシック W7"/>
              </a:defRPr>
            </a:pPr>
            <a:r>
              <a:t>反復</a:t>
            </a: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Page 10">
    <p:spTree>
      <p:nvGrpSpPr>
        <p:cNvPr id="1" name=""/>
        <p:cNvGrpSpPr/>
        <p:nvPr/>
      </p:nvGrpSpPr>
      <p:grpSpPr>
        <a:xfrm>
          <a:off x="0" y="0"/>
          <a:ext cx="0" cy="0"/>
          <a:chOff x="0" y="0"/>
          <a:chExt cx="0" cy="0"/>
        </a:xfrm>
      </p:grpSpPr>
      <p:sp>
        <p:nvSpPr>
          <p:cNvPr id="145" name="人物像のイメージがわかる、 ストック写真またはイラスト（任意）"/>
          <p:cNvSpPr txBox="1"/>
          <p:nvPr/>
        </p:nvSpPr>
        <p:spPr>
          <a:xfrm>
            <a:off x="9669226" y="3727830"/>
            <a:ext cx="2450174" cy="4754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p>
            <a:pPr defTabSz="457200">
              <a:lnSpc>
                <a:spcPts val="2000"/>
              </a:lnSpc>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200" b="0" spc="36">
                <a:latin typeface="ヒラギノ角ゴシック W5"/>
                <a:ea typeface="ヒラギノ角ゴシック W5"/>
                <a:cs typeface="ヒラギノ角ゴシック W5"/>
                <a:sym typeface="ヒラギノ角ゴシック W5"/>
              </a:defRPr>
            </a:pPr>
            <a:r>
              <a:rPr spc="12"/>
              <a:t>人物像の</a:t>
            </a:r>
            <a:r>
              <a:rPr spc="0"/>
              <a:t>イメー</a:t>
            </a:r>
            <a:r>
              <a:t>ジが</a:t>
            </a:r>
            <a:r>
              <a:rPr spc="24"/>
              <a:t>わかる、</a:t>
            </a:r>
            <a:br>
              <a:rPr spc="24"/>
            </a:br>
            <a:r>
              <a:rPr spc="0"/>
              <a:t>ストッ</a:t>
            </a:r>
            <a:r>
              <a:rPr spc="24"/>
              <a:t>ク写真または</a:t>
            </a:r>
            <a:r>
              <a:rPr spc="0"/>
              <a:t>イラスト（任意）</a:t>
            </a:r>
          </a:p>
        </p:txBody>
      </p:sp>
      <p:sp>
        <p:nvSpPr>
          <p:cNvPr id="146" name="何をしている人ですか？（職業など）…"/>
          <p:cNvSpPr txBox="1"/>
          <p:nvPr/>
        </p:nvSpPr>
        <p:spPr>
          <a:xfrm>
            <a:off x="4770966" y="937471"/>
            <a:ext cx="4681687" cy="477316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p>
            <a:pPr algn="l" defTabSz="457200">
              <a:lnSpc>
                <a:spcPts val="1800"/>
              </a:lnSpc>
              <a:spcBef>
                <a:spcPts val="180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200" b="0" spc="36">
                <a:latin typeface="ヒラギノ角ゴシック W5"/>
                <a:ea typeface="ヒラギノ角ゴシック W5"/>
                <a:cs typeface="ヒラギノ角ゴシック W5"/>
                <a:sym typeface="ヒラギノ角ゴシック W5"/>
              </a:defRPr>
            </a:pPr>
            <a:r>
              <a:t>何をしている人ですか？（職業など） </a:t>
            </a:r>
          </a:p>
          <a:p>
            <a:pPr algn="l" defTabSz="457200">
              <a:lnSpc>
                <a:spcPts val="1800"/>
              </a:lnSpc>
              <a:spcBef>
                <a:spcPts val="180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200" b="0" spc="36">
                <a:latin typeface="ヒラギノ角ゴシック W5"/>
                <a:ea typeface="ヒラギノ角ゴシック W5"/>
                <a:cs typeface="ヒラギノ角ゴシック W5"/>
                <a:sym typeface="ヒラギノ角ゴシック W5"/>
              </a:defRPr>
            </a:pPr>
            <a:endParaRPr/>
          </a:p>
          <a:p>
            <a:pPr algn="l" defTabSz="457200">
              <a:lnSpc>
                <a:spcPts val="1800"/>
              </a:lnSpc>
              <a:spcBef>
                <a:spcPts val="180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200" b="0" spc="36">
                <a:latin typeface="ヒラギノ角ゴシック W5"/>
                <a:ea typeface="ヒラギノ角ゴシック W5"/>
                <a:cs typeface="ヒラギノ角ゴシック W5"/>
                <a:sym typeface="ヒラギノ角ゴシック W5"/>
              </a:defRPr>
            </a:pPr>
            <a:r>
              <a:t>年齢は？ </a:t>
            </a:r>
          </a:p>
          <a:p>
            <a:pPr algn="l" defTabSz="457200">
              <a:lnSpc>
                <a:spcPts val="1800"/>
              </a:lnSpc>
              <a:spcBef>
                <a:spcPts val="180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200" b="0" spc="36">
                <a:latin typeface="ヒラギノ角ゴシック W5"/>
                <a:ea typeface="ヒラギノ角ゴシック W5"/>
                <a:cs typeface="ヒラギノ角ゴシック W5"/>
                <a:sym typeface="ヒラギノ角ゴシック W5"/>
              </a:defRPr>
            </a:pPr>
            <a:endParaRPr/>
          </a:p>
          <a:p>
            <a:pPr algn="l" defTabSz="457200">
              <a:lnSpc>
                <a:spcPts val="1800"/>
              </a:lnSpc>
              <a:spcBef>
                <a:spcPts val="180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200" b="0" spc="36">
                <a:latin typeface="ヒラギノ角ゴシック W5"/>
                <a:ea typeface="ヒラギノ角ゴシック W5"/>
                <a:cs typeface="ヒラギノ角ゴシック W5"/>
                <a:sym typeface="ヒラギノ角ゴシック W5"/>
              </a:defRPr>
            </a:pPr>
            <a:r>
              <a:rPr spc="0"/>
              <a:t>アプリケーショ</a:t>
            </a:r>
            <a:r>
              <a:t>ンを使う目的は？ </a:t>
            </a:r>
          </a:p>
          <a:p>
            <a:pPr algn="l" defTabSz="457200">
              <a:lnSpc>
                <a:spcPts val="1800"/>
              </a:lnSpc>
              <a:spcBef>
                <a:spcPts val="180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200" b="0" spc="36">
                <a:latin typeface="ヒラギノ角ゴシック W5"/>
                <a:ea typeface="ヒラギノ角ゴシック W5"/>
                <a:cs typeface="ヒラギノ角ゴシック W5"/>
                <a:sym typeface="ヒラギノ角ゴシック W5"/>
              </a:defRPr>
            </a:pPr>
            <a:endParaRPr/>
          </a:p>
          <a:p>
            <a:pPr algn="l" defTabSz="457200">
              <a:lnSpc>
                <a:spcPts val="1800"/>
              </a:lnSpc>
              <a:spcBef>
                <a:spcPts val="180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200" b="0" spc="36">
                <a:latin typeface="ヒラギノ角ゴシック W5"/>
                <a:ea typeface="ヒラギノ角ゴシック W5"/>
                <a:cs typeface="ヒラギノ角ゴシック W5"/>
                <a:sym typeface="ヒラギノ角ゴシック W5"/>
              </a:defRPr>
            </a:pPr>
            <a:r>
              <a:t>画像と文章のどちらを好みますか？</a:t>
            </a:r>
          </a:p>
          <a:p>
            <a:pPr algn="l" defTabSz="457200">
              <a:lnSpc>
                <a:spcPts val="1800"/>
              </a:lnSpc>
              <a:spcBef>
                <a:spcPts val="180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200" b="0" spc="36">
                <a:latin typeface="ヒラギノ角ゴシック W5"/>
                <a:ea typeface="ヒラギノ角ゴシック W5"/>
                <a:cs typeface="ヒラギノ角ゴシック W5"/>
                <a:sym typeface="ヒラギノ角ゴシック W5"/>
              </a:defRPr>
            </a:pPr>
            <a:endParaRPr/>
          </a:p>
          <a:p>
            <a:pPr algn="l" defTabSz="457200">
              <a:lnSpc>
                <a:spcPts val="1800"/>
              </a:lnSpc>
              <a:spcBef>
                <a:spcPts val="180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200" b="0" spc="36">
                <a:latin typeface="ヒラギノ角ゴシック W5"/>
                <a:ea typeface="ヒラギノ角ゴシック W5"/>
                <a:cs typeface="ヒラギノ角ゴシック W5"/>
                <a:sym typeface="ヒラギノ角ゴシック W5"/>
              </a:defRPr>
            </a:pPr>
            <a:r>
              <a:rPr spc="0"/>
              <a:t>デバイ</a:t>
            </a:r>
            <a:r>
              <a:t>スを使う頻度は？</a:t>
            </a:r>
          </a:p>
          <a:p>
            <a:pPr algn="l" defTabSz="457200">
              <a:lnSpc>
                <a:spcPts val="1800"/>
              </a:lnSpc>
              <a:spcBef>
                <a:spcPts val="180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200" b="0" spc="36">
                <a:latin typeface="ヒラギノ角ゴシック W5"/>
                <a:ea typeface="ヒラギノ角ゴシック W5"/>
                <a:cs typeface="ヒラギノ角ゴシック W5"/>
                <a:sym typeface="ヒラギノ角ゴシック W5"/>
              </a:defRPr>
            </a:pPr>
            <a:endParaRPr/>
          </a:p>
          <a:p>
            <a:pPr algn="l" defTabSz="457200">
              <a:lnSpc>
                <a:spcPts val="1800"/>
              </a:lnSpc>
              <a:spcBef>
                <a:spcPts val="180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200" b="0" spc="36">
                <a:latin typeface="ヒラギノ角ゴシック W5"/>
                <a:ea typeface="ヒラギノ角ゴシック W5"/>
                <a:cs typeface="ヒラギノ角ゴシック W5"/>
                <a:sym typeface="ヒラギノ角ゴシック W5"/>
              </a:defRPr>
            </a:pPr>
            <a:r>
              <a:t>その他の詳しい情報。</a:t>
            </a:r>
          </a:p>
        </p:txBody>
      </p:sp>
      <p:sp>
        <p:nvSpPr>
          <p:cNvPr id="147" name="四角形"/>
          <p:cNvSpPr/>
          <p:nvPr/>
        </p:nvSpPr>
        <p:spPr>
          <a:xfrm>
            <a:off x="-25400" y="-50800"/>
            <a:ext cx="3869184" cy="9855200"/>
          </a:xfrm>
          <a:prstGeom prst="rect">
            <a:avLst/>
          </a:prstGeom>
          <a:solidFill>
            <a:srgbClr val="60C66F"/>
          </a:solidFill>
          <a:ln w="12700">
            <a:miter lim="400000"/>
          </a:ln>
        </p:spPr>
        <p:txBody>
          <a:bodyPr lIns="50800" tIns="50800" rIns="50800" bIns="50800" anchor="ctr"/>
          <a:lstStyle/>
          <a:p>
            <a:pPr algn="l">
              <a:lnSpc>
                <a:spcPct val="110000"/>
              </a:lnSpc>
              <a:spcBef>
                <a:spcPts val="1200"/>
              </a:spcBef>
              <a:defRPr sz="1600" b="0">
                <a:latin typeface="+mj-lt"/>
                <a:ea typeface="+mj-ea"/>
                <a:cs typeface="+mj-cs"/>
                <a:sym typeface="Helvetica Neue Medium"/>
              </a:defRPr>
            </a:pPr>
            <a:endParaRPr/>
          </a:p>
        </p:txBody>
      </p:sp>
      <p:sp>
        <p:nvSpPr>
          <p:cNvPr id="148" name="発展…"/>
          <p:cNvSpPr txBox="1"/>
          <p:nvPr/>
        </p:nvSpPr>
        <p:spPr>
          <a:xfrm>
            <a:off x="516036" y="834135"/>
            <a:ext cx="3021149" cy="159562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p>
            <a:pPr algn="l">
              <a:lnSpc>
                <a:spcPts val="1900"/>
              </a:lnSpc>
              <a:spcBef>
                <a:spcPts val="200"/>
              </a:spcBef>
              <a:defRPr sz="1200" b="0" spc="60">
                <a:solidFill>
                  <a:srgbClr val="FFFFFF"/>
                </a:solidFill>
                <a:latin typeface="ヒラギノ角ゴシック W7"/>
                <a:ea typeface="ヒラギノ角ゴシック W7"/>
                <a:cs typeface="ヒラギノ角ゴシック W7"/>
                <a:sym typeface="ヒラギノ角ゴシック W7"/>
              </a:defRPr>
            </a:pPr>
            <a:r>
              <a:t>発展</a:t>
            </a:r>
          </a:p>
          <a:p>
            <a:pPr algn="l">
              <a:lnSpc>
                <a:spcPts val="1900"/>
              </a:lnSpc>
              <a:spcBef>
                <a:spcPts val="1200"/>
              </a:spcBef>
              <a:defRPr sz="1200" b="0" spc="36">
                <a:solidFill>
                  <a:srgbClr val="FFFFFF"/>
                </a:solidFill>
                <a:latin typeface="ヒラギノ角ゴシック W5"/>
                <a:ea typeface="ヒラギノ角ゴシック W5"/>
                <a:cs typeface="ヒラギノ角ゴシック W5"/>
                <a:sym typeface="ヒラギノ角ゴシック W5"/>
              </a:defRPr>
            </a:pPr>
            <a:r>
              <a:rPr spc="0"/>
              <a:t>自</a:t>
            </a:r>
            <a:r>
              <a:t>分の</a:t>
            </a:r>
            <a:r>
              <a:rPr spc="0"/>
              <a:t>アプリケーション</a:t>
            </a:r>
            <a:r>
              <a:t>の</a:t>
            </a:r>
            <a:r>
              <a:rPr spc="0"/>
              <a:t>アイデ</a:t>
            </a:r>
            <a:r>
              <a:t>アについて、対象</a:t>
            </a:r>
            <a:r>
              <a:rPr spc="0"/>
              <a:t>ユーザーのタイ</a:t>
            </a:r>
            <a:r>
              <a:t>プごとに人物像を考え</a:t>
            </a:r>
            <a:br/>
            <a:r>
              <a:t>ましょう。 </a:t>
            </a:r>
            <a:endParaRPr spc="0"/>
          </a:p>
          <a:p>
            <a:pPr algn="l">
              <a:lnSpc>
                <a:spcPts val="1900"/>
              </a:lnSpc>
              <a:spcBef>
                <a:spcPts val="1200"/>
              </a:spcBef>
              <a:defRPr sz="1200" b="0" spc="36">
                <a:solidFill>
                  <a:srgbClr val="FFFFFF"/>
                </a:solidFill>
                <a:latin typeface="ヒラギノ角ゴシック W5"/>
                <a:ea typeface="ヒラギノ角ゴシック W5"/>
                <a:cs typeface="ヒラギノ角ゴシック W5"/>
                <a:sym typeface="ヒラギノ角ゴシック W5"/>
              </a:defRPr>
            </a:pPr>
            <a:r>
              <a:t>この</a:t>
            </a:r>
            <a:r>
              <a:rPr spc="0"/>
              <a:t>スライ</a:t>
            </a:r>
            <a:r>
              <a:t>ドを複製し、人物像ごとにまとめ</a:t>
            </a:r>
            <a:br/>
            <a:r>
              <a:t>ましょう。</a:t>
            </a:r>
          </a:p>
        </p:txBody>
      </p:sp>
      <p:grpSp>
        <p:nvGrpSpPr>
          <p:cNvPr id="152" name="グループ"/>
          <p:cNvGrpSpPr/>
          <p:nvPr/>
        </p:nvGrpSpPr>
        <p:grpSpPr>
          <a:xfrm>
            <a:off x="6894185" y="5037080"/>
            <a:ext cx="5559162" cy="4383744"/>
            <a:chOff x="0" y="0"/>
            <a:chExt cx="5559160" cy="4383743"/>
          </a:xfrm>
        </p:grpSpPr>
        <p:sp>
          <p:nvSpPr>
            <p:cNvPr id="149" name="女の人"/>
            <p:cNvSpPr/>
            <p:nvPr/>
          </p:nvSpPr>
          <p:spPr>
            <a:xfrm>
              <a:off x="2168532" y="575242"/>
              <a:ext cx="1507429" cy="3773695"/>
            </a:xfrm>
            <a:custGeom>
              <a:avLst/>
              <a:gdLst/>
              <a:ahLst/>
              <a:cxnLst>
                <a:cxn ang="0">
                  <a:pos x="wd2" y="hd2"/>
                </a:cxn>
                <a:cxn ang="5400000">
                  <a:pos x="wd2" y="hd2"/>
                </a:cxn>
                <a:cxn ang="10800000">
                  <a:pos x="wd2" y="hd2"/>
                </a:cxn>
                <a:cxn ang="16200000">
                  <a:pos x="wd2" y="hd2"/>
                </a:cxn>
              </a:cxnLst>
              <a:rect l="0" t="0" r="r" b="b"/>
              <a:pathLst>
                <a:path w="21387" h="21451" extrusionOk="0">
                  <a:moveTo>
                    <a:pt x="10767" y="3"/>
                  </a:moveTo>
                  <a:cubicBezTo>
                    <a:pt x="10163" y="-15"/>
                    <a:pt x="9173" y="50"/>
                    <a:pt x="8379" y="485"/>
                  </a:cubicBezTo>
                  <a:cubicBezTo>
                    <a:pt x="7869" y="770"/>
                    <a:pt x="7992" y="989"/>
                    <a:pt x="7147" y="1709"/>
                  </a:cubicBezTo>
                  <a:cubicBezTo>
                    <a:pt x="6047" y="2649"/>
                    <a:pt x="7909" y="2821"/>
                    <a:pt x="6636" y="3320"/>
                  </a:cubicBezTo>
                  <a:cubicBezTo>
                    <a:pt x="6113" y="3525"/>
                    <a:pt x="6502" y="3869"/>
                    <a:pt x="6502" y="3869"/>
                  </a:cubicBezTo>
                  <a:cubicBezTo>
                    <a:pt x="6394" y="3885"/>
                    <a:pt x="6207" y="3880"/>
                    <a:pt x="6099" y="3896"/>
                  </a:cubicBezTo>
                  <a:cubicBezTo>
                    <a:pt x="5550" y="3950"/>
                    <a:pt x="4864" y="4024"/>
                    <a:pt x="4314" y="4395"/>
                  </a:cubicBezTo>
                  <a:cubicBezTo>
                    <a:pt x="3537" y="4916"/>
                    <a:pt x="1662" y="6006"/>
                    <a:pt x="254" y="6893"/>
                  </a:cubicBezTo>
                  <a:cubicBezTo>
                    <a:pt x="241" y="6904"/>
                    <a:pt x="226" y="6914"/>
                    <a:pt x="212" y="6920"/>
                  </a:cubicBezTo>
                  <a:cubicBezTo>
                    <a:pt x="186" y="6941"/>
                    <a:pt x="160" y="6962"/>
                    <a:pt x="133" y="6978"/>
                  </a:cubicBezTo>
                  <a:cubicBezTo>
                    <a:pt x="-28" y="7113"/>
                    <a:pt x="-54" y="7253"/>
                    <a:pt x="120" y="7398"/>
                  </a:cubicBezTo>
                  <a:cubicBezTo>
                    <a:pt x="402" y="7629"/>
                    <a:pt x="494" y="7843"/>
                    <a:pt x="883" y="8241"/>
                  </a:cubicBezTo>
                  <a:cubicBezTo>
                    <a:pt x="1258" y="8633"/>
                    <a:pt x="2132" y="9064"/>
                    <a:pt x="2789" y="9483"/>
                  </a:cubicBezTo>
                  <a:cubicBezTo>
                    <a:pt x="2950" y="9591"/>
                    <a:pt x="2935" y="9681"/>
                    <a:pt x="3351" y="9923"/>
                  </a:cubicBezTo>
                  <a:cubicBezTo>
                    <a:pt x="3579" y="10057"/>
                    <a:pt x="3967" y="10040"/>
                    <a:pt x="3820" y="10040"/>
                  </a:cubicBezTo>
                  <a:cubicBezTo>
                    <a:pt x="4182" y="10051"/>
                    <a:pt x="4546" y="10004"/>
                    <a:pt x="4532" y="10025"/>
                  </a:cubicBezTo>
                  <a:cubicBezTo>
                    <a:pt x="4331" y="10627"/>
                    <a:pt x="4437" y="11347"/>
                    <a:pt x="4692" y="12094"/>
                  </a:cubicBezTo>
                  <a:cubicBezTo>
                    <a:pt x="4839" y="12561"/>
                    <a:pt x="6473" y="15069"/>
                    <a:pt x="6527" y="15493"/>
                  </a:cubicBezTo>
                  <a:cubicBezTo>
                    <a:pt x="6688" y="17357"/>
                    <a:pt x="7279" y="18781"/>
                    <a:pt x="7641" y="19603"/>
                  </a:cubicBezTo>
                  <a:cubicBezTo>
                    <a:pt x="7668" y="19651"/>
                    <a:pt x="7723" y="19673"/>
                    <a:pt x="7763" y="19673"/>
                  </a:cubicBezTo>
                  <a:cubicBezTo>
                    <a:pt x="7790" y="19673"/>
                    <a:pt x="7857" y="19684"/>
                    <a:pt x="7951" y="19700"/>
                  </a:cubicBezTo>
                  <a:cubicBezTo>
                    <a:pt x="7965" y="20098"/>
                    <a:pt x="8258" y="20001"/>
                    <a:pt x="7775" y="20313"/>
                  </a:cubicBezTo>
                  <a:cubicBezTo>
                    <a:pt x="7494" y="20495"/>
                    <a:pt x="6838" y="20688"/>
                    <a:pt x="6891" y="21026"/>
                  </a:cubicBezTo>
                  <a:cubicBezTo>
                    <a:pt x="6905" y="21150"/>
                    <a:pt x="6973" y="21215"/>
                    <a:pt x="7214" y="21307"/>
                  </a:cubicBezTo>
                  <a:cubicBezTo>
                    <a:pt x="7536" y="21419"/>
                    <a:pt x="8649" y="21585"/>
                    <a:pt x="9694" y="21268"/>
                  </a:cubicBezTo>
                  <a:cubicBezTo>
                    <a:pt x="10231" y="21107"/>
                    <a:pt x="9893" y="20801"/>
                    <a:pt x="10000" y="20672"/>
                  </a:cubicBezTo>
                  <a:cubicBezTo>
                    <a:pt x="10148" y="20511"/>
                    <a:pt x="10348" y="20420"/>
                    <a:pt x="10214" y="20027"/>
                  </a:cubicBezTo>
                  <a:cubicBezTo>
                    <a:pt x="10187" y="19947"/>
                    <a:pt x="10096" y="19803"/>
                    <a:pt x="10042" y="19690"/>
                  </a:cubicBezTo>
                  <a:cubicBezTo>
                    <a:pt x="10176" y="19669"/>
                    <a:pt x="10281" y="19642"/>
                    <a:pt x="10281" y="19609"/>
                  </a:cubicBezTo>
                  <a:cubicBezTo>
                    <a:pt x="10294" y="19174"/>
                    <a:pt x="10309" y="18942"/>
                    <a:pt x="10268" y="18287"/>
                  </a:cubicBezTo>
                  <a:cubicBezTo>
                    <a:pt x="10228" y="17798"/>
                    <a:pt x="10243" y="17454"/>
                    <a:pt x="10176" y="16944"/>
                  </a:cubicBezTo>
                  <a:cubicBezTo>
                    <a:pt x="10109" y="16390"/>
                    <a:pt x="10015" y="16449"/>
                    <a:pt x="9908" y="15896"/>
                  </a:cubicBezTo>
                  <a:cubicBezTo>
                    <a:pt x="9868" y="15660"/>
                    <a:pt x="9825" y="15434"/>
                    <a:pt x="9879" y="15193"/>
                  </a:cubicBezTo>
                  <a:cubicBezTo>
                    <a:pt x="9892" y="15101"/>
                    <a:pt x="9987" y="14456"/>
                    <a:pt x="10000" y="14365"/>
                  </a:cubicBezTo>
                  <a:cubicBezTo>
                    <a:pt x="10027" y="13312"/>
                    <a:pt x="10097" y="12899"/>
                    <a:pt x="10231" y="11852"/>
                  </a:cubicBezTo>
                  <a:cubicBezTo>
                    <a:pt x="10257" y="11766"/>
                    <a:pt x="10376" y="11717"/>
                    <a:pt x="10469" y="11803"/>
                  </a:cubicBezTo>
                  <a:cubicBezTo>
                    <a:pt x="11207" y="12464"/>
                    <a:pt x="11555" y="12812"/>
                    <a:pt x="12145" y="13452"/>
                  </a:cubicBezTo>
                  <a:cubicBezTo>
                    <a:pt x="12615" y="13962"/>
                    <a:pt x="13770" y="15290"/>
                    <a:pt x="13851" y="15532"/>
                  </a:cubicBezTo>
                  <a:cubicBezTo>
                    <a:pt x="13985" y="15978"/>
                    <a:pt x="14184" y="16417"/>
                    <a:pt x="14345" y="16965"/>
                  </a:cubicBezTo>
                  <a:cubicBezTo>
                    <a:pt x="14640" y="17948"/>
                    <a:pt x="15661" y="19270"/>
                    <a:pt x="15795" y="19517"/>
                  </a:cubicBezTo>
                  <a:cubicBezTo>
                    <a:pt x="15822" y="19565"/>
                    <a:pt x="15834" y="19592"/>
                    <a:pt x="15874" y="19630"/>
                  </a:cubicBezTo>
                  <a:cubicBezTo>
                    <a:pt x="15888" y="19640"/>
                    <a:pt x="16007" y="19658"/>
                    <a:pt x="16168" y="19663"/>
                  </a:cubicBezTo>
                  <a:cubicBezTo>
                    <a:pt x="16221" y="19851"/>
                    <a:pt x="16234" y="20173"/>
                    <a:pt x="15912" y="20420"/>
                  </a:cubicBezTo>
                  <a:cubicBezTo>
                    <a:pt x="15631" y="20641"/>
                    <a:pt x="16113" y="20946"/>
                    <a:pt x="16113" y="20946"/>
                  </a:cubicBezTo>
                  <a:cubicBezTo>
                    <a:pt x="16408" y="21042"/>
                    <a:pt x="16743" y="21091"/>
                    <a:pt x="17186" y="21080"/>
                  </a:cubicBezTo>
                  <a:cubicBezTo>
                    <a:pt x="17615" y="21075"/>
                    <a:pt x="17884" y="21161"/>
                    <a:pt x="17978" y="21187"/>
                  </a:cubicBezTo>
                  <a:cubicBezTo>
                    <a:pt x="18031" y="21204"/>
                    <a:pt x="18057" y="21209"/>
                    <a:pt x="18057" y="21209"/>
                  </a:cubicBezTo>
                  <a:cubicBezTo>
                    <a:pt x="18057" y="21209"/>
                    <a:pt x="19373" y="21440"/>
                    <a:pt x="20848" y="21344"/>
                  </a:cubicBezTo>
                  <a:cubicBezTo>
                    <a:pt x="21478" y="21317"/>
                    <a:pt x="21546" y="21161"/>
                    <a:pt x="21104" y="20946"/>
                  </a:cubicBezTo>
                  <a:cubicBezTo>
                    <a:pt x="20447" y="20618"/>
                    <a:pt x="19682" y="20571"/>
                    <a:pt x="19361" y="20367"/>
                  </a:cubicBezTo>
                  <a:cubicBezTo>
                    <a:pt x="18771" y="19991"/>
                    <a:pt x="18409" y="19910"/>
                    <a:pt x="18288" y="19620"/>
                  </a:cubicBezTo>
                  <a:cubicBezTo>
                    <a:pt x="18449" y="19598"/>
                    <a:pt x="18543" y="19583"/>
                    <a:pt x="18543" y="19583"/>
                  </a:cubicBezTo>
                  <a:cubicBezTo>
                    <a:pt x="18543" y="19583"/>
                    <a:pt x="18461" y="19087"/>
                    <a:pt x="18368" y="18765"/>
                  </a:cubicBezTo>
                  <a:cubicBezTo>
                    <a:pt x="18126" y="17922"/>
                    <a:pt x="18046" y="17332"/>
                    <a:pt x="17965" y="16870"/>
                  </a:cubicBezTo>
                  <a:cubicBezTo>
                    <a:pt x="17831" y="16053"/>
                    <a:pt x="17360" y="15671"/>
                    <a:pt x="17253" y="15402"/>
                  </a:cubicBezTo>
                  <a:cubicBezTo>
                    <a:pt x="16851" y="14452"/>
                    <a:pt x="16690" y="14372"/>
                    <a:pt x="16449" y="13378"/>
                  </a:cubicBezTo>
                  <a:cubicBezTo>
                    <a:pt x="16408" y="13195"/>
                    <a:pt x="16221" y="11911"/>
                    <a:pt x="15912" y="11159"/>
                  </a:cubicBezTo>
                  <a:cubicBezTo>
                    <a:pt x="15738" y="10734"/>
                    <a:pt x="15405" y="10370"/>
                    <a:pt x="15137" y="9967"/>
                  </a:cubicBezTo>
                  <a:cubicBezTo>
                    <a:pt x="15218" y="10096"/>
                    <a:pt x="15269" y="9913"/>
                    <a:pt x="15564" y="9886"/>
                  </a:cubicBezTo>
                  <a:cubicBezTo>
                    <a:pt x="16208" y="9832"/>
                    <a:pt x="16476" y="9686"/>
                    <a:pt x="16838" y="9498"/>
                  </a:cubicBezTo>
                  <a:cubicBezTo>
                    <a:pt x="17723" y="9020"/>
                    <a:pt x="20312" y="7812"/>
                    <a:pt x="20714" y="7469"/>
                  </a:cubicBezTo>
                  <a:cubicBezTo>
                    <a:pt x="20888" y="7318"/>
                    <a:pt x="21195" y="7000"/>
                    <a:pt x="21208" y="6839"/>
                  </a:cubicBezTo>
                  <a:cubicBezTo>
                    <a:pt x="21222" y="6646"/>
                    <a:pt x="20727" y="6421"/>
                    <a:pt x="20580" y="6292"/>
                  </a:cubicBezTo>
                  <a:cubicBezTo>
                    <a:pt x="20379" y="6120"/>
                    <a:pt x="19881" y="5825"/>
                    <a:pt x="19599" y="5669"/>
                  </a:cubicBezTo>
                  <a:cubicBezTo>
                    <a:pt x="18889" y="5277"/>
                    <a:pt x="18528" y="5179"/>
                    <a:pt x="17496" y="4690"/>
                  </a:cubicBezTo>
                  <a:cubicBezTo>
                    <a:pt x="17335" y="4615"/>
                    <a:pt x="16586" y="4008"/>
                    <a:pt x="15862" y="3884"/>
                  </a:cubicBezTo>
                  <a:cubicBezTo>
                    <a:pt x="15192" y="3766"/>
                    <a:pt x="13968" y="3767"/>
                    <a:pt x="13968" y="3767"/>
                  </a:cubicBezTo>
                  <a:cubicBezTo>
                    <a:pt x="14116" y="3536"/>
                    <a:pt x="13620" y="3418"/>
                    <a:pt x="13620" y="3149"/>
                  </a:cubicBezTo>
                  <a:cubicBezTo>
                    <a:pt x="13620" y="2607"/>
                    <a:pt x="15057" y="2853"/>
                    <a:pt x="13729" y="1365"/>
                  </a:cubicBezTo>
                  <a:cubicBezTo>
                    <a:pt x="13595" y="1220"/>
                    <a:pt x="13324" y="554"/>
                    <a:pt x="12426" y="334"/>
                  </a:cubicBezTo>
                  <a:cubicBezTo>
                    <a:pt x="12305" y="302"/>
                    <a:pt x="12051" y="279"/>
                    <a:pt x="11957" y="236"/>
                  </a:cubicBezTo>
                  <a:cubicBezTo>
                    <a:pt x="11796" y="172"/>
                    <a:pt x="11555" y="87"/>
                    <a:pt x="11219" y="38"/>
                  </a:cubicBezTo>
                  <a:cubicBezTo>
                    <a:pt x="11126" y="25"/>
                    <a:pt x="10968" y="9"/>
                    <a:pt x="10767" y="3"/>
                  </a:cubicBezTo>
                  <a:close/>
                  <a:moveTo>
                    <a:pt x="15514" y="5645"/>
                  </a:moveTo>
                  <a:cubicBezTo>
                    <a:pt x="15647" y="5640"/>
                    <a:pt x="15796" y="5665"/>
                    <a:pt x="15967" y="5723"/>
                  </a:cubicBezTo>
                  <a:cubicBezTo>
                    <a:pt x="16731" y="5981"/>
                    <a:pt x="18812" y="6904"/>
                    <a:pt x="18812" y="7022"/>
                  </a:cubicBezTo>
                  <a:cubicBezTo>
                    <a:pt x="18812" y="7113"/>
                    <a:pt x="18490" y="7365"/>
                    <a:pt x="17806" y="7838"/>
                  </a:cubicBezTo>
                  <a:cubicBezTo>
                    <a:pt x="17350" y="8155"/>
                    <a:pt x="16894" y="8365"/>
                    <a:pt x="16264" y="8763"/>
                  </a:cubicBezTo>
                  <a:cubicBezTo>
                    <a:pt x="16224" y="8790"/>
                    <a:pt x="15967" y="8972"/>
                    <a:pt x="15686" y="8961"/>
                  </a:cubicBezTo>
                  <a:cubicBezTo>
                    <a:pt x="15686" y="8961"/>
                    <a:pt x="15299" y="8919"/>
                    <a:pt x="14923" y="8817"/>
                  </a:cubicBezTo>
                  <a:cubicBezTo>
                    <a:pt x="14575" y="8720"/>
                    <a:pt x="14186" y="8736"/>
                    <a:pt x="14186" y="8758"/>
                  </a:cubicBezTo>
                  <a:cubicBezTo>
                    <a:pt x="14186" y="8763"/>
                    <a:pt x="13824" y="8521"/>
                    <a:pt x="13851" y="8021"/>
                  </a:cubicBezTo>
                  <a:cubicBezTo>
                    <a:pt x="13891" y="7054"/>
                    <a:pt x="14277" y="6722"/>
                    <a:pt x="14559" y="6340"/>
                  </a:cubicBezTo>
                  <a:cubicBezTo>
                    <a:pt x="14861" y="5938"/>
                    <a:pt x="15116" y="5661"/>
                    <a:pt x="15514" y="5645"/>
                  </a:cubicBezTo>
                  <a:close/>
                  <a:moveTo>
                    <a:pt x="5395" y="5887"/>
                  </a:moveTo>
                  <a:cubicBezTo>
                    <a:pt x="5545" y="5876"/>
                    <a:pt x="5689" y="5902"/>
                    <a:pt x="5722" y="6028"/>
                  </a:cubicBezTo>
                  <a:cubicBezTo>
                    <a:pt x="5749" y="6120"/>
                    <a:pt x="5832" y="6280"/>
                    <a:pt x="5886" y="6414"/>
                  </a:cubicBezTo>
                  <a:cubicBezTo>
                    <a:pt x="6060" y="6844"/>
                    <a:pt x="6366" y="6931"/>
                    <a:pt x="6393" y="7210"/>
                  </a:cubicBezTo>
                  <a:cubicBezTo>
                    <a:pt x="6527" y="8430"/>
                    <a:pt x="5806" y="8382"/>
                    <a:pt x="5404" y="8919"/>
                  </a:cubicBezTo>
                  <a:cubicBezTo>
                    <a:pt x="5337" y="8903"/>
                    <a:pt x="4707" y="8988"/>
                    <a:pt x="4130" y="9095"/>
                  </a:cubicBezTo>
                  <a:cubicBezTo>
                    <a:pt x="3419" y="8778"/>
                    <a:pt x="3068" y="7651"/>
                    <a:pt x="2559" y="7281"/>
                  </a:cubicBezTo>
                  <a:cubicBezTo>
                    <a:pt x="2291" y="7082"/>
                    <a:pt x="3164" y="6834"/>
                    <a:pt x="3807" y="6544"/>
                  </a:cubicBezTo>
                  <a:cubicBezTo>
                    <a:pt x="4304" y="6323"/>
                    <a:pt x="4516" y="6228"/>
                    <a:pt x="5052" y="5964"/>
                  </a:cubicBezTo>
                  <a:cubicBezTo>
                    <a:pt x="5092" y="5946"/>
                    <a:pt x="5246" y="5898"/>
                    <a:pt x="5395" y="5887"/>
                  </a:cubicBezTo>
                  <a:close/>
                </a:path>
              </a:pathLst>
            </a:custGeom>
            <a:solidFill>
              <a:srgbClr val="D6D5D5"/>
            </a:solidFill>
            <a:ln w="12700" cap="flat">
              <a:noFill/>
              <a:miter lim="400000"/>
            </a:ln>
            <a:effectLst/>
          </p:spPr>
          <p:txBody>
            <a:bodyPr wrap="square" lIns="50800" tIns="50800" rIns="50800" bIns="50800" numCol="1" anchor="ctr">
              <a:noAutofit/>
            </a:bodyPr>
            <a:lstStyle/>
            <a:p>
              <a:pPr algn="l">
                <a:lnSpc>
                  <a:spcPct val="110000"/>
                </a:lnSpc>
                <a:spcBef>
                  <a:spcPts val="1200"/>
                </a:spcBef>
                <a:defRPr sz="1600" b="0">
                  <a:latin typeface="+mj-lt"/>
                  <a:ea typeface="+mj-ea"/>
                  <a:cs typeface="+mj-cs"/>
                  <a:sym typeface="Helvetica Neue Medium"/>
                </a:defRPr>
              </a:pPr>
              <a:endParaRPr/>
            </a:p>
          </p:txBody>
        </p:sp>
        <p:sp>
          <p:nvSpPr>
            <p:cNvPr id="150" name="男の人"/>
            <p:cNvSpPr/>
            <p:nvPr/>
          </p:nvSpPr>
          <p:spPr>
            <a:xfrm>
              <a:off x="3874610" y="-1"/>
              <a:ext cx="1684551" cy="4348938"/>
            </a:xfrm>
            <a:custGeom>
              <a:avLst/>
              <a:gdLst/>
              <a:ahLst/>
              <a:cxnLst>
                <a:cxn ang="0">
                  <a:pos x="wd2" y="hd2"/>
                </a:cxn>
                <a:cxn ang="5400000">
                  <a:pos x="wd2" y="hd2"/>
                </a:cxn>
                <a:cxn ang="10800000">
                  <a:pos x="wd2" y="hd2"/>
                </a:cxn>
                <a:cxn ang="16200000">
                  <a:pos x="wd2" y="hd2"/>
                </a:cxn>
              </a:cxnLst>
              <a:rect l="0" t="0" r="r" b="b"/>
              <a:pathLst>
                <a:path w="21470" h="21502" extrusionOk="0">
                  <a:moveTo>
                    <a:pt x="10246" y="10"/>
                  </a:moveTo>
                  <a:cubicBezTo>
                    <a:pt x="9651" y="39"/>
                    <a:pt x="9052" y="142"/>
                    <a:pt x="8490" y="331"/>
                  </a:cubicBezTo>
                  <a:cubicBezTo>
                    <a:pt x="7409" y="697"/>
                    <a:pt x="7827" y="1471"/>
                    <a:pt x="7827" y="1471"/>
                  </a:cubicBezTo>
                  <a:cubicBezTo>
                    <a:pt x="7827" y="1471"/>
                    <a:pt x="7467" y="1472"/>
                    <a:pt x="7689" y="1837"/>
                  </a:cubicBezTo>
                  <a:cubicBezTo>
                    <a:pt x="7827" y="2069"/>
                    <a:pt x="7730" y="2122"/>
                    <a:pt x="8174" y="2197"/>
                  </a:cubicBezTo>
                  <a:cubicBezTo>
                    <a:pt x="8285" y="2477"/>
                    <a:pt x="8629" y="2493"/>
                    <a:pt x="8629" y="2983"/>
                  </a:cubicBezTo>
                  <a:cubicBezTo>
                    <a:pt x="8629" y="2988"/>
                    <a:pt x="8355" y="2978"/>
                    <a:pt x="8161" y="3134"/>
                  </a:cubicBezTo>
                  <a:cubicBezTo>
                    <a:pt x="8106" y="3177"/>
                    <a:pt x="8049" y="3322"/>
                    <a:pt x="7827" y="3359"/>
                  </a:cubicBezTo>
                  <a:cubicBezTo>
                    <a:pt x="6842" y="3542"/>
                    <a:pt x="4636" y="3731"/>
                    <a:pt x="4095" y="3941"/>
                  </a:cubicBezTo>
                  <a:cubicBezTo>
                    <a:pt x="3332" y="4237"/>
                    <a:pt x="185" y="6557"/>
                    <a:pt x="185" y="6783"/>
                  </a:cubicBezTo>
                  <a:cubicBezTo>
                    <a:pt x="185" y="7133"/>
                    <a:pt x="112" y="7369"/>
                    <a:pt x="306" y="7546"/>
                  </a:cubicBezTo>
                  <a:cubicBezTo>
                    <a:pt x="1138" y="8300"/>
                    <a:pt x="2140" y="9548"/>
                    <a:pt x="3388" y="10139"/>
                  </a:cubicBezTo>
                  <a:cubicBezTo>
                    <a:pt x="3555" y="10220"/>
                    <a:pt x="3874" y="10313"/>
                    <a:pt x="4290" y="10366"/>
                  </a:cubicBezTo>
                  <a:cubicBezTo>
                    <a:pt x="4706" y="10420"/>
                    <a:pt x="5414" y="10539"/>
                    <a:pt x="5400" y="10636"/>
                  </a:cubicBezTo>
                  <a:cubicBezTo>
                    <a:pt x="5261" y="11507"/>
                    <a:pt x="4984" y="13595"/>
                    <a:pt x="4775" y="14591"/>
                  </a:cubicBezTo>
                  <a:cubicBezTo>
                    <a:pt x="4637" y="15242"/>
                    <a:pt x="4526" y="15984"/>
                    <a:pt x="4429" y="16447"/>
                  </a:cubicBezTo>
                  <a:cubicBezTo>
                    <a:pt x="4262" y="17244"/>
                    <a:pt x="4221" y="18180"/>
                    <a:pt x="3666" y="19165"/>
                  </a:cubicBezTo>
                  <a:cubicBezTo>
                    <a:pt x="3416" y="19617"/>
                    <a:pt x="2972" y="20214"/>
                    <a:pt x="3250" y="20214"/>
                  </a:cubicBezTo>
                  <a:cubicBezTo>
                    <a:pt x="2833" y="20612"/>
                    <a:pt x="1236" y="20827"/>
                    <a:pt x="432" y="20913"/>
                  </a:cubicBezTo>
                  <a:cubicBezTo>
                    <a:pt x="154" y="20940"/>
                    <a:pt x="-25" y="21043"/>
                    <a:pt x="3" y="21156"/>
                  </a:cubicBezTo>
                  <a:lnTo>
                    <a:pt x="29" y="21225"/>
                  </a:lnTo>
                  <a:cubicBezTo>
                    <a:pt x="43" y="21311"/>
                    <a:pt x="324" y="21344"/>
                    <a:pt x="393" y="21344"/>
                  </a:cubicBezTo>
                  <a:cubicBezTo>
                    <a:pt x="837" y="21376"/>
                    <a:pt x="2207" y="21461"/>
                    <a:pt x="3206" y="21305"/>
                  </a:cubicBezTo>
                  <a:cubicBezTo>
                    <a:pt x="4371" y="21128"/>
                    <a:pt x="5857" y="21247"/>
                    <a:pt x="7008" y="21188"/>
                  </a:cubicBezTo>
                  <a:cubicBezTo>
                    <a:pt x="7355" y="21171"/>
                    <a:pt x="7398" y="20692"/>
                    <a:pt x="7259" y="20471"/>
                  </a:cubicBezTo>
                  <a:cubicBezTo>
                    <a:pt x="7218" y="20407"/>
                    <a:pt x="7134" y="20375"/>
                    <a:pt x="7134" y="20375"/>
                  </a:cubicBezTo>
                  <a:lnTo>
                    <a:pt x="7190" y="20412"/>
                  </a:lnTo>
                  <a:cubicBezTo>
                    <a:pt x="7773" y="20434"/>
                    <a:pt x="8367" y="17905"/>
                    <a:pt x="8742" y="15860"/>
                  </a:cubicBezTo>
                  <a:cubicBezTo>
                    <a:pt x="8908" y="14999"/>
                    <a:pt x="10033" y="13116"/>
                    <a:pt x="10394" y="12497"/>
                  </a:cubicBezTo>
                  <a:cubicBezTo>
                    <a:pt x="10421" y="12443"/>
                    <a:pt x="10630" y="12443"/>
                    <a:pt x="10658" y="12497"/>
                  </a:cubicBezTo>
                  <a:cubicBezTo>
                    <a:pt x="10880" y="12987"/>
                    <a:pt x="11168" y="14031"/>
                    <a:pt x="11473" y="14757"/>
                  </a:cubicBezTo>
                  <a:cubicBezTo>
                    <a:pt x="11542" y="14924"/>
                    <a:pt x="11753" y="15564"/>
                    <a:pt x="11781" y="15968"/>
                  </a:cubicBezTo>
                  <a:cubicBezTo>
                    <a:pt x="11892" y="17206"/>
                    <a:pt x="11572" y="19842"/>
                    <a:pt x="12002" y="20175"/>
                  </a:cubicBezTo>
                  <a:cubicBezTo>
                    <a:pt x="12002" y="20175"/>
                    <a:pt x="11906" y="20682"/>
                    <a:pt x="11490" y="21053"/>
                  </a:cubicBezTo>
                  <a:cubicBezTo>
                    <a:pt x="10908" y="21575"/>
                    <a:pt x="13763" y="21580"/>
                    <a:pt x="14568" y="21381"/>
                  </a:cubicBezTo>
                  <a:cubicBezTo>
                    <a:pt x="15608" y="21128"/>
                    <a:pt x="14986" y="20682"/>
                    <a:pt x="15028" y="20488"/>
                  </a:cubicBezTo>
                  <a:cubicBezTo>
                    <a:pt x="15125" y="20316"/>
                    <a:pt x="15333" y="20316"/>
                    <a:pt x="15444" y="19950"/>
                  </a:cubicBezTo>
                  <a:cubicBezTo>
                    <a:pt x="15763" y="18841"/>
                    <a:pt x="15485" y="17442"/>
                    <a:pt x="15513" y="16318"/>
                  </a:cubicBezTo>
                  <a:cubicBezTo>
                    <a:pt x="15527" y="15946"/>
                    <a:pt x="15886" y="15230"/>
                    <a:pt x="15886" y="14229"/>
                  </a:cubicBezTo>
                  <a:cubicBezTo>
                    <a:pt x="15886" y="13223"/>
                    <a:pt x="15888" y="12330"/>
                    <a:pt x="15721" y="11431"/>
                  </a:cubicBezTo>
                  <a:cubicBezTo>
                    <a:pt x="15610" y="10839"/>
                    <a:pt x="16110" y="10802"/>
                    <a:pt x="15652" y="10044"/>
                  </a:cubicBezTo>
                  <a:cubicBezTo>
                    <a:pt x="17247" y="10108"/>
                    <a:pt x="17453" y="10054"/>
                    <a:pt x="17967" y="9801"/>
                  </a:cubicBezTo>
                  <a:cubicBezTo>
                    <a:pt x="19312" y="9123"/>
                    <a:pt x="20798" y="7585"/>
                    <a:pt x="21062" y="7321"/>
                  </a:cubicBezTo>
                  <a:cubicBezTo>
                    <a:pt x="21575" y="7278"/>
                    <a:pt x="21546" y="6846"/>
                    <a:pt x="21296" y="6534"/>
                  </a:cubicBezTo>
                  <a:cubicBezTo>
                    <a:pt x="21226" y="6453"/>
                    <a:pt x="20909" y="6465"/>
                    <a:pt x="20854" y="6384"/>
                  </a:cubicBezTo>
                  <a:cubicBezTo>
                    <a:pt x="20424" y="5755"/>
                    <a:pt x="17691" y="4302"/>
                    <a:pt x="17247" y="3990"/>
                  </a:cubicBezTo>
                  <a:cubicBezTo>
                    <a:pt x="16859" y="3715"/>
                    <a:pt x="14264" y="3516"/>
                    <a:pt x="13376" y="3381"/>
                  </a:cubicBezTo>
                  <a:cubicBezTo>
                    <a:pt x="13237" y="3360"/>
                    <a:pt x="13085" y="3300"/>
                    <a:pt x="13029" y="3247"/>
                  </a:cubicBezTo>
                  <a:cubicBezTo>
                    <a:pt x="13001" y="3225"/>
                    <a:pt x="12988" y="3204"/>
                    <a:pt x="12960" y="3183"/>
                  </a:cubicBezTo>
                  <a:cubicBezTo>
                    <a:pt x="12724" y="2984"/>
                    <a:pt x="12392" y="2989"/>
                    <a:pt x="12392" y="2989"/>
                  </a:cubicBezTo>
                  <a:cubicBezTo>
                    <a:pt x="12350" y="2839"/>
                    <a:pt x="12319" y="2714"/>
                    <a:pt x="12444" y="2628"/>
                  </a:cubicBezTo>
                  <a:cubicBezTo>
                    <a:pt x="12610" y="2504"/>
                    <a:pt x="12750" y="2364"/>
                    <a:pt x="12847" y="2219"/>
                  </a:cubicBezTo>
                  <a:cubicBezTo>
                    <a:pt x="13041" y="2203"/>
                    <a:pt x="13196" y="2213"/>
                    <a:pt x="13376" y="1933"/>
                  </a:cubicBezTo>
                  <a:cubicBezTo>
                    <a:pt x="13445" y="1810"/>
                    <a:pt x="13748" y="1482"/>
                    <a:pt x="13276" y="1471"/>
                  </a:cubicBezTo>
                  <a:cubicBezTo>
                    <a:pt x="13373" y="1245"/>
                    <a:pt x="13679" y="444"/>
                    <a:pt x="12500" y="272"/>
                  </a:cubicBezTo>
                  <a:cubicBezTo>
                    <a:pt x="12154" y="223"/>
                    <a:pt x="12141" y="153"/>
                    <a:pt x="11989" y="126"/>
                  </a:cubicBezTo>
                  <a:cubicBezTo>
                    <a:pt x="11434" y="23"/>
                    <a:pt x="10841" y="-20"/>
                    <a:pt x="10246" y="10"/>
                  </a:cubicBezTo>
                  <a:close/>
                  <a:moveTo>
                    <a:pt x="16042" y="6038"/>
                  </a:moveTo>
                  <a:cubicBezTo>
                    <a:pt x="16175" y="6060"/>
                    <a:pt x="16316" y="6123"/>
                    <a:pt x="16371" y="6147"/>
                  </a:cubicBezTo>
                  <a:cubicBezTo>
                    <a:pt x="17342" y="6567"/>
                    <a:pt x="18104" y="6825"/>
                    <a:pt x="18201" y="6955"/>
                  </a:cubicBezTo>
                  <a:cubicBezTo>
                    <a:pt x="18270" y="7186"/>
                    <a:pt x="18326" y="7449"/>
                    <a:pt x="18326" y="7449"/>
                  </a:cubicBezTo>
                  <a:cubicBezTo>
                    <a:pt x="18326" y="7449"/>
                    <a:pt x="17454" y="9005"/>
                    <a:pt x="17052" y="9124"/>
                  </a:cubicBezTo>
                  <a:cubicBezTo>
                    <a:pt x="16802" y="9205"/>
                    <a:pt x="15790" y="8946"/>
                    <a:pt x="15236" y="8972"/>
                  </a:cubicBezTo>
                  <a:cubicBezTo>
                    <a:pt x="15236" y="8703"/>
                    <a:pt x="15249" y="8450"/>
                    <a:pt x="15305" y="7950"/>
                  </a:cubicBezTo>
                  <a:cubicBezTo>
                    <a:pt x="15374" y="7347"/>
                    <a:pt x="15692" y="6443"/>
                    <a:pt x="15747" y="6174"/>
                  </a:cubicBezTo>
                  <a:cubicBezTo>
                    <a:pt x="15782" y="6034"/>
                    <a:pt x="15908" y="6016"/>
                    <a:pt x="16042" y="6038"/>
                  </a:cubicBezTo>
                  <a:close/>
                  <a:moveTo>
                    <a:pt x="5001" y="6053"/>
                  </a:moveTo>
                  <a:cubicBezTo>
                    <a:pt x="5137" y="6043"/>
                    <a:pt x="5286" y="6074"/>
                    <a:pt x="5317" y="6131"/>
                  </a:cubicBezTo>
                  <a:cubicBezTo>
                    <a:pt x="5456" y="6389"/>
                    <a:pt x="5454" y="6740"/>
                    <a:pt x="5551" y="7133"/>
                  </a:cubicBezTo>
                  <a:cubicBezTo>
                    <a:pt x="5704" y="7752"/>
                    <a:pt x="5968" y="8369"/>
                    <a:pt x="5898" y="8735"/>
                  </a:cubicBezTo>
                  <a:cubicBezTo>
                    <a:pt x="5870" y="8918"/>
                    <a:pt x="5912" y="9091"/>
                    <a:pt x="5898" y="9107"/>
                  </a:cubicBezTo>
                  <a:cubicBezTo>
                    <a:pt x="5898" y="9107"/>
                    <a:pt x="5413" y="9295"/>
                    <a:pt x="5205" y="9322"/>
                  </a:cubicBezTo>
                  <a:cubicBezTo>
                    <a:pt x="4899" y="9355"/>
                    <a:pt x="4593" y="9462"/>
                    <a:pt x="4537" y="9430"/>
                  </a:cubicBezTo>
                  <a:cubicBezTo>
                    <a:pt x="4149" y="9150"/>
                    <a:pt x="3152" y="7622"/>
                    <a:pt x="3042" y="7385"/>
                  </a:cubicBezTo>
                  <a:cubicBezTo>
                    <a:pt x="3097" y="7251"/>
                    <a:pt x="3139" y="7062"/>
                    <a:pt x="3167" y="6965"/>
                  </a:cubicBezTo>
                  <a:cubicBezTo>
                    <a:pt x="3181" y="6922"/>
                    <a:pt x="3206" y="6884"/>
                    <a:pt x="3276" y="6852"/>
                  </a:cubicBezTo>
                  <a:cubicBezTo>
                    <a:pt x="3539" y="6701"/>
                    <a:pt x="4330" y="6260"/>
                    <a:pt x="4871" y="6077"/>
                  </a:cubicBezTo>
                  <a:cubicBezTo>
                    <a:pt x="4909" y="6063"/>
                    <a:pt x="4955" y="6057"/>
                    <a:pt x="5001" y="6053"/>
                  </a:cubicBezTo>
                  <a:close/>
                </a:path>
              </a:pathLst>
            </a:custGeom>
            <a:solidFill>
              <a:srgbClr val="D6D5D5"/>
            </a:solidFill>
            <a:ln w="12700" cap="flat">
              <a:noFill/>
              <a:miter lim="400000"/>
            </a:ln>
            <a:effectLst/>
          </p:spPr>
          <p:txBody>
            <a:bodyPr wrap="square" lIns="50800" tIns="50800" rIns="50800" bIns="50800" numCol="1" anchor="ctr">
              <a:noAutofit/>
            </a:bodyPr>
            <a:lstStyle/>
            <a:p>
              <a:pPr algn="l">
                <a:lnSpc>
                  <a:spcPct val="110000"/>
                </a:lnSpc>
                <a:spcBef>
                  <a:spcPts val="1200"/>
                </a:spcBef>
                <a:defRPr sz="1600" b="0">
                  <a:latin typeface="+mj-lt"/>
                  <a:ea typeface="+mj-ea"/>
                  <a:cs typeface="+mj-cs"/>
                  <a:sym typeface="Helvetica Neue Medium"/>
                </a:defRPr>
              </a:pPr>
              <a:endParaRPr/>
            </a:p>
          </p:txBody>
        </p:sp>
        <p:sp>
          <p:nvSpPr>
            <p:cNvPr id="151" name="遊んでいる子供"/>
            <p:cNvSpPr/>
            <p:nvPr/>
          </p:nvSpPr>
          <p:spPr>
            <a:xfrm>
              <a:off x="0" y="1586281"/>
              <a:ext cx="2061865" cy="2797463"/>
            </a:xfrm>
            <a:custGeom>
              <a:avLst/>
              <a:gdLst/>
              <a:ahLst/>
              <a:cxnLst>
                <a:cxn ang="0">
                  <a:pos x="wd2" y="hd2"/>
                </a:cxn>
                <a:cxn ang="5400000">
                  <a:pos x="wd2" y="hd2"/>
                </a:cxn>
                <a:cxn ang="10800000">
                  <a:pos x="wd2" y="hd2"/>
                </a:cxn>
                <a:cxn ang="16200000">
                  <a:pos x="wd2" y="hd2"/>
                </a:cxn>
              </a:cxnLst>
              <a:rect l="0" t="0" r="r" b="b"/>
              <a:pathLst>
                <a:path w="21386" h="21580" extrusionOk="0">
                  <a:moveTo>
                    <a:pt x="12654" y="1"/>
                  </a:moveTo>
                  <a:cubicBezTo>
                    <a:pt x="12170" y="-5"/>
                    <a:pt x="12012" y="52"/>
                    <a:pt x="12012" y="52"/>
                  </a:cubicBezTo>
                  <a:lnTo>
                    <a:pt x="11943" y="80"/>
                  </a:lnTo>
                  <a:cubicBezTo>
                    <a:pt x="11837" y="63"/>
                    <a:pt x="11641" y="46"/>
                    <a:pt x="11256" y="141"/>
                  </a:cubicBezTo>
                  <a:cubicBezTo>
                    <a:pt x="10863" y="259"/>
                    <a:pt x="9776" y="725"/>
                    <a:pt x="10033" y="2169"/>
                  </a:cubicBezTo>
                  <a:cubicBezTo>
                    <a:pt x="10162" y="2894"/>
                    <a:pt x="10621" y="3103"/>
                    <a:pt x="11074" y="3479"/>
                  </a:cubicBezTo>
                  <a:cubicBezTo>
                    <a:pt x="11278" y="3648"/>
                    <a:pt x="11369" y="3856"/>
                    <a:pt x="11369" y="3901"/>
                  </a:cubicBezTo>
                  <a:cubicBezTo>
                    <a:pt x="11362" y="4080"/>
                    <a:pt x="11332" y="4188"/>
                    <a:pt x="11294" y="4261"/>
                  </a:cubicBezTo>
                  <a:cubicBezTo>
                    <a:pt x="11165" y="4244"/>
                    <a:pt x="11082" y="4192"/>
                    <a:pt x="10923" y="4271"/>
                  </a:cubicBezTo>
                  <a:cubicBezTo>
                    <a:pt x="10908" y="4277"/>
                    <a:pt x="10856" y="4322"/>
                    <a:pt x="10803" y="4373"/>
                  </a:cubicBezTo>
                  <a:cubicBezTo>
                    <a:pt x="10621" y="4435"/>
                    <a:pt x="8906" y="5227"/>
                    <a:pt x="7290" y="6503"/>
                  </a:cubicBezTo>
                  <a:cubicBezTo>
                    <a:pt x="7282" y="6509"/>
                    <a:pt x="7282" y="6508"/>
                    <a:pt x="7282" y="6513"/>
                  </a:cubicBezTo>
                  <a:cubicBezTo>
                    <a:pt x="7260" y="6525"/>
                    <a:pt x="7245" y="6541"/>
                    <a:pt x="7245" y="6547"/>
                  </a:cubicBezTo>
                  <a:cubicBezTo>
                    <a:pt x="7177" y="6609"/>
                    <a:pt x="6503" y="7013"/>
                    <a:pt x="6466" y="7249"/>
                  </a:cubicBezTo>
                  <a:cubicBezTo>
                    <a:pt x="6435" y="7485"/>
                    <a:pt x="6595" y="8176"/>
                    <a:pt x="6791" y="8794"/>
                  </a:cubicBezTo>
                  <a:cubicBezTo>
                    <a:pt x="7026" y="9519"/>
                    <a:pt x="7463" y="10352"/>
                    <a:pt x="7441" y="10610"/>
                  </a:cubicBezTo>
                  <a:cubicBezTo>
                    <a:pt x="7433" y="10683"/>
                    <a:pt x="7312" y="10986"/>
                    <a:pt x="7372" y="11126"/>
                  </a:cubicBezTo>
                  <a:cubicBezTo>
                    <a:pt x="7486" y="11385"/>
                    <a:pt x="7843" y="11492"/>
                    <a:pt x="7835" y="11627"/>
                  </a:cubicBezTo>
                  <a:cubicBezTo>
                    <a:pt x="7820" y="11818"/>
                    <a:pt x="7901" y="11914"/>
                    <a:pt x="8014" y="11959"/>
                  </a:cubicBezTo>
                  <a:cubicBezTo>
                    <a:pt x="8007" y="12195"/>
                    <a:pt x="8007" y="12391"/>
                    <a:pt x="8007" y="12470"/>
                  </a:cubicBezTo>
                  <a:cubicBezTo>
                    <a:pt x="8015" y="12565"/>
                    <a:pt x="8037" y="13133"/>
                    <a:pt x="8014" y="13228"/>
                  </a:cubicBezTo>
                  <a:cubicBezTo>
                    <a:pt x="7818" y="14251"/>
                    <a:pt x="7221" y="14958"/>
                    <a:pt x="7183" y="15009"/>
                  </a:cubicBezTo>
                  <a:cubicBezTo>
                    <a:pt x="7146" y="15059"/>
                    <a:pt x="7078" y="15168"/>
                    <a:pt x="7101" y="15212"/>
                  </a:cubicBezTo>
                  <a:cubicBezTo>
                    <a:pt x="7154" y="15308"/>
                    <a:pt x="7327" y="15381"/>
                    <a:pt x="7478" y="15465"/>
                  </a:cubicBezTo>
                  <a:cubicBezTo>
                    <a:pt x="7539" y="15499"/>
                    <a:pt x="7646" y="15550"/>
                    <a:pt x="7766" y="15606"/>
                  </a:cubicBezTo>
                  <a:lnTo>
                    <a:pt x="7743" y="15667"/>
                  </a:lnTo>
                  <a:cubicBezTo>
                    <a:pt x="7728" y="15701"/>
                    <a:pt x="7691" y="15728"/>
                    <a:pt x="7646" y="15734"/>
                  </a:cubicBezTo>
                  <a:cubicBezTo>
                    <a:pt x="7072" y="15796"/>
                    <a:pt x="6535" y="15835"/>
                    <a:pt x="5833" y="16020"/>
                  </a:cubicBezTo>
                  <a:cubicBezTo>
                    <a:pt x="4548" y="16363"/>
                    <a:pt x="3966" y="16757"/>
                    <a:pt x="2629" y="17077"/>
                  </a:cubicBezTo>
                  <a:cubicBezTo>
                    <a:pt x="2606" y="17066"/>
                    <a:pt x="2584" y="17055"/>
                    <a:pt x="2553" y="17044"/>
                  </a:cubicBezTo>
                  <a:cubicBezTo>
                    <a:pt x="2508" y="17033"/>
                    <a:pt x="2440" y="17044"/>
                    <a:pt x="2440" y="17044"/>
                  </a:cubicBezTo>
                  <a:cubicBezTo>
                    <a:pt x="2228" y="16903"/>
                    <a:pt x="2161" y="16881"/>
                    <a:pt x="1829" y="16824"/>
                  </a:cubicBezTo>
                  <a:cubicBezTo>
                    <a:pt x="1564" y="16785"/>
                    <a:pt x="1283" y="16824"/>
                    <a:pt x="1283" y="16824"/>
                  </a:cubicBezTo>
                  <a:cubicBezTo>
                    <a:pt x="1124" y="16785"/>
                    <a:pt x="1005" y="16752"/>
                    <a:pt x="853" y="16791"/>
                  </a:cubicBezTo>
                  <a:cubicBezTo>
                    <a:pt x="612" y="16864"/>
                    <a:pt x="557" y="16942"/>
                    <a:pt x="497" y="17077"/>
                  </a:cubicBezTo>
                  <a:lnTo>
                    <a:pt x="317" y="17453"/>
                  </a:lnTo>
                  <a:cubicBezTo>
                    <a:pt x="257" y="17588"/>
                    <a:pt x="263" y="17728"/>
                    <a:pt x="339" y="17846"/>
                  </a:cubicBezTo>
                  <a:cubicBezTo>
                    <a:pt x="392" y="17964"/>
                    <a:pt x="437" y="18112"/>
                    <a:pt x="369" y="18303"/>
                  </a:cubicBezTo>
                  <a:cubicBezTo>
                    <a:pt x="301" y="18500"/>
                    <a:pt x="150" y="18442"/>
                    <a:pt x="29" y="18881"/>
                  </a:cubicBezTo>
                  <a:cubicBezTo>
                    <a:pt x="-99" y="19319"/>
                    <a:pt x="233" y="20005"/>
                    <a:pt x="263" y="20083"/>
                  </a:cubicBezTo>
                  <a:cubicBezTo>
                    <a:pt x="301" y="20162"/>
                    <a:pt x="565" y="20382"/>
                    <a:pt x="905" y="20270"/>
                  </a:cubicBezTo>
                  <a:cubicBezTo>
                    <a:pt x="1238" y="20157"/>
                    <a:pt x="1133" y="19785"/>
                    <a:pt x="1269" y="19476"/>
                  </a:cubicBezTo>
                  <a:cubicBezTo>
                    <a:pt x="1405" y="19167"/>
                    <a:pt x="1608" y="19060"/>
                    <a:pt x="1699" y="18853"/>
                  </a:cubicBezTo>
                  <a:cubicBezTo>
                    <a:pt x="1827" y="18577"/>
                    <a:pt x="2727" y="18365"/>
                    <a:pt x="2818" y="18106"/>
                  </a:cubicBezTo>
                  <a:cubicBezTo>
                    <a:pt x="3717" y="17898"/>
                    <a:pt x="5400" y="17678"/>
                    <a:pt x="6126" y="17537"/>
                  </a:cubicBezTo>
                  <a:cubicBezTo>
                    <a:pt x="6904" y="17391"/>
                    <a:pt x="8808" y="17016"/>
                    <a:pt x="8808" y="17016"/>
                  </a:cubicBezTo>
                  <a:cubicBezTo>
                    <a:pt x="8921" y="16993"/>
                    <a:pt x="9029" y="16954"/>
                    <a:pt x="9119" y="16909"/>
                  </a:cubicBezTo>
                  <a:cubicBezTo>
                    <a:pt x="9263" y="16841"/>
                    <a:pt x="9459" y="16628"/>
                    <a:pt x="9466" y="16622"/>
                  </a:cubicBezTo>
                  <a:lnTo>
                    <a:pt x="9752" y="16319"/>
                  </a:lnTo>
                  <a:cubicBezTo>
                    <a:pt x="9858" y="16347"/>
                    <a:pt x="10192" y="16240"/>
                    <a:pt x="10260" y="16155"/>
                  </a:cubicBezTo>
                  <a:cubicBezTo>
                    <a:pt x="10592" y="15734"/>
                    <a:pt x="11468" y="14549"/>
                    <a:pt x="11521" y="14487"/>
                  </a:cubicBezTo>
                  <a:cubicBezTo>
                    <a:pt x="11573" y="14431"/>
                    <a:pt x="11642" y="14357"/>
                    <a:pt x="11740" y="14419"/>
                  </a:cubicBezTo>
                  <a:cubicBezTo>
                    <a:pt x="11793" y="14452"/>
                    <a:pt x="12141" y="14712"/>
                    <a:pt x="12715" y="15162"/>
                  </a:cubicBezTo>
                  <a:cubicBezTo>
                    <a:pt x="13463" y="15752"/>
                    <a:pt x="14006" y="15959"/>
                    <a:pt x="14059" y="15982"/>
                  </a:cubicBezTo>
                  <a:cubicBezTo>
                    <a:pt x="14263" y="16060"/>
                    <a:pt x="14702" y="15505"/>
                    <a:pt x="14831" y="15353"/>
                  </a:cubicBezTo>
                  <a:lnTo>
                    <a:pt x="14861" y="15363"/>
                  </a:lnTo>
                  <a:cubicBezTo>
                    <a:pt x="14907" y="15380"/>
                    <a:pt x="14928" y="15419"/>
                    <a:pt x="14920" y="15453"/>
                  </a:cubicBezTo>
                  <a:cubicBezTo>
                    <a:pt x="14822" y="15846"/>
                    <a:pt x="14823" y="16437"/>
                    <a:pt x="15020" y="17039"/>
                  </a:cubicBezTo>
                  <a:cubicBezTo>
                    <a:pt x="15352" y="18033"/>
                    <a:pt x="16053" y="18713"/>
                    <a:pt x="16212" y="18921"/>
                  </a:cubicBezTo>
                  <a:cubicBezTo>
                    <a:pt x="16439" y="19213"/>
                    <a:pt x="16568" y="19657"/>
                    <a:pt x="16568" y="19657"/>
                  </a:cubicBezTo>
                  <a:cubicBezTo>
                    <a:pt x="16629" y="19859"/>
                    <a:pt x="16651" y="19982"/>
                    <a:pt x="16651" y="19971"/>
                  </a:cubicBezTo>
                  <a:cubicBezTo>
                    <a:pt x="16659" y="19982"/>
                    <a:pt x="16658" y="20006"/>
                    <a:pt x="16665" y="20017"/>
                  </a:cubicBezTo>
                  <a:cubicBezTo>
                    <a:pt x="16665" y="20028"/>
                    <a:pt x="16650" y="20028"/>
                    <a:pt x="16627" y="20050"/>
                  </a:cubicBezTo>
                  <a:cubicBezTo>
                    <a:pt x="16582" y="20078"/>
                    <a:pt x="16590" y="20111"/>
                    <a:pt x="16620" y="20178"/>
                  </a:cubicBezTo>
                  <a:cubicBezTo>
                    <a:pt x="16628" y="20190"/>
                    <a:pt x="16599" y="20207"/>
                    <a:pt x="16561" y="20280"/>
                  </a:cubicBezTo>
                  <a:cubicBezTo>
                    <a:pt x="16523" y="20353"/>
                    <a:pt x="16561" y="20668"/>
                    <a:pt x="16599" y="20809"/>
                  </a:cubicBezTo>
                  <a:cubicBezTo>
                    <a:pt x="16637" y="20932"/>
                    <a:pt x="16778" y="21134"/>
                    <a:pt x="16816" y="21184"/>
                  </a:cubicBezTo>
                  <a:cubicBezTo>
                    <a:pt x="16824" y="21190"/>
                    <a:pt x="16826" y="21202"/>
                    <a:pt x="16826" y="21207"/>
                  </a:cubicBezTo>
                  <a:cubicBezTo>
                    <a:pt x="16856" y="21331"/>
                    <a:pt x="16901" y="21437"/>
                    <a:pt x="17015" y="21499"/>
                  </a:cubicBezTo>
                  <a:cubicBezTo>
                    <a:pt x="17135" y="21566"/>
                    <a:pt x="17354" y="21595"/>
                    <a:pt x="17551" y="21573"/>
                  </a:cubicBezTo>
                  <a:lnTo>
                    <a:pt x="18025" y="21499"/>
                  </a:lnTo>
                  <a:cubicBezTo>
                    <a:pt x="18222" y="21471"/>
                    <a:pt x="18389" y="21386"/>
                    <a:pt x="18495" y="21274"/>
                  </a:cubicBezTo>
                  <a:cubicBezTo>
                    <a:pt x="18616" y="21178"/>
                    <a:pt x="18766" y="21066"/>
                    <a:pt x="19038" y="21016"/>
                  </a:cubicBezTo>
                  <a:cubicBezTo>
                    <a:pt x="19310" y="20960"/>
                    <a:pt x="19326" y="21090"/>
                    <a:pt x="19930" y="20944"/>
                  </a:cubicBezTo>
                  <a:cubicBezTo>
                    <a:pt x="20535" y="20798"/>
                    <a:pt x="21198" y="20219"/>
                    <a:pt x="21274" y="20157"/>
                  </a:cubicBezTo>
                  <a:cubicBezTo>
                    <a:pt x="21372" y="20118"/>
                    <a:pt x="21501" y="19820"/>
                    <a:pt x="21191" y="19652"/>
                  </a:cubicBezTo>
                  <a:cubicBezTo>
                    <a:pt x="20874" y="19483"/>
                    <a:pt x="20481" y="19747"/>
                    <a:pt x="20027" y="19820"/>
                  </a:cubicBezTo>
                  <a:cubicBezTo>
                    <a:pt x="19581" y="19888"/>
                    <a:pt x="19302" y="19781"/>
                    <a:pt x="19000" y="19764"/>
                  </a:cubicBezTo>
                  <a:cubicBezTo>
                    <a:pt x="18698" y="19753"/>
                    <a:pt x="18284" y="19567"/>
                    <a:pt x="18186" y="19539"/>
                  </a:cubicBezTo>
                  <a:cubicBezTo>
                    <a:pt x="18163" y="19528"/>
                    <a:pt x="18133" y="19527"/>
                    <a:pt x="18110" y="19527"/>
                  </a:cubicBezTo>
                  <a:cubicBezTo>
                    <a:pt x="18050" y="19527"/>
                    <a:pt x="18002" y="19499"/>
                    <a:pt x="17987" y="19460"/>
                  </a:cubicBezTo>
                  <a:cubicBezTo>
                    <a:pt x="17882" y="19067"/>
                    <a:pt x="17452" y="17460"/>
                    <a:pt x="17362" y="17156"/>
                  </a:cubicBezTo>
                  <a:cubicBezTo>
                    <a:pt x="17127" y="16386"/>
                    <a:pt x="16704" y="15514"/>
                    <a:pt x="16689" y="15430"/>
                  </a:cubicBezTo>
                  <a:cubicBezTo>
                    <a:pt x="16659" y="15262"/>
                    <a:pt x="16710" y="15077"/>
                    <a:pt x="16703" y="14881"/>
                  </a:cubicBezTo>
                  <a:cubicBezTo>
                    <a:pt x="16695" y="14813"/>
                    <a:pt x="16667" y="14521"/>
                    <a:pt x="16455" y="14370"/>
                  </a:cubicBezTo>
                  <a:lnTo>
                    <a:pt x="16349" y="14278"/>
                  </a:lnTo>
                  <a:cubicBezTo>
                    <a:pt x="16364" y="14233"/>
                    <a:pt x="16122" y="13919"/>
                    <a:pt x="16084" y="13880"/>
                  </a:cubicBezTo>
                  <a:cubicBezTo>
                    <a:pt x="15722" y="13526"/>
                    <a:pt x="15215" y="13094"/>
                    <a:pt x="14580" y="12600"/>
                  </a:cubicBezTo>
                  <a:cubicBezTo>
                    <a:pt x="14074" y="12206"/>
                    <a:pt x="13614" y="11885"/>
                    <a:pt x="13282" y="11660"/>
                  </a:cubicBezTo>
                  <a:cubicBezTo>
                    <a:pt x="13357" y="11632"/>
                    <a:pt x="13991" y="11515"/>
                    <a:pt x="14014" y="11425"/>
                  </a:cubicBezTo>
                  <a:cubicBezTo>
                    <a:pt x="14014" y="11425"/>
                    <a:pt x="14014" y="11199"/>
                    <a:pt x="14044" y="10227"/>
                  </a:cubicBezTo>
                  <a:cubicBezTo>
                    <a:pt x="14082" y="8974"/>
                    <a:pt x="14233" y="8575"/>
                    <a:pt x="14233" y="8575"/>
                  </a:cubicBezTo>
                  <a:cubicBezTo>
                    <a:pt x="14256" y="8496"/>
                    <a:pt x="14400" y="8481"/>
                    <a:pt x="14453" y="8554"/>
                  </a:cubicBezTo>
                  <a:lnTo>
                    <a:pt x="14543" y="8687"/>
                  </a:lnTo>
                  <a:cubicBezTo>
                    <a:pt x="14573" y="8732"/>
                    <a:pt x="14618" y="8778"/>
                    <a:pt x="14663" y="8812"/>
                  </a:cubicBezTo>
                  <a:cubicBezTo>
                    <a:pt x="14671" y="8818"/>
                    <a:pt x="14679" y="8829"/>
                    <a:pt x="14687" y="8840"/>
                  </a:cubicBezTo>
                  <a:cubicBezTo>
                    <a:pt x="14785" y="9026"/>
                    <a:pt x="15102" y="9121"/>
                    <a:pt x="15411" y="9065"/>
                  </a:cubicBezTo>
                  <a:cubicBezTo>
                    <a:pt x="15411" y="9065"/>
                    <a:pt x="16417" y="8930"/>
                    <a:pt x="17211" y="8789"/>
                  </a:cubicBezTo>
                  <a:cubicBezTo>
                    <a:pt x="17755" y="8694"/>
                    <a:pt x="18941" y="8418"/>
                    <a:pt x="19175" y="8368"/>
                  </a:cubicBezTo>
                  <a:cubicBezTo>
                    <a:pt x="19296" y="8323"/>
                    <a:pt x="19461" y="8345"/>
                    <a:pt x="19491" y="8345"/>
                  </a:cubicBezTo>
                  <a:cubicBezTo>
                    <a:pt x="19665" y="8345"/>
                    <a:pt x="19878" y="8316"/>
                    <a:pt x="19999" y="8294"/>
                  </a:cubicBezTo>
                  <a:cubicBezTo>
                    <a:pt x="19999" y="8294"/>
                    <a:pt x="20383" y="8205"/>
                    <a:pt x="20473" y="8171"/>
                  </a:cubicBezTo>
                  <a:cubicBezTo>
                    <a:pt x="20829" y="8076"/>
                    <a:pt x="20693" y="7857"/>
                    <a:pt x="20700" y="7655"/>
                  </a:cubicBezTo>
                  <a:cubicBezTo>
                    <a:pt x="20708" y="7458"/>
                    <a:pt x="20669" y="7300"/>
                    <a:pt x="20669" y="7300"/>
                  </a:cubicBezTo>
                  <a:cubicBezTo>
                    <a:pt x="20669" y="7300"/>
                    <a:pt x="20730" y="7137"/>
                    <a:pt x="20625" y="7047"/>
                  </a:cubicBezTo>
                  <a:cubicBezTo>
                    <a:pt x="20511" y="6952"/>
                    <a:pt x="19998" y="7081"/>
                    <a:pt x="19635" y="7126"/>
                  </a:cubicBezTo>
                  <a:cubicBezTo>
                    <a:pt x="19605" y="7138"/>
                    <a:pt x="19508" y="7160"/>
                    <a:pt x="19470" y="7160"/>
                  </a:cubicBezTo>
                  <a:cubicBezTo>
                    <a:pt x="19311" y="7154"/>
                    <a:pt x="19190" y="7170"/>
                    <a:pt x="19144" y="7254"/>
                  </a:cubicBezTo>
                  <a:cubicBezTo>
                    <a:pt x="19061" y="7316"/>
                    <a:pt x="19015" y="7575"/>
                    <a:pt x="18962" y="7620"/>
                  </a:cubicBezTo>
                  <a:cubicBezTo>
                    <a:pt x="18864" y="7743"/>
                    <a:pt x="18329" y="7728"/>
                    <a:pt x="17022" y="7801"/>
                  </a:cubicBezTo>
                  <a:cubicBezTo>
                    <a:pt x="16531" y="7823"/>
                    <a:pt x="16063" y="7834"/>
                    <a:pt x="15881" y="7839"/>
                  </a:cubicBezTo>
                  <a:cubicBezTo>
                    <a:pt x="15836" y="7839"/>
                    <a:pt x="15791" y="7823"/>
                    <a:pt x="15768" y="7795"/>
                  </a:cubicBezTo>
                  <a:lnTo>
                    <a:pt x="15397" y="7261"/>
                  </a:lnTo>
                  <a:cubicBezTo>
                    <a:pt x="15337" y="7132"/>
                    <a:pt x="15313" y="6907"/>
                    <a:pt x="14927" y="6222"/>
                  </a:cubicBezTo>
                  <a:cubicBezTo>
                    <a:pt x="14897" y="6177"/>
                    <a:pt x="14528" y="5181"/>
                    <a:pt x="14415" y="5030"/>
                  </a:cubicBezTo>
                  <a:cubicBezTo>
                    <a:pt x="14370" y="4973"/>
                    <a:pt x="14362" y="4883"/>
                    <a:pt x="14113" y="4726"/>
                  </a:cubicBezTo>
                  <a:cubicBezTo>
                    <a:pt x="13947" y="4625"/>
                    <a:pt x="13598" y="4608"/>
                    <a:pt x="13379" y="4614"/>
                  </a:cubicBezTo>
                  <a:cubicBezTo>
                    <a:pt x="13348" y="4546"/>
                    <a:pt x="13343" y="4469"/>
                    <a:pt x="13388" y="4424"/>
                  </a:cubicBezTo>
                  <a:cubicBezTo>
                    <a:pt x="13464" y="4345"/>
                    <a:pt x="13667" y="4389"/>
                    <a:pt x="13931" y="4417"/>
                  </a:cubicBezTo>
                  <a:cubicBezTo>
                    <a:pt x="14075" y="4434"/>
                    <a:pt x="14474" y="4452"/>
                    <a:pt x="14587" y="4429"/>
                  </a:cubicBezTo>
                  <a:cubicBezTo>
                    <a:pt x="14731" y="4401"/>
                    <a:pt x="14837" y="4311"/>
                    <a:pt x="14852" y="4227"/>
                  </a:cubicBezTo>
                  <a:cubicBezTo>
                    <a:pt x="14859" y="4171"/>
                    <a:pt x="14867" y="4098"/>
                    <a:pt x="14890" y="4059"/>
                  </a:cubicBezTo>
                  <a:cubicBezTo>
                    <a:pt x="14935" y="3986"/>
                    <a:pt x="15058" y="3957"/>
                    <a:pt x="15126" y="3946"/>
                  </a:cubicBezTo>
                  <a:cubicBezTo>
                    <a:pt x="15269" y="3924"/>
                    <a:pt x="15177" y="3799"/>
                    <a:pt x="15154" y="3760"/>
                  </a:cubicBezTo>
                  <a:cubicBezTo>
                    <a:pt x="15124" y="3715"/>
                    <a:pt x="15185" y="3704"/>
                    <a:pt x="15223" y="3681"/>
                  </a:cubicBezTo>
                  <a:cubicBezTo>
                    <a:pt x="15260" y="3664"/>
                    <a:pt x="15298" y="3631"/>
                    <a:pt x="15298" y="3592"/>
                  </a:cubicBezTo>
                  <a:cubicBezTo>
                    <a:pt x="15306" y="3558"/>
                    <a:pt x="15261" y="3552"/>
                    <a:pt x="15246" y="3456"/>
                  </a:cubicBezTo>
                  <a:cubicBezTo>
                    <a:pt x="15239" y="3411"/>
                    <a:pt x="15209" y="3350"/>
                    <a:pt x="15277" y="3339"/>
                  </a:cubicBezTo>
                  <a:cubicBezTo>
                    <a:pt x="15315" y="3333"/>
                    <a:pt x="15458" y="3311"/>
                    <a:pt x="15511" y="3216"/>
                  </a:cubicBezTo>
                  <a:cubicBezTo>
                    <a:pt x="15556" y="3120"/>
                    <a:pt x="15480" y="3025"/>
                    <a:pt x="15442" y="2991"/>
                  </a:cubicBezTo>
                  <a:cubicBezTo>
                    <a:pt x="15412" y="2963"/>
                    <a:pt x="15351" y="2894"/>
                    <a:pt x="15336" y="2872"/>
                  </a:cubicBezTo>
                  <a:cubicBezTo>
                    <a:pt x="15313" y="2849"/>
                    <a:pt x="15245" y="2794"/>
                    <a:pt x="15230" y="2766"/>
                  </a:cubicBezTo>
                  <a:cubicBezTo>
                    <a:pt x="15215" y="2744"/>
                    <a:pt x="15171" y="2664"/>
                    <a:pt x="15164" y="2619"/>
                  </a:cubicBezTo>
                  <a:cubicBezTo>
                    <a:pt x="15156" y="2574"/>
                    <a:pt x="15139" y="2558"/>
                    <a:pt x="15192" y="2468"/>
                  </a:cubicBezTo>
                  <a:cubicBezTo>
                    <a:pt x="15237" y="2378"/>
                    <a:pt x="15275" y="2327"/>
                    <a:pt x="15298" y="2276"/>
                  </a:cubicBezTo>
                  <a:cubicBezTo>
                    <a:pt x="15321" y="2231"/>
                    <a:pt x="15366" y="2108"/>
                    <a:pt x="15374" y="2023"/>
                  </a:cubicBezTo>
                  <a:cubicBezTo>
                    <a:pt x="15381" y="1945"/>
                    <a:pt x="15397" y="1838"/>
                    <a:pt x="15329" y="1658"/>
                  </a:cubicBezTo>
                  <a:cubicBezTo>
                    <a:pt x="15268" y="1507"/>
                    <a:pt x="15179" y="1422"/>
                    <a:pt x="15126" y="1377"/>
                  </a:cubicBezTo>
                  <a:cubicBezTo>
                    <a:pt x="15133" y="1372"/>
                    <a:pt x="15359" y="1175"/>
                    <a:pt x="15253" y="1035"/>
                  </a:cubicBezTo>
                  <a:cubicBezTo>
                    <a:pt x="15193" y="951"/>
                    <a:pt x="15058" y="765"/>
                    <a:pt x="14710" y="642"/>
                  </a:cubicBezTo>
                  <a:cubicBezTo>
                    <a:pt x="14272" y="484"/>
                    <a:pt x="14036" y="12"/>
                    <a:pt x="12654" y="1"/>
                  </a:cubicBezTo>
                  <a:close/>
                  <a:moveTo>
                    <a:pt x="9242" y="7253"/>
                  </a:moveTo>
                  <a:cubicBezTo>
                    <a:pt x="9253" y="7258"/>
                    <a:pt x="9254" y="7271"/>
                    <a:pt x="9247" y="7283"/>
                  </a:cubicBezTo>
                  <a:cubicBezTo>
                    <a:pt x="9111" y="7569"/>
                    <a:pt x="9034" y="7743"/>
                    <a:pt x="8883" y="8182"/>
                  </a:cubicBezTo>
                  <a:cubicBezTo>
                    <a:pt x="8709" y="8710"/>
                    <a:pt x="8657" y="9526"/>
                    <a:pt x="8650" y="9987"/>
                  </a:cubicBezTo>
                  <a:cubicBezTo>
                    <a:pt x="8657" y="10088"/>
                    <a:pt x="8507" y="10412"/>
                    <a:pt x="8402" y="10373"/>
                  </a:cubicBezTo>
                  <a:cubicBezTo>
                    <a:pt x="8371" y="10328"/>
                    <a:pt x="8333" y="10284"/>
                    <a:pt x="8333" y="10273"/>
                  </a:cubicBezTo>
                  <a:cubicBezTo>
                    <a:pt x="8333" y="10222"/>
                    <a:pt x="8128" y="9610"/>
                    <a:pt x="8203" y="8840"/>
                  </a:cubicBezTo>
                  <a:cubicBezTo>
                    <a:pt x="8264" y="8289"/>
                    <a:pt x="8136" y="7879"/>
                    <a:pt x="8114" y="7727"/>
                  </a:cubicBezTo>
                  <a:cubicBezTo>
                    <a:pt x="8114" y="7721"/>
                    <a:pt x="8128" y="7699"/>
                    <a:pt x="8158" y="7671"/>
                  </a:cubicBezTo>
                  <a:cubicBezTo>
                    <a:pt x="8234" y="7755"/>
                    <a:pt x="8296" y="7817"/>
                    <a:pt x="8326" y="7839"/>
                  </a:cubicBezTo>
                  <a:cubicBezTo>
                    <a:pt x="8402" y="7912"/>
                    <a:pt x="8468" y="7844"/>
                    <a:pt x="8468" y="7844"/>
                  </a:cubicBezTo>
                  <a:cubicBezTo>
                    <a:pt x="8468" y="7844"/>
                    <a:pt x="9170" y="7289"/>
                    <a:pt x="9185" y="7272"/>
                  </a:cubicBezTo>
                  <a:cubicBezTo>
                    <a:pt x="9212" y="7250"/>
                    <a:pt x="9232" y="7247"/>
                    <a:pt x="9242" y="7253"/>
                  </a:cubicBezTo>
                  <a:close/>
                </a:path>
              </a:pathLst>
            </a:custGeom>
            <a:solidFill>
              <a:srgbClr val="D6D5D5"/>
            </a:solidFill>
            <a:ln w="12700" cap="flat">
              <a:noFill/>
              <a:miter lim="400000"/>
            </a:ln>
            <a:effectLst/>
          </p:spPr>
          <p:txBody>
            <a:bodyPr wrap="square" lIns="50800" tIns="50800" rIns="50800" bIns="50800" numCol="1" anchor="ctr">
              <a:noAutofit/>
            </a:bodyPr>
            <a:lstStyle/>
            <a:p>
              <a:pPr algn="l">
                <a:lnSpc>
                  <a:spcPct val="110000"/>
                </a:lnSpc>
                <a:spcBef>
                  <a:spcPts val="1200"/>
                </a:spcBef>
                <a:defRPr sz="1600" b="0">
                  <a:latin typeface="+mj-lt"/>
                  <a:ea typeface="+mj-ea"/>
                  <a:cs typeface="+mj-cs"/>
                  <a:sym typeface="Helvetica Neue Medium"/>
                </a:defRPr>
              </a:pPr>
              <a:endParaRPr/>
            </a:p>
          </p:txBody>
        </p:sp>
      </p:grpSp>
      <p:sp>
        <p:nvSpPr>
          <p:cNvPr id="153" name="スライド番号"/>
          <p:cNvSpPr txBox="1">
            <a:spLocks noGrp="1"/>
          </p:cNvSpPr>
          <p:nvPr>
            <p:ph type="sldNum" sz="quarter" idx="2"/>
          </p:nvPr>
        </p:nvSpPr>
        <p:spPr>
          <a:xfrm>
            <a:off x="12318999" y="9029700"/>
            <a:ext cx="283770" cy="275133"/>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
  <p:cSld name="Page 11">
    <p:spTree>
      <p:nvGrpSpPr>
        <p:cNvPr id="1" name=""/>
        <p:cNvGrpSpPr/>
        <p:nvPr/>
      </p:nvGrpSpPr>
      <p:grpSpPr>
        <a:xfrm>
          <a:off x="0" y="0"/>
          <a:ext cx="0" cy="0"/>
          <a:chOff x="0" y="0"/>
          <a:chExt cx="0" cy="0"/>
        </a:xfrm>
      </p:grpSpPr>
      <p:sp>
        <p:nvSpPr>
          <p:cNvPr id="160" name="絞り込み…"/>
          <p:cNvSpPr txBox="1"/>
          <p:nvPr/>
        </p:nvSpPr>
        <p:spPr>
          <a:xfrm>
            <a:off x="4762916" y="819711"/>
            <a:ext cx="7813649" cy="197408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p>
            <a:pPr algn="l">
              <a:lnSpc>
                <a:spcPts val="2900"/>
              </a:lnSpc>
              <a:spcBef>
                <a:spcPts val="900"/>
              </a:spcBef>
              <a:defRPr sz="2000" b="0" spc="59">
                <a:latin typeface="ヒラギノ角ゴシック W7"/>
                <a:ea typeface="ヒラギノ角ゴシック W7"/>
                <a:cs typeface="ヒラギノ角ゴシック W7"/>
                <a:sym typeface="ヒラギノ角ゴシック W7"/>
              </a:defRPr>
            </a:pPr>
            <a:r>
              <a:t>絞り込み</a:t>
            </a:r>
          </a:p>
          <a:p>
            <a:pPr algn="l" defTabSz="457200">
              <a:lnSpc>
                <a:spcPts val="2000"/>
              </a:lnSpc>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200" b="0" spc="36">
                <a:latin typeface="ヒラギノ角ゴシック W5"/>
                <a:ea typeface="ヒラギノ角ゴシック W5"/>
                <a:cs typeface="ヒラギノ角ゴシック W5"/>
                <a:sym typeface="ヒラギノ角ゴシック W5"/>
              </a:defRPr>
            </a:pPr>
            <a:r>
              <a:rPr spc="0"/>
              <a:t>アプリケーショ</a:t>
            </a:r>
            <a:r>
              <a:t>ンの</a:t>
            </a:r>
            <a:r>
              <a:rPr spc="0"/>
              <a:t>アイデ</a:t>
            </a:r>
            <a:r>
              <a:t>ア</a:t>
            </a:r>
            <a:r>
              <a:rPr spc="0"/>
              <a:t>を1</a:t>
            </a:r>
            <a:r>
              <a:t>つに絞る前に、</a:t>
            </a:r>
            <a:r>
              <a:rPr spc="0"/>
              <a:t>アプリケーションアイデ</a:t>
            </a:r>
            <a:r>
              <a:t>アの</a:t>
            </a:r>
            <a:r>
              <a:rPr spc="0"/>
              <a:t>リス</a:t>
            </a:r>
            <a:r>
              <a:t>トに戻って読み返してください。</a:t>
            </a:r>
            <a:br/>
            <a:r>
              <a:t>どの</a:t>
            </a:r>
            <a:r>
              <a:rPr spc="0"/>
              <a:t>アプリケーショ</a:t>
            </a:r>
            <a:r>
              <a:t>ンが一番面白そうですか</a:t>
            </a:r>
            <a:r>
              <a:rPr spc="180"/>
              <a:t>？</a:t>
            </a:r>
            <a:r>
              <a:t>いくつかの</a:t>
            </a:r>
            <a:r>
              <a:rPr spc="0"/>
              <a:t>アプリケーショ</a:t>
            </a:r>
            <a:r>
              <a:t>ンに絞り込んで、さらに</a:t>
            </a:r>
            <a:r>
              <a:rPr spc="0"/>
              <a:t>アイデ</a:t>
            </a:r>
            <a:r>
              <a:t>アを出して</a:t>
            </a:r>
            <a:br/>
            <a:r>
              <a:t>みましょう。それらの</a:t>
            </a:r>
            <a:r>
              <a:rPr spc="0"/>
              <a:t>アプリケーショ</a:t>
            </a:r>
            <a:r>
              <a:t>ンはどのような目的を果たしますか</a:t>
            </a:r>
            <a:r>
              <a:rPr spc="180"/>
              <a:t>？</a:t>
            </a:r>
            <a:r>
              <a:t>問題をどのように解決しますか？</a:t>
            </a:r>
            <a:br/>
            <a:r>
              <a:t>対象者は誰ですか</a:t>
            </a:r>
            <a:r>
              <a:rPr spc="180"/>
              <a:t>？</a:t>
            </a:r>
            <a:r>
              <a:rPr spc="0"/>
              <a:t>アプリケーショ</a:t>
            </a:r>
            <a:r>
              <a:t>ンの目的をわかりやすく説明する文を書いてみましょう。説明文を書くことで、</a:t>
            </a:r>
            <a:br/>
            <a:r>
              <a:t>よい</a:t>
            </a:r>
            <a:r>
              <a:rPr spc="0"/>
              <a:t>アイデ</a:t>
            </a:r>
            <a:r>
              <a:t>アかどうか判断することができます。新しい</a:t>
            </a:r>
            <a:r>
              <a:rPr spc="0"/>
              <a:t>アイデ</a:t>
            </a:r>
            <a:r>
              <a:t>アを、一番気に入っている</a:t>
            </a:r>
            <a:r>
              <a:rPr spc="0"/>
              <a:t>アプリケーショ</a:t>
            </a:r>
            <a:r>
              <a:t>ンの</a:t>
            </a:r>
            <a:br/>
            <a:r>
              <a:rPr spc="0"/>
              <a:t>アイデ</a:t>
            </a:r>
            <a:r>
              <a:t>アと比べてみましょう。どちらがよりよい</a:t>
            </a:r>
            <a:r>
              <a:rPr spc="0"/>
              <a:t>アイデ</a:t>
            </a:r>
            <a:r>
              <a:t>アだと思いますか？</a:t>
            </a:r>
          </a:p>
        </p:txBody>
      </p:sp>
      <p:sp>
        <p:nvSpPr>
          <p:cNvPr id="161" name="四角形"/>
          <p:cNvSpPr/>
          <p:nvPr/>
        </p:nvSpPr>
        <p:spPr>
          <a:xfrm>
            <a:off x="-25400" y="-50800"/>
            <a:ext cx="3869184" cy="9855200"/>
          </a:xfrm>
          <a:prstGeom prst="rect">
            <a:avLst/>
          </a:prstGeom>
          <a:solidFill>
            <a:srgbClr val="60C66F"/>
          </a:solidFill>
          <a:ln w="12700">
            <a:miter lim="400000"/>
          </a:ln>
        </p:spPr>
        <p:txBody>
          <a:bodyPr lIns="50800" tIns="50800" rIns="50800" bIns="50800" anchor="ctr"/>
          <a:lstStyle/>
          <a:p>
            <a:pPr algn="l">
              <a:lnSpc>
                <a:spcPct val="110000"/>
              </a:lnSpc>
              <a:spcBef>
                <a:spcPts val="1200"/>
              </a:spcBef>
              <a:defRPr sz="1600" b="0">
                <a:latin typeface="+mj-lt"/>
                <a:ea typeface="+mj-ea"/>
                <a:cs typeface="+mj-cs"/>
                <a:sym typeface="Helvetica Neue Medium"/>
              </a:defRPr>
            </a:pPr>
            <a:endParaRPr/>
          </a:p>
        </p:txBody>
      </p:sp>
      <p:sp>
        <p:nvSpPr>
          <p:cNvPr id="162" name="ブレーン ストーミング…"/>
          <p:cNvSpPr txBox="1"/>
          <p:nvPr/>
        </p:nvSpPr>
        <p:spPr>
          <a:xfrm>
            <a:off x="497327" y="758611"/>
            <a:ext cx="2378970" cy="32537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lstStyle/>
          <a:p>
            <a:pPr algn="l" defTabSz="457200">
              <a:lnSpc>
                <a:spcPts val="3200"/>
              </a:lnSpc>
              <a:spcBef>
                <a:spcPts val="120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500" b="0">
                <a:solidFill>
                  <a:srgbClr val="FFFFFF"/>
                </a:solidFill>
                <a:latin typeface="ヒラギノ角ゴシック W7"/>
                <a:ea typeface="ヒラギノ角ゴシック W7"/>
                <a:cs typeface="ヒラギノ角ゴシック W7"/>
                <a:sym typeface="ヒラギノ角ゴシック W7"/>
              </a:defRPr>
            </a:pPr>
            <a:r>
              <a:t>ブレーン</a:t>
            </a:r>
            <a:br/>
            <a:r>
              <a:t>ストーミング</a:t>
            </a:r>
          </a:p>
          <a:p>
            <a:pPr algn="l" defTabSz="457200">
              <a:lnSpc>
                <a:spcPts val="2700"/>
              </a:lnSpc>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800" b="0">
                <a:solidFill>
                  <a:srgbClr val="FFFFFF">
                    <a:alpha val="50000"/>
                  </a:srgbClr>
                </a:solidFill>
                <a:latin typeface="ヒラギノ角ゴシック W7"/>
                <a:ea typeface="ヒラギノ角ゴシック W7"/>
                <a:cs typeface="ヒラギノ角ゴシック W7"/>
                <a:sym typeface="ヒラギノ角ゴシック W7"/>
              </a:defRPr>
            </a:pPr>
            <a:r>
              <a:t>目的</a:t>
            </a:r>
          </a:p>
          <a:p>
            <a:pPr algn="l" defTabSz="457200">
              <a:lnSpc>
                <a:spcPts val="2700"/>
              </a:lnSpc>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800" b="0">
                <a:solidFill>
                  <a:srgbClr val="FFFFFF">
                    <a:alpha val="50000"/>
                  </a:srgbClr>
                </a:solidFill>
                <a:latin typeface="ヒラギノ角ゴシック W7"/>
                <a:ea typeface="ヒラギノ角ゴシック W7"/>
                <a:cs typeface="ヒラギノ角ゴシック W7"/>
                <a:sym typeface="ヒラギノ角ゴシック W7"/>
              </a:defRPr>
            </a:pPr>
            <a:r>
              <a:t>アイデア</a:t>
            </a:r>
          </a:p>
          <a:p>
            <a:pPr algn="l" defTabSz="457200">
              <a:lnSpc>
                <a:spcPts val="2700"/>
              </a:lnSpc>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800" b="0" spc="53">
                <a:solidFill>
                  <a:srgbClr val="FFFFFF">
                    <a:alpha val="50000"/>
                  </a:srgbClr>
                </a:solidFill>
                <a:latin typeface="ヒラギノ角ゴシック W7"/>
                <a:ea typeface="ヒラギノ角ゴシック W7"/>
                <a:cs typeface="ヒラギノ角ゴシック W7"/>
                <a:sym typeface="ヒラギノ角ゴシック W7"/>
              </a:defRPr>
            </a:pPr>
            <a:r>
              <a:t>対象者</a:t>
            </a:r>
          </a:p>
          <a:p>
            <a:pPr algn="l" defTabSz="457200">
              <a:lnSpc>
                <a:spcPts val="2700"/>
              </a:lnSpc>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800" b="0" spc="53">
                <a:solidFill>
                  <a:srgbClr val="FFFFFF"/>
                </a:solidFill>
                <a:latin typeface="ヒラギノ角ゴシック W7"/>
                <a:ea typeface="ヒラギノ角ゴシック W7"/>
                <a:cs typeface="ヒラギノ角ゴシック W7"/>
                <a:sym typeface="ヒラギノ角ゴシック W7"/>
              </a:defRPr>
            </a:pPr>
            <a:r>
              <a:t>絞り込み</a:t>
            </a:r>
          </a:p>
          <a:p>
            <a:pPr algn="l" defTabSz="457200">
              <a:lnSpc>
                <a:spcPts val="2700"/>
              </a:lnSpc>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800" b="0" spc="53">
                <a:solidFill>
                  <a:srgbClr val="FFFFFF">
                    <a:alpha val="50000"/>
                  </a:srgbClr>
                </a:solidFill>
                <a:latin typeface="ヒラギノ角ゴシック W7"/>
                <a:ea typeface="ヒラギノ角ゴシック W7"/>
                <a:cs typeface="ヒラギノ角ゴシック W7"/>
                <a:sym typeface="ヒラギノ角ゴシック W7"/>
              </a:defRPr>
            </a:pPr>
            <a:r>
              <a:t>反復</a:t>
            </a:r>
          </a:p>
        </p:txBody>
      </p:sp>
      <p:sp>
        <p:nvSpPr>
          <p:cNvPr id="163" name="スライド番号"/>
          <p:cNvSpPr txBox="1">
            <a:spLocks noGrp="1"/>
          </p:cNvSpPr>
          <p:nvPr>
            <p:ph type="sldNum" sz="quarter" idx="2"/>
          </p:nvPr>
        </p:nvSpPr>
        <p:spPr>
          <a:xfrm>
            <a:off x="12318999" y="9029700"/>
            <a:ext cx="283770" cy="275133"/>
          </a:xfrm>
          <a:prstGeom prst="rect">
            <a:avLst/>
          </a:prstGeom>
        </p:spPr>
        <p:txBody>
          <a:bodyPr/>
          <a:lstStyle/>
          <a:p>
            <a:fld id="{86CB4B4D-7CA3-9044-876B-883B54F8677D}" type="slidenum">
              <a:t>‹#›</a:t>
            </a:fld>
            <a:endParaRPr/>
          </a:p>
        </p:txBody>
      </p:sp>
      <p:sp>
        <p:nvSpPr>
          <p:cNvPr id="164" name="このアプリケーションは何をするものですか？"/>
          <p:cNvSpPr txBox="1"/>
          <p:nvPr/>
        </p:nvSpPr>
        <p:spPr>
          <a:xfrm>
            <a:off x="4762500" y="3257536"/>
            <a:ext cx="3008122" cy="20117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nchor="ctr">
            <a:spAutoFit/>
          </a:bodyPr>
          <a:lstStyle/>
          <a:p>
            <a:pPr algn="l" defTabSz="457200">
              <a:lnSpc>
                <a:spcPts val="1800"/>
              </a:lnSpc>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200" b="0" spc="36">
                <a:latin typeface="ヒラギノ角ゴシック W5"/>
                <a:ea typeface="ヒラギノ角ゴシック W5"/>
                <a:cs typeface="ヒラギノ角ゴシック W5"/>
                <a:sym typeface="ヒラギノ角ゴシック W5"/>
              </a:defRPr>
            </a:pPr>
            <a:r>
              <a:t>この</a:t>
            </a:r>
            <a:r>
              <a:rPr spc="0"/>
              <a:t>アプリケーショ</a:t>
            </a:r>
            <a:r>
              <a:t>ンは何をするものですか？</a:t>
            </a:r>
          </a:p>
        </p:txBody>
      </p:sp>
      <p:sp>
        <p:nvSpPr>
          <p:cNvPr id="165" name="このアプリケーションはなぜ必要なのですか？"/>
          <p:cNvSpPr txBox="1"/>
          <p:nvPr/>
        </p:nvSpPr>
        <p:spPr>
          <a:xfrm>
            <a:off x="8600335" y="3257536"/>
            <a:ext cx="3044699" cy="20117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nchor="ctr">
            <a:spAutoFit/>
          </a:bodyPr>
          <a:lstStyle/>
          <a:p>
            <a:pPr algn="l" defTabSz="457200">
              <a:lnSpc>
                <a:spcPts val="1800"/>
              </a:lnSpc>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200" b="0" spc="36">
                <a:latin typeface="ヒラギノ角ゴシック W5"/>
                <a:ea typeface="ヒラギノ角ゴシック W5"/>
                <a:cs typeface="ヒラギノ角ゴシック W5"/>
                <a:sym typeface="ヒラギノ角ゴシック W5"/>
              </a:defRPr>
            </a:pPr>
            <a:r>
              <a:t>この</a:t>
            </a:r>
            <a:r>
              <a:rPr spc="0"/>
              <a:t>アプリケーショ</a:t>
            </a:r>
            <a:r>
              <a:t>ンはなぜ必要なのですか？</a:t>
            </a:r>
          </a:p>
        </p:txBody>
      </p:sp>
      <p:sp>
        <p:nvSpPr>
          <p:cNvPr id="166" name="このアプリケーションは何をするものですか？"/>
          <p:cNvSpPr txBox="1"/>
          <p:nvPr/>
        </p:nvSpPr>
        <p:spPr>
          <a:xfrm>
            <a:off x="4762500" y="5345335"/>
            <a:ext cx="3008122" cy="20116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nchor="ctr">
            <a:spAutoFit/>
          </a:bodyPr>
          <a:lstStyle/>
          <a:p>
            <a:pPr algn="l" defTabSz="457200">
              <a:lnSpc>
                <a:spcPts val="1800"/>
              </a:lnSpc>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200" b="0" spc="36">
                <a:latin typeface="ヒラギノ角ゴシック W5"/>
                <a:ea typeface="ヒラギノ角ゴシック W5"/>
                <a:cs typeface="ヒラギノ角ゴシック W5"/>
                <a:sym typeface="ヒラギノ角ゴシック W5"/>
              </a:defRPr>
            </a:pPr>
            <a:r>
              <a:t>この</a:t>
            </a:r>
            <a:r>
              <a:rPr spc="0"/>
              <a:t>アプリケーショ</a:t>
            </a:r>
            <a:r>
              <a:t>ンは何をするものですか？</a:t>
            </a:r>
          </a:p>
        </p:txBody>
      </p:sp>
      <p:sp>
        <p:nvSpPr>
          <p:cNvPr id="167" name="このアプリケーションはなぜ必要なのですか？"/>
          <p:cNvSpPr txBox="1"/>
          <p:nvPr/>
        </p:nvSpPr>
        <p:spPr>
          <a:xfrm>
            <a:off x="8600335" y="5345335"/>
            <a:ext cx="3044699" cy="20116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nchor="ctr">
            <a:spAutoFit/>
          </a:bodyPr>
          <a:lstStyle/>
          <a:p>
            <a:pPr algn="l" defTabSz="457200">
              <a:lnSpc>
                <a:spcPts val="1800"/>
              </a:lnSpc>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200" b="0" spc="36">
                <a:latin typeface="ヒラギノ角ゴシック W5"/>
                <a:ea typeface="ヒラギノ角ゴシック W5"/>
                <a:cs typeface="ヒラギノ角ゴシック W5"/>
                <a:sym typeface="ヒラギノ角ゴシック W5"/>
              </a:defRPr>
            </a:pPr>
            <a:r>
              <a:t>この</a:t>
            </a:r>
            <a:r>
              <a:rPr spc="0"/>
              <a:t>アプリケーショ</a:t>
            </a:r>
            <a:r>
              <a:t>ンはなぜ必要なのですか？</a:t>
            </a:r>
          </a:p>
        </p:txBody>
      </p:sp>
      <p:sp>
        <p:nvSpPr>
          <p:cNvPr id="168" name="このアプリケーションは何をするものですか？"/>
          <p:cNvSpPr txBox="1"/>
          <p:nvPr/>
        </p:nvSpPr>
        <p:spPr>
          <a:xfrm>
            <a:off x="4762500" y="7445835"/>
            <a:ext cx="3008122" cy="20116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nchor="ctr">
            <a:spAutoFit/>
          </a:bodyPr>
          <a:lstStyle/>
          <a:p>
            <a:pPr algn="l" defTabSz="457200">
              <a:lnSpc>
                <a:spcPts val="1800"/>
              </a:lnSpc>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200" b="0" spc="36">
                <a:latin typeface="ヒラギノ角ゴシック W5"/>
                <a:ea typeface="ヒラギノ角ゴシック W5"/>
                <a:cs typeface="ヒラギノ角ゴシック W5"/>
                <a:sym typeface="ヒラギノ角ゴシック W5"/>
              </a:defRPr>
            </a:pPr>
            <a:r>
              <a:t>この</a:t>
            </a:r>
            <a:r>
              <a:rPr spc="0"/>
              <a:t>アプリケーショ</a:t>
            </a:r>
            <a:r>
              <a:t>ンは何をするものですか？</a:t>
            </a:r>
          </a:p>
        </p:txBody>
      </p:sp>
      <p:sp>
        <p:nvSpPr>
          <p:cNvPr id="169" name="このアプリケーションはなぜ必要なのですか？"/>
          <p:cNvSpPr txBox="1"/>
          <p:nvPr/>
        </p:nvSpPr>
        <p:spPr>
          <a:xfrm>
            <a:off x="8600335" y="7445835"/>
            <a:ext cx="3044699" cy="20116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nchor="ctr">
            <a:spAutoFit/>
          </a:bodyPr>
          <a:lstStyle/>
          <a:p>
            <a:pPr algn="l" defTabSz="457200">
              <a:lnSpc>
                <a:spcPts val="1800"/>
              </a:lnSpc>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200" b="0" spc="36">
                <a:latin typeface="ヒラギノ角ゴシック W5"/>
                <a:ea typeface="ヒラギノ角ゴシック W5"/>
                <a:cs typeface="ヒラギノ角ゴシック W5"/>
                <a:sym typeface="ヒラギノ角ゴシック W5"/>
              </a:defRPr>
            </a:pPr>
            <a:r>
              <a:t>この</a:t>
            </a:r>
            <a:r>
              <a:rPr spc="0"/>
              <a:t>アプリケーショ</a:t>
            </a:r>
            <a:r>
              <a:t>ンはなぜ必要なのですか？</a:t>
            </a: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x">
  <p:cSld name="Page 33">
    <p:spTree>
      <p:nvGrpSpPr>
        <p:cNvPr id="1" name=""/>
        <p:cNvGrpSpPr/>
        <p:nvPr/>
      </p:nvGrpSpPr>
      <p:grpSpPr>
        <a:xfrm>
          <a:off x="0" y="0"/>
          <a:ext cx="0" cy="0"/>
          <a:chOff x="0" y="0"/>
          <a:chExt cx="0" cy="0"/>
        </a:xfrm>
      </p:grpSpPr>
      <p:sp>
        <p:nvSpPr>
          <p:cNvPr id="176" name="自分のアプリケーションのレビュー"/>
          <p:cNvSpPr txBox="1"/>
          <p:nvPr/>
        </p:nvSpPr>
        <p:spPr>
          <a:xfrm>
            <a:off x="4762500" y="5510494"/>
            <a:ext cx="2379930" cy="23164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nchor="ctr">
            <a:spAutoFit/>
          </a:bodyPr>
          <a:lstStyle>
            <a:lvl1pPr algn="l">
              <a:lnSpc>
                <a:spcPts val="2100"/>
              </a:lnSpc>
              <a:defRPr sz="1200" b="0" spc="36">
                <a:latin typeface="ヒラギノ角ゴシック W7"/>
                <a:ea typeface="ヒラギノ角ゴシック W7"/>
                <a:cs typeface="ヒラギノ角ゴシック W7"/>
                <a:sym typeface="ヒラギノ角ゴシック W7"/>
              </a:defRPr>
            </a:lvl1pPr>
          </a:lstStyle>
          <a:p>
            <a:r>
              <a:t>自分のアプリケーションのレビュー</a:t>
            </a:r>
          </a:p>
        </p:txBody>
      </p:sp>
      <p:sp>
        <p:nvSpPr>
          <p:cNvPr id="177" name="反復…"/>
          <p:cNvSpPr txBox="1"/>
          <p:nvPr/>
        </p:nvSpPr>
        <p:spPr>
          <a:xfrm>
            <a:off x="4760038" y="827829"/>
            <a:ext cx="7813649" cy="268528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p>
            <a:pPr algn="l">
              <a:lnSpc>
                <a:spcPts val="2900"/>
              </a:lnSpc>
              <a:spcBef>
                <a:spcPts val="900"/>
              </a:spcBef>
              <a:defRPr sz="2000" b="0">
                <a:latin typeface="ヒラギノ角ゴシック W7"/>
                <a:ea typeface="ヒラギノ角ゴシック W7"/>
                <a:cs typeface="ヒラギノ角ゴシック W7"/>
                <a:sym typeface="ヒラギノ角ゴシック W7"/>
              </a:defRPr>
            </a:pPr>
            <a:r>
              <a:t>反復</a:t>
            </a:r>
          </a:p>
          <a:p>
            <a:pPr algn="l" defTabSz="457200">
              <a:lnSpc>
                <a:spcPts val="2000"/>
              </a:lnSpc>
              <a:spcBef>
                <a:spcPts val="80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200" b="0" spc="36">
                <a:latin typeface="ヒラギノ角ゴシック W5"/>
                <a:ea typeface="ヒラギノ角ゴシック W5"/>
                <a:cs typeface="ヒラギノ角ゴシック W5"/>
                <a:sym typeface="ヒラギノ角ゴシック W5"/>
              </a:defRPr>
            </a:pPr>
            <a:r>
              <a:rPr spc="0"/>
              <a:t>デザインサイク</a:t>
            </a:r>
            <a:r>
              <a:t>ルは何度も繰り返すものです。また</a:t>
            </a:r>
            <a:r>
              <a:rPr spc="0"/>
              <a:t>ブレーンストーミン</a:t>
            </a:r>
            <a:r>
              <a:t>グの段階に戻ってきました。</a:t>
            </a:r>
            <a:br/>
            <a:r>
              <a:rPr spc="0"/>
              <a:t>デザインサイク</a:t>
            </a:r>
            <a:r>
              <a:t>ルを繰り返しながら、評価から学んだことを考えてみましょう。何か問題が起こりましたか？</a:t>
            </a:r>
            <a:br/>
            <a:r>
              <a:t>どうやって問題を修正しましたか</a:t>
            </a:r>
            <a:r>
              <a:rPr spc="180"/>
              <a:t>？</a:t>
            </a:r>
            <a:r>
              <a:t>もっとよい</a:t>
            </a:r>
            <a:r>
              <a:rPr spc="0"/>
              <a:t>アプリケーショ</a:t>
            </a:r>
            <a:r>
              <a:t>ンにするには、どうすればよいでしょうか？</a:t>
            </a:r>
          </a:p>
          <a:p>
            <a:pPr algn="l" defTabSz="457200">
              <a:lnSpc>
                <a:spcPts val="2000"/>
              </a:lnSpc>
              <a:spcBef>
                <a:spcPts val="80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200" b="0" spc="36">
                <a:latin typeface="ヒラギノ角ゴシック W5"/>
                <a:ea typeface="ヒラギノ角ゴシック W5"/>
                <a:cs typeface="ヒラギノ角ゴシック W5"/>
                <a:sym typeface="ヒラギノ角ゴシック W5"/>
              </a:defRPr>
            </a:pPr>
            <a:r>
              <a:t>自分の</a:t>
            </a:r>
            <a:r>
              <a:rPr spc="0"/>
              <a:t>アイデ</a:t>
            </a:r>
            <a:r>
              <a:t>アは今でも素晴らしいと思いますか</a:t>
            </a:r>
            <a:r>
              <a:rPr spc="180"/>
              <a:t>？</a:t>
            </a:r>
            <a:r>
              <a:t>そう思わない場合は、</a:t>
            </a:r>
            <a:r>
              <a:rPr spc="0"/>
              <a:t>リス</a:t>
            </a:r>
            <a:r>
              <a:t>トに戻り、他の</a:t>
            </a:r>
            <a:r>
              <a:rPr spc="0"/>
              <a:t>アイデ</a:t>
            </a:r>
            <a:r>
              <a:t>アを</a:t>
            </a:r>
            <a:br/>
            <a:r>
              <a:t>検討してみましょう。すべての</a:t>
            </a:r>
            <a:r>
              <a:rPr spc="0"/>
              <a:t>アイデ</a:t>
            </a:r>
            <a:r>
              <a:t>アがうまくいくとは限りません。様々な</a:t>
            </a:r>
            <a:r>
              <a:rPr spc="0"/>
              <a:t>アイデ</a:t>
            </a:r>
            <a:r>
              <a:t>アを</a:t>
            </a:r>
            <a:r>
              <a:rPr spc="0"/>
              <a:t>テス</a:t>
            </a:r>
            <a:r>
              <a:t>トし、開発し続ける</a:t>
            </a:r>
            <a:br/>
            <a:r>
              <a:t>価値があるものを見極めるのも、</a:t>
            </a:r>
            <a:r>
              <a:rPr spc="0"/>
              <a:t>デザインサイク</a:t>
            </a:r>
            <a:r>
              <a:t>ルの目的の一つで</a:t>
            </a:r>
            <a:r>
              <a:rPr spc="-119"/>
              <a:t>す</a:t>
            </a:r>
            <a:r>
              <a:t>。</a:t>
            </a:r>
          </a:p>
          <a:p>
            <a:pPr algn="l" defTabSz="457200">
              <a:lnSpc>
                <a:spcPts val="2000"/>
              </a:lnSpc>
              <a:spcBef>
                <a:spcPts val="80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200" b="0" spc="36">
                <a:latin typeface="ヒラギノ角ゴシック W5"/>
                <a:ea typeface="ヒラギノ角ゴシック W5"/>
                <a:cs typeface="ヒラギノ角ゴシック W5"/>
                <a:sym typeface="ヒラギノ角ゴシック W5"/>
              </a:defRPr>
            </a:pPr>
            <a:r>
              <a:t>この</a:t>
            </a:r>
            <a:r>
              <a:rPr spc="0"/>
              <a:t>アイデ</a:t>
            </a:r>
            <a:r>
              <a:t>アを追求し続けたいと思いますか</a:t>
            </a:r>
            <a:r>
              <a:rPr spc="180"/>
              <a:t>？</a:t>
            </a:r>
            <a:r>
              <a:t>続けたい場合は、</a:t>
            </a:r>
            <a:r>
              <a:rPr spc="0"/>
              <a:t>アプリケーショ</a:t>
            </a:r>
            <a:r>
              <a:t>ンの名前を下に書き、</a:t>
            </a:r>
            <a:br/>
            <a:r>
              <a:t>星印で評価して</a:t>
            </a:r>
            <a:r>
              <a:rPr spc="0"/>
              <a:t>アプリケーショ</a:t>
            </a:r>
            <a:r>
              <a:t>ンの</a:t>
            </a:r>
            <a:r>
              <a:rPr spc="0"/>
              <a:t>レビュ</a:t>
            </a:r>
            <a:r>
              <a:t>ーを書きましょう。</a:t>
            </a:r>
          </a:p>
        </p:txBody>
      </p:sp>
      <p:sp>
        <p:nvSpPr>
          <p:cNvPr id="178" name="四角形"/>
          <p:cNvSpPr/>
          <p:nvPr/>
        </p:nvSpPr>
        <p:spPr>
          <a:xfrm>
            <a:off x="-25400" y="-50800"/>
            <a:ext cx="3869184" cy="9855200"/>
          </a:xfrm>
          <a:prstGeom prst="rect">
            <a:avLst/>
          </a:prstGeom>
          <a:solidFill>
            <a:srgbClr val="60C66F"/>
          </a:solidFill>
          <a:ln w="12700">
            <a:miter lim="400000"/>
          </a:ln>
        </p:spPr>
        <p:txBody>
          <a:bodyPr lIns="50800" tIns="50800" rIns="50800" bIns="50800" anchor="ctr"/>
          <a:lstStyle/>
          <a:p>
            <a:pPr algn="l">
              <a:lnSpc>
                <a:spcPct val="110000"/>
              </a:lnSpc>
              <a:spcBef>
                <a:spcPts val="1200"/>
              </a:spcBef>
              <a:defRPr sz="1600" b="0">
                <a:latin typeface="+mj-lt"/>
                <a:ea typeface="+mj-ea"/>
                <a:cs typeface="+mj-cs"/>
                <a:sym typeface="Helvetica Neue Medium"/>
              </a:defRPr>
            </a:pPr>
            <a:endParaRPr/>
          </a:p>
        </p:txBody>
      </p:sp>
      <p:sp>
        <p:nvSpPr>
          <p:cNvPr id="179" name="ブレーン ストーミング…"/>
          <p:cNvSpPr txBox="1"/>
          <p:nvPr/>
        </p:nvSpPr>
        <p:spPr>
          <a:xfrm>
            <a:off x="497327" y="758611"/>
            <a:ext cx="2378970" cy="32537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lstStyle/>
          <a:p>
            <a:pPr algn="l" defTabSz="457200">
              <a:lnSpc>
                <a:spcPts val="3200"/>
              </a:lnSpc>
              <a:spcBef>
                <a:spcPts val="120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500" b="0">
                <a:solidFill>
                  <a:srgbClr val="FFFFFF"/>
                </a:solidFill>
                <a:latin typeface="ヒラギノ角ゴシック W7"/>
                <a:ea typeface="ヒラギノ角ゴシック W7"/>
                <a:cs typeface="ヒラギノ角ゴシック W7"/>
                <a:sym typeface="ヒラギノ角ゴシック W7"/>
              </a:defRPr>
            </a:pPr>
            <a:r>
              <a:t>ブレーン</a:t>
            </a:r>
            <a:br/>
            <a:r>
              <a:t>ストーミング</a:t>
            </a:r>
          </a:p>
          <a:p>
            <a:pPr algn="l" defTabSz="457200">
              <a:lnSpc>
                <a:spcPts val="2700"/>
              </a:lnSpc>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800" b="0">
                <a:solidFill>
                  <a:srgbClr val="FFFFFF">
                    <a:alpha val="50000"/>
                  </a:srgbClr>
                </a:solidFill>
                <a:latin typeface="ヒラギノ角ゴシック W7"/>
                <a:ea typeface="ヒラギノ角ゴシック W7"/>
                <a:cs typeface="ヒラギノ角ゴシック W7"/>
                <a:sym typeface="ヒラギノ角ゴシック W7"/>
              </a:defRPr>
            </a:pPr>
            <a:r>
              <a:t>目的</a:t>
            </a:r>
          </a:p>
          <a:p>
            <a:pPr algn="l" defTabSz="457200">
              <a:lnSpc>
                <a:spcPts val="2700"/>
              </a:lnSpc>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800" b="0">
                <a:solidFill>
                  <a:srgbClr val="FFFFFF">
                    <a:alpha val="50000"/>
                  </a:srgbClr>
                </a:solidFill>
                <a:latin typeface="ヒラギノ角ゴシック W7"/>
                <a:ea typeface="ヒラギノ角ゴシック W7"/>
                <a:cs typeface="ヒラギノ角ゴシック W7"/>
                <a:sym typeface="ヒラギノ角ゴシック W7"/>
              </a:defRPr>
            </a:pPr>
            <a:r>
              <a:t>アイデア</a:t>
            </a:r>
          </a:p>
          <a:p>
            <a:pPr algn="l" defTabSz="457200">
              <a:lnSpc>
                <a:spcPts val="2700"/>
              </a:lnSpc>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800" b="0" spc="53">
                <a:solidFill>
                  <a:srgbClr val="FFFFFF">
                    <a:alpha val="50000"/>
                  </a:srgbClr>
                </a:solidFill>
                <a:latin typeface="ヒラギノ角ゴシック W7"/>
                <a:ea typeface="ヒラギノ角ゴシック W7"/>
                <a:cs typeface="ヒラギノ角ゴシック W7"/>
                <a:sym typeface="ヒラギノ角ゴシック W7"/>
              </a:defRPr>
            </a:pPr>
            <a:r>
              <a:t>対象者</a:t>
            </a:r>
          </a:p>
          <a:p>
            <a:pPr algn="l" defTabSz="457200">
              <a:lnSpc>
                <a:spcPts val="2700"/>
              </a:lnSpc>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800" b="0" spc="53">
                <a:solidFill>
                  <a:srgbClr val="FFFFFF">
                    <a:alpha val="50000"/>
                  </a:srgbClr>
                </a:solidFill>
                <a:latin typeface="ヒラギノ角ゴシック W7"/>
                <a:ea typeface="ヒラギノ角ゴシック W7"/>
                <a:cs typeface="ヒラギノ角ゴシック W7"/>
                <a:sym typeface="ヒラギノ角ゴシック W7"/>
              </a:defRPr>
            </a:pPr>
            <a:r>
              <a:t>絞り込み</a:t>
            </a:r>
          </a:p>
          <a:p>
            <a:pPr algn="l" defTabSz="457200">
              <a:lnSpc>
                <a:spcPts val="2700"/>
              </a:lnSpc>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800" b="0" spc="53">
                <a:solidFill>
                  <a:srgbClr val="FFFFFF"/>
                </a:solidFill>
                <a:latin typeface="ヒラギノ角ゴシック W7"/>
                <a:ea typeface="ヒラギノ角ゴシック W7"/>
                <a:cs typeface="ヒラギノ角ゴシック W7"/>
                <a:sym typeface="ヒラギノ角ゴシック W7"/>
              </a:defRPr>
            </a:pPr>
            <a:r>
              <a:t>反復</a:t>
            </a:r>
          </a:p>
        </p:txBody>
      </p:sp>
      <p:sp>
        <p:nvSpPr>
          <p:cNvPr id="180" name="スライド番号"/>
          <p:cNvSpPr txBox="1">
            <a:spLocks noGrp="1"/>
          </p:cNvSpPr>
          <p:nvPr>
            <p:ph type="sldNum" sz="quarter" idx="2"/>
          </p:nvPr>
        </p:nvSpPr>
        <p:spPr>
          <a:xfrm>
            <a:off x="12318999" y="9029700"/>
            <a:ext cx="283770" cy="275133"/>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x">
  <p:cSld name="Page 34">
    <p:spTree>
      <p:nvGrpSpPr>
        <p:cNvPr id="1" name=""/>
        <p:cNvGrpSpPr/>
        <p:nvPr/>
      </p:nvGrpSpPr>
      <p:grpSpPr>
        <a:xfrm>
          <a:off x="0" y="0"/>
          <a:ext cx="0" cy="0"/>
          <a:chOff x="0" y="0"/>
          <a:chExt cx="0" cy="0"/>
        </a:xfrm>
      </p:grpSpPr>
      <p:sp>
        <p:nvSpPr>
          <p:cNvPr id="187" name="あなたのアプリケーションは革新的ですか？"/>
          <p:cNvSpPr txBox="1"/>
          <p:nvPr/>
        </p:nvSpPr>
        <p:spPr>
          <a:xfrm>
            <a:off x="4762500" y="806816"/>
            <a:ext cx="4443095" cy="24937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p>
            <a:pPr algn="l" defTabSz="457200">
              <a:lnSpc>
                <a:spcPts val="1800"/>
              </a:lnSpc>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200" b="0" spc="36">
                <a:latin typeface="ヒラギノ角ゴシック W5"/>
                <a:ea typeface="ヒラギノ角ゴシック W5"/>
                <a:cs typeface="ヒラギノ角ゴシック W5"/>
                <a:sym typeface="ヒラギノ角ゴシック W5"/>
              </a:defRPr>
            </a:pPr>
            <a:r>
              <a:t>あなたの</a:t>
            </a:r>
            <a:r>
              <a:rPr spc="0"/>
              <a:t>アプリケーショ</a:t>
            </a:r>
            <a:r>
              <a:t>ンは革新的ですか？</a:t>
            </a:r>
          </a:p>
        </p:txBody>
      </p:sp>
      <p:sp>
        <p:nvSpPr>
          <p:cNvPr id="188" name="既存のアプリケーションにはできないことができますか？"/>
          <p:cNvSpPr txBox="1"/>
          <p:nvPr/>
        </p:nvSpPr>
        <p:spPr>
          <a:xfrm>
            <a:off x="4762500" y="2945496"/>
            <a:ext cx="4443095" cy="24937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p>
            <a:pPr algn="l" defTabSz="457200">
              <a:lnSpc>
                <a:spcPts val="1800"/>
              </a:lnSpc>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200" b="0" spc="36">
                <a:latin typeface="ヒラギノ角ゴシック W5"/>
                <a:ea typeface="ヒラギノ角ゴシック W5"/>
                <a:cs typeface="ヒラギノ角ゴシック W5"/>
                <a:sym typeface="ヒラギノ角ゴシック W5"/>
              </a:defRPr>
            </a:pPr>
            <a:r>
              <a:t>既存の</a:t>
            </a:r>
            <a:r>
              <a:rPr spc="0"/>
              <a:t>アプリケーショ</a:t>
            </a:r>
            <a:r>
              <a:t>ンにはできないことができますか？ </a:t>
            </a:r>
          </a:p>
        </p:txBody>
      </p:sp>
      <p:sp>
        <p:nvSpPr>
          <p:cNvPr id="189" name="繰り返し使ってもらえるようなアプリケーションですか？"/>
          <p:cNvSpPr txBox="1"/>
          <p:nvPr/>
        </p:nvSpPr>
        <p:spPr>
          <a:xfrm>
            <a:off x="4762500" y="5096876"/>
            <a:ext cx="4443095" cy="24937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p>
            <a:pPr algn="l" defTabSz="457200">
              <a:lnSpc>
                <a:spcPts val="1800"/>
              </a:lnSpc>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200" b="0" spc="36">
                <a:latin typeface="ヒラギノ角ゴシック W5"/>
                <a:ea typeface="ヒラギノ角ゴシック W5"/>
                <a:cs typeface="ヒラギノ角ゴシック W5"/>
                <a:sym typeface="ヒラギノ角ゴシック W5"/>
              </a:defRPr>
            </a:pPr>
            <a:r>
              <a:t>繰り返し使ってもらえるような</a:t>
            </a:r>
            <a:r>
              <a:rPr spc="0"/>
              <a:t>アプリケーショ</a:t>
            </a:r>
            <a:r>
              <a:t>ンですか？</a:t>
            </a:r>
          </a:p>
        </p:txBody>
      </p:sp>
      <p:sp>
        <p:nvSpPr>
          <p:cNvPr id="190" name="もっとよいアプリケーションにするには、どうすればよいでしょうか？"/>
          <p:cNvSpPr txBox="1"/>
          <p:nvPr/>
        </p:nvSpPr>
        <p:spPr>
          <a:xfrm>
            <a:off x="4762500" y="7248256"/>
            <a:ext cx="4642723" cy="24937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p>
            <a:pPr algn="l" defTabSz="457200">
              <a:lnSpc>
                <a:spcPts val="1800"/>
              </a:lnSpc>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200" b="0" spc="36">
                <a:latin typeface="ヒラギノ角ゴシック W5"/>
                <a:ea typeface="ヒラギノ角ゴシック W5"/>
                <a:cs typeface="ヒラギノ角ゴシック W5"/>
                <a:sym typeface="ヒラギノ角ゴシック W5"/>
              </a:defRPr>
            </a:pPr>
            <a:r>
              <a:t>もっとよい</a:t>
            </a:r>
            <a:r>
              <a:rPr spc="0"/>
              <a:t>アプリケーショ</a:t>
            </a:r>
            <a:r>
              <a:t>ンにするには、どうすればよいでしょうか？ </a:t>
            </a:r>
          </a:p>
        </p:txBody>
      </p:sp>
      <p:sp>
        <p:nvSpPr>
          <p:cNvPr id="191" name="四角形"/>
          <p:cNvSpPr/>
          <p:nvPr/>
        </p:nvSpPr>
        <p:spPr>
          <a:xfrm>
            <a:off x="-25400" y="-50800"/>
            <a:ext cx="3869184" cy="9855200"/>
          </a:xfrm>
          <a:prstGeom prst="rect">
            <a:avLst/>
          </a:prstGeom>
          <a:solidFill>
            <a:srgbClr val="60C66F"/>
          </a:solidFill>
          <a:ln w="12700">
            <a:miter lim="400000"/>
          </a:ln>
        </p:spPr>
        <p:txBody>
          <a:bodyPr lIns="50800" tIns="50800" rIns="50800" bIns="50800" anchor="ctr"/>
          <a:lstStyle/>
          <a:p>
            <a:pPr algn="l">
              <a:lnSpc>
                <a:spcPct val="110000"/>
              </a:lnSpc>
              <a:spcBef>
                <a:spcPts val="1200"/>
              </a:spcBef>
              <a:defRPr sz="1600" b="0">
                <a:latin typeface="+mj-lt"/>
                <a:ea typeface="+mj-ea"/>
                <a:cs typeface="+mj-cs"/>
                <a:sym typeface="Helvetica Neue Medium"/>
              </a:defRPr>
            </a:pPr>
            <a:endParaRPr/>
          </a:p>
        </p:txBody>
      </p:sp>
      <p:sp>
        <p:nvSpPr>
          <p:cNvPr id="192" name="スライド番号"/>
          <p:cNvSpPr txBox="1">
            <a:spLocks noGrp="1"/>
          </p:cNvSpPr>
          <p:nvPr>
            <p:ph type="sldNum" sz="quarter" idx="2"/>
          </p:nvPr>
        </p:nvSpPr>
        <p:spPr>
          <a:xfrm>
            <a:off x="12323140" y="9033933"/>
            <a:ext cx="283769" cy="275133"/>
          </a:xfrm>
          <a:prstGeom prst="rect">
            <a:avLst/>
          </a:prstGeom>
        </p:spPr>
        <p:txBody>
          <a:bodyPr/>
          <a:lstStyle/>
          <a:p>
            <a:fld id="{86CB4B4D-7CA3-9044-876B-883B54F8677D}" type="slidenum">
              <a:t>‹#›</a:t>
            </a:fld>
            <a:endParaRPr/>
          </a:p>
        </p:txBody>
      </p:sp>
      <p:sp>
        <p:nvSpPr>
          <p:cNvPr id="193" name="発展…"/>
          <p:cNvSpPr txBox="1"/>
          <p:nvPr/>
        </p:nvSpPr>
        <p:spPr>
          <a:xfrm>
            <a:off x="516036" y="834135"/>
            <a:ext cx="3021149" cy="231952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p>
            <a:pPr algn="l">
              <a:lnSpc>
                <a:spcPts val="1900"/>
              </a:lnSpc>
              <a:spcBef>
                <a:spcPts val="200"/>
              </a:spcBef>
              <a:defRPr sz="1200" b="0" spc="60">
                <a:solidFill>
                  <a:srgbClr val="FFFFFF"/>
                </a:solidFill>
                <a:latin typeface="ヒラギノ角ゴシック W7"/>
                <a:ea typeface="ヒラギノ角ゴシック W7"/>
                <a:cs typeface="ヒラギノ角ゴシック W7"/>
                <a:sym typeface="ヒラギノ角ゴシック W7"/>
              </a:defRPr>
            </a:pPr>
            <a:r>
              <a:t>発展</a:t>
            </a:r>
          </a:p>
          <a:p>
            <a:pPr algn="l">
              <a:lnSpc>
                <a:spcPts val="1900"/>
              </a:lnSpc>
              <a:spcBef>
                <a:spcPts val="1200"/>
              </a:spcBef>
              <a:defRPr sz="1200" b="0" spc="36">
                <a:solidFill>
                  <a:srgbClr val="FFFFFF"/>
                </a:solidFill>
                <a:latin typeface="ヒラギノ角ゴシック W5"/>
                <a:ea typeface="ヒラギノ角ゴシック W5"/>
                <a:cs typeface="ヒラギノ角ゴシック W5"/>
                <a:sym typeface="ヒラギノ角ゴシック W5"/>
              </a:defRPr>
            </a:pPr>
            <a:r>
              <a:t>「目的」の項目</a:t>
            </a:r>
            <a:r>
              <a:rPr spc="84"/>
              <a:t>で</a:t>
            </a:r>
            <a:r>
              <a:t>記入した優れた</a:t>
            </a:r>
            <a:r>
              <a:rPr spc="0"/>
              <a:t>アプリケーショ</a:t>
            </a:r>
            <a:r>
              <a:t>ンの特長をもう一度確認して、右の質問に答えてください。 </a:t>
            </a:r>
          </a:p>
          <a:p>
            <a:pPr algn="l">
              <a:lnSpc>
                <a:spcPts val="1900"/>
              </a:lnSpc>
              <a:spcBef>
                <a:spcPts val="1200"/>
              </a:spcBef>
              <a:defRPr sz="1200" b="0" spc="36">
                <a:solidFill>
                  <a:srgbClr val="FFFFFF"/>
                </a:solidFill>
                <a:latin typeface="ヒラギノ角ゴシック W5"/>
                <a:ea typeface="ヒラギノ角ゴシック W5"/>
                <a:cs typeface="ヒラギノ角ゴシック W5"/>
                <a:sym typeface="ヒラギノ角ゴシック W5"/>
              </a:defRPr>
            </a:pPr>
            <a:r>
              <a:rPr spc="0"/>
              <a:t>デザインサイク</a:t>
            </a:r>
            <a:r>
              <a:t>ルの各段階ごとに、適切な</a:t>
            </a:r>
            <a:br/>
            <a:r>
              <a:t>項目を都度見返しましょう。それに従って</a:t>
            </a:r>
            <a:br/>
            <a:r>
              <a:rPr spc="0"/>
              <a:t>プロトタイ</a:t>
            </a:r>
            <a:r>
              <a:t>プを改良し、すばらしい</a:t>
            </a:r>
            <a:r>
              <a:rPr spc="0"/>
              <a:t>アプリケーショ</a:t>
            </a:r>
            <a:r>
              <a:t>ンが完成するまで、</a:t>
            </a:r>
            <a:r>
              <a:rPr spc="0"/>
              <a:t>テス</a:t>
            </a:r>
            <a:r>
              <a:t>トを繰り返して</a:t>
            </a:r>
            <a:br/>
            <a:r>
              <a:t>ください。 </a:t>
            </a: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x">
  <p:cSld name="Page 12">
    <p:spTree>
      <p:nvGrpSpPr>
        <p:cNvPr id="1" name=""/>
        <p:cNvGrpSpPr/>
        <p:nvPr/>
      </p:nvGrpSpPr>
      <p:grpSpPr>
        <a:xfrm>
          <a:off x="0" y="0"/>
          <a:ext cx="0" cy="0"/>
          <a:chOff x="0" y="0"/>
          <a:chExt cx="0" cy="0"/>
        </a:xfrm>
      </p:grpSpPr>
      <p:sp>
        <p:nvSpPr>
          <p:cNvPr id="200" name="概要…"/>
          <p:cNvSpPr txBox="1"/>
          <p:nvPr/>
        </p:nvSpPr>
        <p:spPr>
          <a:xfrm>
            <a:off x="4758394" y="826769"/>
            <a:ext cx="7704297" cy="253746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p>
            <a:pPr algn="l">
              <a:lnSpc>
                <a:spcPts val="2900"/>
              </a:lnSpc>
              <a:spcBef>
                <a:spcPts val="1200"/>
              </a:spcBef>
              <a:defRPr sz="2000" b="0" spc="100">
                <a:latin typeface="ヒラギノ角ゴシック W7"/>
                <a:ea typeface="ヒラギノ角ゴシック W7"/>
                <a:cs typeface="ヒラギノ角ゴシック W7"/>
                <a:sym typeface="ヒラギノ角ゴシック W7"/>
              </a:defRPr>
            </a:pPr>
            <a:r>
              <a:t>概要</a:t>
            </a:r>
          </a:p>
          <a:p>
            <a:pPr algn="l" defTabSz="457200">
              <a:lnSpc>
                <a:spcPts val="2500"/>
              </a:lnSpc>
              <a:spcBef>
                <a:spcPts val="120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500" b="0" spc="45">
                <a:latin typeface="ヒラギノ角ゴシック W5"/>
                <a:ea typeface="ヒラギノ角ゴシック W5"/>
                <a:cs typeface="ヒラギノ角ゴシック W5"/>
                <a:sym typeface="ヒラギノ角ゴシック W5"/>
              </a:defRPr>
            </a:pPr>
            <a:r>
              <a:t>「計画」段階では、</a:t>
            </a:r>
            <a:r>
              <a:rPr spc="0"/>
              <a:t>アプリケーショ</a:t>
            </a:r>
            <a:r>
              <a:t>ンの細かい部分を詰め、どうすれば目的を果たすことが</a:t>
            </a:r>
            <a:br/>
            <a:r>
              <a:t>できるかを考えま</a:t>
            </a:r>
            <a:r>
              <a:rPr spc="-149"/>
              <a:t>す</a:t>
            </a:r>
            <a:r>
              <a:t>。</a:t>
            </a:r>
          </a:p>
          <a:p>
            <a:pPr algn="l" defTabSz="457200">
              <a:lnSpc>
                <a:spcPts val="2500"/>
              </a:lnSpc>
              <a:spcBef>
                <a:spcPts val="120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500" b="0" spc="45">
                <a:latin typeface="ヒラギノ角ゴシック W5"/>
                <a:ea typeface="ヒラギノ角ゴシック W5"/>
                <a:cs typeface="ヒラギノ角ゴシック W5"/>
                <a:sym typeface="ヒラギノ角ゴシック W5"/>
              </a:defRPr>
            </a:pPr>
            <a:r>
              <a:rPr spc="0"/>
              <a:t>アプリケーショ</a:t>
            </a:r>
            <a:r>
              <a:t>ンを作る時には、</a:t>
            </a:r>
            <a:r>
              <a:rPr spc="0"/>
              <a:t>UI／UX、iO</a:t>
            </a:r>
            <a:r>
              <a:t>Sの機能、</a:t>
            </a:r>
            <a:r>
              <a:rPr spc="0"/>
              <a:t>デザイ</a:t>
            </a:r>
            <a:r>
              <a:t>ンという3つの大切な領域に</a:t>
            </a:r>
            <a:br/>
            <a:r>
              <a:t>ついて考える必要がありま</a:t>
            </a:r>
            <a:r>
              <a:rPr spc="-149"/>
              <a:t>す</a:t>
            </a:r>
            <a:r>
              <a:t>。これらを深く理解すればするほど、高度な</a:t>
            </a:r>
            <a:r>
              <a:rPr spc="0"/>
              <a:t>アプリケーショ</a:t>
            </a:r>
            <a:r>
              <a:t>ンを</a:t>
            </a:r>
            <a:br/>
            <a:r>
              <a:rPr spc="0"/>
              <a:t>デザイ</a:t>
            </a:r>
            <a:r>
              <a:t>ンできるようになりま</a:t>
            </a:r>
            <a:r>
              <a:rPr spc="-149"/>
              <a:t>す</a:t>
            </a:r>
            <a:r>
              <a:t>。</a:t>
            </a:r>
            <a:r>
              <a:rPr spc="0">
                <a:solidFill>
                  <a:srgbClr val="0070C9"/>
                </a:solidFill>
                <a:hlinkClick r:id="rId2"/>
              </a:rPr>
              <a:t>「Apple Developer」ウェブサイト</a:t>
            </a:r>
            <a:r>
              <a:t>の</a:t>
            </a:r>
            <a:r>
              <a:rPr spc="0"/>
              <a:t>リソー</a:t>
            </a:r>
            <a:r>
              <a:t>スを活用すれば、これらについて詳しく学ぶことができま</a:t>
            </a:r>
            <a:r>
              <a:rPr spc="-149"/>
              <a:t>す</a:t>
            </a:r>
            <a:r>
              <a:t>。 </a:t>
            </a:r>
          </a:p>
        </p:txBody>
      </p:sp>
      <p:sp>
        <p:nvSpPr>
          <p:cNvPr id="201" name="四角形"/>
          <p:cNvSpPr/>
          <p:nvPr/>
        </p:nvSpPr>
        <p:spPr>
          <a:xfrm>
            <a:off x="-25400" y="-50800"/>
            <a:ext cx="3869184" cy="9855200"/>
          </a:xfrm>
          <a:prstGeom prst="rect">
            <a:avLst/>
          </a:prstGeom>
          <a:solidFill>
            <a:srgbClr val="004B87"/>
          </a:solidFill>
          <a:ln w="12700">
            <a:miter lim="400000"/>
          </a:ln>
        </p:spPr>
        <p:txBody>
          <a:bodyPr lIns="50800" tIns="50800" rIns="50800" bIns="50800" anchor="ctr"/>
          <a:lstStyle/>
          <a:p>
            <a:pPr algn="l">
              <a:lnSpc>
                <a:spcPct val="110000"/>
              </a:lnSpc>
              <a:spcBef>
                <a:spcPts val="1200"/>
              </a:spcBef>
              <a:defRPr sz="1600" b="0">
                <a:latin typeface="+mj-lt"/>
                <a:ea typeface="+mj-ea"/>
                <a:cs typeface="+mj-cs"/>
                <a:sym typeface="Helvetica Neue Medium"/>
              </a:defRPr>
            </a:pPr>
            <a:endParaRPr/>
          </a:p>
        </p:txBody>
      </p:sp>
      <p:sp>
        <p:nvSpPr>
          <p:cNvPr id="202" name="計画…"/>
          <p:cNvSpPr txBox="1"/>
          <p:nvPr/>
        </p:nvSpPr>
        <p:spPr>
          <a:xfrm>
            <a:off x="495300" y="762000"/>
            <a:ext cx="2378970" cy="29994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lstStyle/>
          <a:p>
            <a:pPr algn="l" defTabSz="457200">
              <a:lnSpc>
                <a:spcPts val="3200"/>
              </a:lnSpc>
              <a:spcBef>
                <a:spcPts val="120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500" b="0" spc="125">
                <a:solidFill>
                  <a:srgbClr val="FFFFFF"/>
                </a:solidFill>
                <a:latin typeface="ヒラギノ角ゴシック W7"/>
                <a:ea typeface="ヒラギノ角ゴシック W7"/>
                <a:cs typeface="ヒラギノ角ゴシック W7"/>
                <a:sym typeface="ヒラギノ角ゴシック W7"/>
              </a:defRPr>
            </a:pPr>
            <a:r>
              <a:t>計画</a:t>
            </a:r>
          </a:p>
          <a:p>
            <a:pPr algn="l" defTabSz="457200">
              <a:lnSpc>
                <a:spcPts val="2700"/>
              </a:lnSpc>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800" b="0">
                <a:solidFill>
                  <a:srgbClr val="FFFFFF">
                    <a:alpha val="50000"/>
                  </a:srgbClr>
                </a:solidFill>
                <a:latin typeface="ヒラギノ角ゴシック W7"/>
                <a:ea typeface="ヒラギノ角ゴシック W7"/>
                <a:cs typeface="ヒラギノ角ゴシック W7"/>
                <a:sym typeface="ヒラギノ角ゴシック W7"/>
              </a:defRPr>
            </a:pPr>
            <a:r>
              <a:t>UI／UX</a:t>
            </a:r>
          </a:p>
          <a:p>
            <a:pPr algn="l" defTabSz="457200">
              <a:lnSpc>
                <a:spcPts val="2700"/>
              </a:lnSpc>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800" b="0">
                <a:solidFill>
                  <a:srgbClr val="FFFFFF">
                    <a:alpha val="50000"/>
                  </a:srgbClr>
                </a:solidFill>
                <a:latin typeface="ヒラギノ角ゴシック W7"/>
                <a:ea typeface="ヒラギノ角ゴシック W7"/>
                <a:cs typeface="ヒラギノ角ゴシック W7"/>
                <a:sym typeface="ヒラギノ角ゴシック W7"/>
              </a:defRPr>
            </a:pPr>
            <a:r>
              <a:t>iO</a:t>
            </a:r>
            <a:r>
              <a:rPr spc="90"/>
              <a:t>S</a:t>
            </a:r>
            <a:r>
              <a:rPr spc="53"/>
              <a:t>の機能</a:t>
            </a:r>
          </a:p>
          <a:p>
            <a:pPr algn="l" defTabSz="457200">
              <a:lnSpc>
                <a:spcPts val="2700"/>
              </a:lnSpc>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800" b="0">
                <a:solidFill>
                  <a:srgbClr val="FFFFFF">
                    <a:alpha val="50000"/>
                  </a:srgbClr>
                </a:solidFill>
                <a:latin typeface="ヒラギノ角ゴシック W7"/>
                <a:ea typeface="ヒラギノ角ゴシック W7"/>
                <a:cs typeface="ヒラギノ角ゴシック W7"/>
                <a:sym typeface="ヒラギノ角ゴシック W7"/>
              </a:defRPr>
            </a:pPr>
            <a:r>
              <a:t>デザイン</a:t>
            </a:r>
          </a:p>
        </p:txBody>
      </p:sp>
      <p:pic>
        <p:nvPicPr>
          <p:cNvPr id="203" name="イメージ" descr="イメージ"/>
          <p:cNvPicPr>
            <a:picLocks noChangeAspect="1"/>
          </p:cNvPicPr>
          <p:nvPr/>
        </p:nvPicPr>
        <p:blipFill>
          <a:blip r:embed="rId3">
            <a:alphaModFix amt="49989"/>
            <a:extLst/>
          </a:blip>
          <a:stretch>
            <a:fillRect/>
          </a:stretch>
        </p:blipFill>
        <p:spPr>
          <a:xfrm>
            <a:off x="6468843" y="4478841"/>
            <a:ext cx="4027889" cy="3911244"/>
          </a:xfrm>
          <a:prstGeom prst="rect">
            <a:avLst/>
          </a:prstGeom>
          <a:ln w="12700">
            <a:miter lim="400000"/>
          </a:ln>
        </p:spPr>
      </p:pic>
      <p:sp>
        <p:nvSpPr>
          <p:cNvPr id="204" name="スライド番号"/>
          <p:cNvSpPr txBox="1">
            <a:spLocks noGrp="1"/>
          </p:cNvSpPr>
          <p:nvPr>
            <p:ph type="sldNum" sz="quarter" idx="2"/>
          </p:nvPr>
        </p:nvSpPr>
        <p:spPr>
          <a:xfrm>
            <a:off x="12318999" y="9029700"/>
            <a:ext cx="283770" cy="275133"/>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x">
  <p:cSld name="Page 13">
    <p:spTree>
      <p:nvGrpSpPr>
        <p:cNvPr id="1" name=""/>
        <p:cNvGrpSpPr/>
        <p:nvPr/>
      </p:nvGrpSpPr>
      <p:grpSpPr>
        <a:xfrm>
          <a:off x="0" y="0"/>
          <a:ext cx="0" cy="0"/>
          <a:chOff x="0" y="0"/>
          <a:chExt cx="0" cy="0"/>
        </a:xfrm>
      </p:grpSpPr>
      <p:sp>
        <p:nvSpPr>
          <p:cNvPr id="211" name="お気に入りのアプリケーションのレビュー"/>
          <p:cNvSpPr txBox="1"/>
          <p:nvPr/>
        </p:nvSpPr>
        <p:spPr>
          <a:xfrm>
            <a:off x="4762500" y="4507194"/>
            <a:ext cx="2829205" cy="23164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nchor="ctr">
            <a:spAutoFit/>
          </a:bodyPr>
          <a:lstStyle>
            <a:lvl1pPr algn="l">
              <a:lnSpc>
                <a:spcPts val="2100"/>
              </a:lnSpc>
              <a:defRPr sz="1200" b="0" spc="36">
                <a:latin typeface="ヒラギノ角ゴシック W7"/>
                <a:ea typeface="ヒラギノ角ゴシック W7"/>
                <a:cs typeface="ヒラギノ角ゴシック W7"/>
                <a:sym typeface="ヒラギノ角ゴシック W7"/>
              </a:defRPr>
            </a:lvl1pPr>
          </a:lstStyle>
          <a:p>
            <a:r>
              <a:t>お気に入りのアプリケーションのレビュー</a:t>
            </a:r>
          </a:p>
        </p:txBody>
      </p:sp>
      <p:sp>
        <p:nvSpPr>
          <p:cNvPr id="212" name="UI／UX…"/>
          <p:cNvSpPr txBox="1"/>
          <p:nvPr/>
        </p:nvSpPr>
        <p:spPr>
          <a:xfrm>
            <a:off x="4762916" y="819711"/>
            <a:ext cx="7813649" cy="293928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p>
            <a:pPr algn="l">
              <a:lnSpc>
                <a:spcPts val="2900"/>
              </a:lnSpc>
              <a:spcBef>
                <a:spcPts val="900"/>
              </a:spcBef>
              <a:defRPr sz="2000" b="0">
                <a:latin typeface="ヒラギノ角ゴシック W7"/>
                <a:ea typeface="ヒラギノ角ゴシック W7"/>
                <a:cs typeface="ヒラギノ角ゴシック W7"/>
                <a:sym typeface="ヒラギノ角ゴシック W7"/>
              </a:defRPr>
            </a:pPr>
            <a:r>
              <a:t>UI／UX</a:t>
            </a:r>
          </a:p>
          <a:p>
            <a:pPr algn="l" defTabSz="457200">
              <a:lnSpc>
                <a:spcPts val="2000"/>
              </a:lnSpc>
              <a:spcBef>
                <a:spcPts val="80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200" b="0" spc="36">
                <a:latin typeface="ヒラギノ角ゴシック W5"/>
                <a:ea typeface="ヒラギノ角ゴシック W5"/>
                <a:cs typeface="ヒラギノ角ゴシック W5"/>
                <a:sym typeface="ヒラギノ角ゴシック W5"/>
              </a:defRPr>
            </a:pPr>
            <a:r>
              <a:rPr spc="24"/>
              <a:t>優れ</a:t>
            </a:r>
            <a:r>
              <a:t>た</a:t>
            </a:r>
            <a:r>
              <a:rPr spc="0"/>
              <a:t>アプリケーショ</a:t>
            </a:r>
            <a:r>
              <a:rPr spc="24"/>
              <a:t>ンは、使いやすくなくてはなりません。ここで重要になるのが</a:t>
            </a:r>
            <a:r>
              <a:rPr spc="0"/>
              <a:t>ユーザーインターフェイス</a:t>
            </a:r>
            <a:r>
              <a:t>（</a:t>
            </a:r>
            <a:r>
              <a:rPr spc="0"/>
              <a:t>U</a:t>
            </a:r>
            <a:r>
              <a:t>I）</a:t>
            </a:r>
            <a:br/>
            <a:r>
              <a:t>の</a:t>
            </a:r>
            <a:r>
              <a:rPr spc="0"/>
              <a:t>デザイ</a:t>
            </a:r>
            <a:r>
              <a:t>ンで</a:t>
            </a:r>
            <a:r>
              <a:rPr spc="-120"/>
              <a:t>す</a:t>
            </a:r>
            <a:r>
              <a:t>。優れた</a:t>
            </a:r>
            <a:r>
              <a:rPr spc="0"/>
              <a:t>デザイ</a:t>
            </a:r>
            <a:r>
              <a:t>ンの</a:t>
            </a:r>
            <a:r>
              <a:rPr spc="0"/>
              <a:t>U</a:t>
            </a:r>
            <a:r>
              <a:t>Iは、</a:t>
            </a:r>
            <a:r>
              <a:rPr spc="0"/>
              <a:t>ユーザーエクスペリエンス</a:t>
            </a:r>
            <a:r>
              <a:t>（</a:t>
            </a:r>
            <a:r>
              <a:rPr spc="0"/>
              <a:t>U</a:t>
            </a:r>
            <a:r>
              <a:t>X）を高めてくれま</a:t>
            </a:r>
            <a:r>
              <a:rPr spc="-120"/>
              <a:t>す</a:t>
            </a:r>
            <a:r>
              <a:t>。</a:t>
            </a:r>
            <a:r>
              <a:rPr spc="0"/>
              <a:t>アプリケーショ</a:t>
            </a:r>
            <a:r>
              <a:t>ンを</a:t>
            </a:r>
            <a:br/>
            <a:r>
              <a:t>初めて使った時や、新しい</a:t>
            </a:r>
            <a:r>
              <a:rPr spc="0"/>
              <a:t>アプリケーショ</a:t>
            </a:r>
            <a:r>
              <a:t>ンを使ってみた時のことを思い出してみましょう。使い心地はどうで</a:t>
            </a:r>
            <a:br/>
            <a:r>
              <a:t>したか</a:t>
            </a:r>
            <a:r>
              <a:rPr spc="180"/>
              <a:t>？</a:t>
            </a:r>
            <a:r>
              <a:t>どうすればよいかわからない部分がありませんでしたか</a:t>
            </a:r>
            <a:r>
              <a:rPr spc="180"/>
              <a:t>？</a:t>
            </a:r>
            <a:r>
              <a:rPr spc="0"/>
              <a:t>フォントサイ</a:t>
            </a:r>
            <a:r>
              <a:t>ズ、</a:t>
            </a:r>
            <a:r>
              <a:rPr spc="0"/>
              <a:t>アイコ</a:t>
            </a:r>
            <a:r>
              <a:t>ン、図形、</a:t>
            </a:r>
            <a:r>
              <a:rPr spc="0"/>
              <a:t>レイアウ</a:t>
            </a:r>
            <a:r>
              <a:t>ト、</a:t>
            </a:r>
            <a:br/>
            <a:r>
              <a:t>次の画面への移動方法などの要素を見直してみましょう。</a:t>
            </a:r>
            <a:r>
              <a:rPr spc="0"/>
              <a:t>アプリケーショ</a:t>
            </a:r>
            <a:r>
              <a:t>ンの使い心地は細かい部分によって</a:t>
            </a:r>
            <a:br/>
            <a:r>
              <a:t>左右される場合がありま</a:t>
            </a:r>
            <a:r>
              <a:rPr spc="-120"/>
              <a:t>す</a:t>
            </a:r>
            <a:r>
              <a:t>。</a:t>
            </a:r>
            <a:r>
              <a:rPr spc="0">
                <a:solidFill>
                  <a:srgbClr val="0070C9"/>
                </a:solidFill>
                <a:hlinkClick r:id="rId2"/>
              </a:rPr>
              <a:t>ヒューマンインターフェイスガイドライン</a:t>
            </a:r>
            <a:r>
              <a:t>（英語）をよく読んでください。</a:t>
            </a:r>
          </a:p>
          <a:p>
            <a:pPr algn="l" defTabSz="457200">
              <a:lnSpc>
                <a:spcPts val="2000"/>
              </a:lnSpc>
              <a:spcBef>
                <a:spcPts val="80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200" b="0" spc="36">
                <a:latin typeface="ヒラギノ角ゴシック W5"/>
                <a:ea typeface="ヒラギノ角ゴシック W5"/>
                <a:cs typeface="ヒラギノ角ゴシック W5"/>
                <a:sym typeface="ヒラギノ角ゴシック W5"/>
              </a:defRPr>
            </a:pPr>
            <a:r>
              <a:t>お気に入りのアプリケーションのリストに戻り、その中から1つ選んでレビューを書きましょう。</a:t>
            </a:r>
            <a:br/>
            <a:r>
              <a:t>アプリケーションを使いやすくしているのは、どの機能でしょうか？</a:t>
            </a:r>
          </a:p>
        </p:txBody>
      </p:sp>
      <p:sp>
        <p:nvSpPr>
          <p:cNvPr id="213" name="四角形"/>
          <p:cNvSpPr/>
          <p:nvPr/>
        </p:nvSpPr>
        <p:spPr>
          <a:xfrm>
            <a:off x="-25400" y="-50800"/>
            <a:ext cx="3869184" cy="9855200"/>
          </a:xfrm>
          <a:prstGeom prst="rect">
            <a:avLst/>
          </a:prstGeom>
          <a:solidFill>
            <a:srgbClr val="004B87"/>
          </a:solidFill>
          <a:ln w="12700">
            <a:miter lim="400000"/>
          </a:ln>
        </p:spPr>
        <p:txBody>
          <a:bodyPr lIns="50800" tIns="50800" rIns="50800" bIns="50800" anchor="ctr"/>
          <a:lstStyle/>
          <a:p>
            <a:pPr algn="l">
              <a:lnSpc>
                <a:spcPct val="110000"/>
              </a:lnSpc>
              <a:spcBef>
                <a:spcPts val="1200"/>
              </a:spcBef>
              <a:defRPr sz="1600" b="0">
                <a:latin typeface="+mj-lt"/>
                <a:ea typeface="+mj-ea"/>
                <a:cs typeface="+mj-cs"/>
                <a:sym typeface="Helvetica Neue Medium"/>
              </a:defRPr>
            </a:pPr>
            <a:endParaRPr/>
          </a:p>
        </p:txBody>
      </p:sp>
      <p:sp>
        <p:nvSpPr>
          <p:cNvPr id="214" name="計画…"/>
          <p:cNvSpPr txBox="1"/>
          <p:nvPr/>
        </p:nvSpPr>
        <p:spPr>
          <a:xfrm>
            <a:off x="495300" y="762000"/>
            <a:ext cx="2378970" cy="29994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lstStyle/>
          <a:p>
            <a:pPr algn="l" defTabSz="457200">
              <a:lnSpc>
                <a:spcPts val="3200"/>
              </a:lnSpc>
              <a:spcBef>
                <a:spcPts val="120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500" b="0" spc="125">
                <a:solidFill>
                  <a:srgbClr val="FFFFFF"/>
                </a:solidFill>
                <a:latin typeface="ヒラギノ角ゴシック W7"/>
                <a:ea typeface="ヒラギノ角ゴシック W7"/>
                <a:cs typeface="ヒラギノ角ゴシック W7"/>
                <a:sym typeface="ヒラギノ角ゴシック W7"/>
              </a:defRPr>
            </a:pPr>
            <a:r>
              <a:t>計画</a:t>
            </a:r>
          </a:p>
          <a:p>
            <a:pPr algn="l" defTabSz="457200">
              <a:lnSpc>
                <a:spcPts val="2700"/>
              </a:lnSpc>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800" b="0">
                <a:solidFill>
                  <a:srgbClr val="FFFFFF"/>
                </a:solidFill>
                <a:latin typeface="ヒラギノ角ゴシック W7"/>
                <a:ea typeface="ヒラギノ角ゴシック W7"/>
                <a:cs typeface="ヒラギノ角ゴシック W7"/>
                <a:sym typeface="ヒラギノ角ゴシック W7"/>
              </a:defRPr>
            </a:pPr>
            <a:r>
              <a:t>UI／UX</a:t>
            </a:r>
          </a:p>
          <a:p>
            <a:pPr algn="l" defTabSz="457200">
              <a:lnSpc>
                <a:spcPts val="2700"/>
              </a:lnSpc>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800" b="0">
                <a:solidFill>
                  <a:srgbClr val="FFFFFF">
                    <a:alpha val="50000"/>
                  </a:srgbClr>
                </a:solidFill>
                <a:latin typeface="ヒラギノ角ゴシック W7"/>
                <a:ea typeface="ヒラギノ角ゴシック W7"/>
                <a:cs typeface="ヒラギノ角ゴシック W7"/>
                <a:sym typeface="ヒラギノ角ゴシック W7"/>
              </a:defRPr>
            </a:pPr>
            <a:r>
              <a:t>iO</a:t>
            </a:r>
            <a:r>
              <a:rPr spc="90"/>
              <a:t>S</a:t>
            </a:r>
            <a:r>
              <a:rPr spc="53"/>
              <a:t>の機能</a:t>
            </a:r>
          </a:p>
          <a:p>
            <a:pPr algn="l" defTabSz="457200">
              <a:lnSpc>
                <a:spcPts val="2700"/>
              </a:lnSpc>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800" b="0">
                <a:solidFill>
                  <a:srgbClr val="FFFFFF">
                    <a:alpha val="50000"/>
                  </a:srgbClr>
                </a:solidFill>
                <a:latin typeface="ヒラギノ角ゴシック W7"/>
                <a:ea typeface="ヒラギノ角ゴシック W7"/>
                <a:cs typeface="ヒラギノ角ゴシック W7"/>
                <a:sym typeface="ヒラギノ角ゴシック W7"/>
              </a:defRPr>
            </a:pPr>
            <a:r>
              <a:t>デザイン</a:t>
            </a:r>
          </a:p>
        </p:txBody>
      </p:sp>
      <p:grpSp>
        <p:nvGrpSpPr>
          <p:cNvPr id="220" name="グループ"/>
          <p:cNvGrpSpPr/>
          <p:nvPr/>
        </p:nvGrpSpPr>
        <p:grpSpPr>
          <a:xfrm>
            <a:off x="4704576" y="3813526"/>
            <a:ext cx="3248079" cy="561435"/>
            <a:chOff x="15189" y="0"/>
            <a:chExt cx="3248078" cy="561434"/>
          </a:xfrm>
        </p:grpSpPr>
        <p:sp>
          <p:nvSpPr>
            <p:cNvPr id="215" name="星形"/>
            <p:cNvSpPr/>
            <p:nvPr/>
          </p:nvSpPr>
          <p:spPr>
            <a:xfrm>
              <a:off x="15189" y="0"/>
              <a:ext cx="590328" cy="561435"/>
            </a:xfrm>
            <a:prstGeom prst="star5">
              <a:avLst>
                <a:gd name="adj" fmla="val 19100"/>
                <a:gd name="hf" fmla="val 105146"/>
                <a:gd name="vf" fmla="val 110557"/>
              </a:avLst>
            </a:prstGeom>
            <a:solidFill>
              <a:srgbClr val="D6D5D5">
                <a:alpha val="49765"/>
              </a:srgbClr>
            </a:solidFill>
            <a:ln w="12700" cap="flat">
              <a:noFill/>
              <a:miter lim="400000"/>
            </a:ln>
            <a:effectLst/>
          </p:spPr>
          <p:txBody>
            <a:bodyPr wrap="square" lIns="50800" tIns="50800" rIns="50800" bIns="50800" numCol="1" anchor="ctr">
              <a:noAutofit/>
            </a:bodyPr>
            <a:lstStyle/>
            <a:p>
              <a:pPr algn="l">
                <a:lnSpc>
                  <a:spcPct val="110000"/>
                </a:lnSpc>
                <a:spcBef>
                  <a:spcPts val="1200"/>
                </a:spcBef>
                <a:defRPr sz="1600" b="0">
                  <a:latin typeface="+mj-lt"/>
                  <a:ea typeface="+mj-ea"/>
                  <a:cs typeface="+mj-cs"/>
                  <a:sym typeface="Helvetica Neue Medium"/>
                </a:defRPr>
              </a:pPr>
              <a:endParaRPr/>
            </a:p>
          </p:txBody>
        </p:sp>
        <p:sp>
          <p:nvSpPr>
            <p:cNvPr id="216" name="星形"/>
            <p:cNvSpPr/>
            <p:nvPr/>
          </p:nvSpPr>
          <p:spPr>
            <a:xfrm>
              <a:off x="679627" y="0"/>
              <a:ext cx="590328" cy="561435"/>
            </a:xfrm>
            <a:prstGeom prst="star5">
              <a:avLst>
                <a:gd name="adj" fmla="val 19100"/>
                <a:gd name="hf" fmla="val 105146"/>
                <a:gd name="vf" fmla="val 110557"/>
              </a:avLst>
            </a:prstGeom>
            <a:solidFill>
              <a:srgbClr val="D6D5D5">
                <a:alpha val="49765"/>
              </a:srgbClr>
            </a:solidFill>
            <a:ln w="12700" cap="flat">
              <a:noFill/>
              <a:miter lim="400000"/>
            </a:ln>
            <a:effectLst/>
          </p:spPr>
          <p:txBody>
            <a:bodyPr wrap="square" lIns="50800" tIns="50800" rIns="50800" bIns="50800" numCol="1" anchor="ctr">
              <a:noAutofit/>
            </a:bodyPr>
            <a:lstStyle/>
            <a:p>
              <a:pPr algn="l">
                <a:lnSpc>
                  <a:spcPct val="110000"/>
                </a:lnSpc>
                <a:spcBef>
                  <a:spcPts val="1200"/>
                </a:spcBef>
                <a:defRPr sz="1600" b="0">
                  <a:latin typeface="+mj-lt"/>
                  <a:ea typeface="+mj-ea"/>
                  <a:cs typeface="+mj-cs"/>
                  <a:sym typeface="Helvetica Neue Medium"/>
                </a:defRPr>
              </a:pPr>
              <a:endParaRPr/>
            </a:p>
          </p:txBody>
        </p:sp>
        <p:sp>
          <p:nvSpPr>
            <p:cNvPr id="217" name="星形"/>
            <p:cNvSpPr/>
            <p:nvPr/>
          </p:nvSpPr>
          <p:spPr>
            <a:xfrm>
              <a:off x="1344066" y="0"/>
              <a:ext cx="590327" cy="561435"/>
            </a:xfrm>
            <a:prstGeom prst="star5">
              <a:avLst>
                <a:gd name="adj" fmla="val 19100"/>
                <a:gd name="hf" fmla="val 105146"/>
                <a:gd name="vf" fmla="val 110557"/>
              </a:avLst>
            </a:prstGeom>
            <a:solidFill>
              <a:srgbClr val="D6D5D5">
                <a:alpha val="49765"/>
              </a:srgbClr>
            </a:solidFill>
            <a:ln w="12700" cap="flat">
              <a:noFill/>
              <a:miter lim="400000"/>
            </a:ln>
            <a:effectLst/>
          </p:spPr>
          <p:txBody>
            <a:bodyPr wrap="square" lIns="50800" tIns="50800" rIns="50800" bIns="50800" numCol="1" anchor="ctr">
              <a:noAutofit/>
            </a:bodyPr>
            <a:lstStyle/>
            <a:p>
              <a:pPr algn="l">
                <a:lnSpc>
                  <a:spcPct val="110000"/>
                </a:lnSpc>
                <a:spcBef>
                  <a:spcPts val="1200"/>
                </a:spcBef>
                <a:defRPr sz="1600" b="0">
                  <a:latin typeface="+mj-lt"/>
                  <a:ea typeface="+mj-ea"/>
                  <a:cs typeface="+mj-cs"/>
                  <a:sym typeface="Helvetica Neue Medium"/>
                </a:defRPr>
              </a:pPr>
              <a:endParaRPr/>
            </a:p>
          </p:txBody>
        </p:sp>
        <p:sp>
          <p:nvSpPr>
            <p:cNvPr id="218" name="星形"/>
            <p:cNvSpPr/>
            <p:nvPr/>
          </p:nvSpPr>
          <p:spPr>
            <a:xfrm>
              <a:off x="2008503" y="0"/>
              <a:ext cx="590328" cy="561435"/>
            </a:xfrm>
            <a:prstGeom prst="star5">
              <a:avLst>
                <a:gd name="adj" fmla="val 19100"/>
                <a:gd name="hf" fmla="val 105146"/>
                <a:gd name="vf" fmla="val 110557"/>
              </a:avLst>
            </a:prstGeom>
            <a:solidFill>
              <a:srgbClr val="D6D5D5">
                <a:alpha val="49765"/>
              </a:srgbClr>
            </a:solidFill>
            <a:ln w="12700" cap="flat">
              <a:noFill/>
              <a:miter lim="400000"/>
            </a:ln>
            <a:effectLst/>
          </p:spPr>
          <p:txBody>
            <a:bodyPr wrap="square" lIns="50800" tIns="50800" rIns="50800" bIns="50800" numCol="1" anchor="ctr">
              <a:noAutofit/>
            </a:bodyPr>
            <a:lstStyle/>
            <a:p>
              <a:pPr algn="l">
                <a:lnSpc>
                  <a:spcPct val="110000"/>
                </a:lnSpc>
                <a:spcBef>
                  <a:spcPts val="1200"/>
                </a:spcBef>
                <a:defRPr sz="1600" b="0">
                  <a:latin typeface="+mj-lt"/>
                  <a:ea typeface="+mj-ea"/>
                  <a:cs typeface="+mj-cs"/>
                  <a:sym typeface="Helvetica Neue Medium"/>
                </a:defRPr>
              </a:pPr>
              <a:endParaRPr/>
            </a:p>
          </p:txBody>
        </p:sp>
        <p:sp>
          <p:nvSpPr>
            <p:cNvPr id="219" name="星形"/>
            <p:cNvSpPr/>
            <p:nvPr/>
          </p:nvSpPr>
          <p:spPr>
            <a:xfrm>
              <a:off x="2672941" y="0"/>
              <a:ext cx="590327" cy="561435"/>
            </a:xfrm>
            <a:prstGeom prst="star5">
              <a:avLst>
                <a:gd name="adj" fmla="val 19100"/>
                <a:gd name="hf" fmla="val 105146"/>
                <a:gd name="vf" fmla="val 110557"/>
              </a:avLst>
            </a:prstGeom>
            <a:solidFill>
              <a:srgbClr val="D6D5D5">
                <a:alpha val="49765"/>
              </a:srgbClr>
            </a:solidFill>
            <a:ln w="12700" cap="flat">
              <a:noFill/>
              <a:miter lim="400000"/>
            </a:ln>
            <a:effectLst/>
          </p:spPr>
          <p:txBody>
            <a:bodyPr wrap="square" lIns="50800" tIns="50800" rIns="50800" bIns="50800" numCol="1" anchor="ctr">
              <a:noAutofit/>
            </a:bodyPr>
            <a:lstStyle/>
            <a:p>
              <a:pPr algn="l">
                <a:lnSpc>
                  <a:spcPct val="110000"/>
                </a:lnSpc>
                <a:spcBef>
                  <a:spcPts val="1200"/>
                </a:spcBef>
                <a:defRPr sz="1600" b="0">
                  <a:latin typeface="+mj-lt"/>
                  <a:ea typeface="+mj-ea"/>
                  <a:cs typeface="+mj-cs"/>
                  <a:sym typeface="Helvetica Neue Medium"/>
                </a:defRPr>
              </a:pPr>
              <a:endParaRPr/>
            </a:p>
          </p:txBody>
        </p:sp>
      </p:grpSp>
      <p:pic>
        <p:nvPicPr>
          <p:cNvPr id="221" name="iOSHIG_Hero.pdf" descr="iOSHIG_Hero.pdf"/>
          <p:cNvPicPr>
            <a:picLocks noChangeAspect="1"/>
          </p:cNvPicPr>
          <p:nvPr/>
        </p:nvPicPr>
        <p:blipFill>
          <a:blip r:embed="rId3">
            <a:extLst/>
          </a:blip>
          <a:stretch>
            <a:fillRect/>
          </a:stretch>
        </p:blipFill>
        <p:spPr>
          <a:xfrm>
            <a:off x="460000" y="7293919"/>
            <a:ext cx="2898384" cy="1566184"/>
          </a:xfrm>
          <a:prstGeom prst="rect">
            <a:avLst/>
          </a:prstGeom>
          <a:ln w="12700">
            <a:miter lim="400000"/>
          </a:ln>
        </p:spPr>
      </p:pic>
      <p:sp>
        <p:nvSpPr>
          <p:cNvPr id="222" name="スライド番号"/>
          <p:cNvSpPr txBox="1">
            <a:spLocks noGrp="1"/>
          </p:cNvSpPr>
          <p:nvPr>
            <p:ph type="sldNum" sz="quarter" idx="2"/>
          </p:nvPr>
        </p:nvSpPr>
        <p:spPr>
          <a:xfrm>
            <a:off x="12318999" y="9029700"/>
            <a:ext cx="283770" cy="275133"/>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x">
  <p:cSld name="Page 14">
    <p:spTree>
      <p:nvGrpSpPr>
        <p:cNvPr id="1" name=""/>
        <p:cNvGrpSpPr/>
        <p:nvPr/>
      </p:nvGrpSpPr>
      <p:grpSpPr>
        <a:xfrm>
          <a:off x="0" y="0"/>
          <a:ext cx="0" cy="0"/>
          <a:chOff x="0" y="0"/>
          <a:chExt cx="0" cy="0"/>
        </a:xfrm>
      </p:grpSpPr>
      <p:sp>
        <p:nvSpPr>
          <p:cNvPr id="229" name="四角形"/>
          <p:cNvSpPr/>
          <p:nvPr/>
        </p:nvSpPr>
        <p:spPr>
          <a:xfrm>
            <a:off x="-25400" y="-50800"/>
            <a:ext cx="3869184" cy="9855200"/>
          </a:xfrm>
          <a:prstGeom prst="rect">
            <a:avLst/>
          </a:prstGeom>
          <a:solidFill>
            <a:srgbClr val="004B87"/>
          </a:solidFill>
          <a:ln w="12700">
            <a:miter lim="400000"/>
          </a:ln>
        </p:spPr>
        <p:txBody>
          <a:bodyPr lIns="50800" tIns="50800" rIns="50800" bIns="50800" anchor="ctr"/>
          <a:lstStyle/>
          <a:p>
            <a:pPr algn="l">
              <a:lnSpc>
                <a:spcPct val="110000"/>
              </a:lnSpc>
              <a:spcBef>
                <a:spcPts val="1200"/>
              </a:spcBef>
              <a:defRPr sz="1600" b="0">
                <a:latin typeface="+mj-lt"/>
                <a:ea typeface="+mj-ea"/>
                <a:cs typeface="+mj-cs"/>
                <a:sym typeface="Helvetica Neue Medium"/>
              </a:defRPr>
            </a:pPr>
            <a:endParaRPr/>
          </a:p>
        </p:txBody>
      </p:sp>
      <p:sp>
        <p:nvSpPr>
          <p:cNvPr id="230" name="発展…"/>
          <p:cNvSpPr txBox="1"/>
          <p:nvPr/>
        </p:nvSpPr>
        <p:spPr>
          <a:xfrm>
            <a:off x="516036" y="834135"/>
            <a:ext cx="3021149" cy="361492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p>
            <a:pPr algn="l">
              <a:lnSpc>
                <a:spcPts val="1900"/>
              </a:lnSpc>
              <a:spcBef>
                <a:spcPts val="200"/>
              </a:spcBef>
              <a:defRPr sz="1200" b="0" spc="60">
                <a:solidFill>
                  <a:srgbClr val="FFFFFF"/>
                </a:solidFill>
                <a:latin typeface="ヒラギノ角ゴシック W7"/>
                <a:ea typeface="ヒラギノ角ゴシック W7"/>
                <a:cs typeface="ヒラギノ角ゴシック W7"/>
                <a:sym typeface="ヒラギノ角ゴシック W7"/>
              </a:defRPr>
            </a:pPr>
            <a:r>
              <a:t>発展</a:t>
            </a:r>
          </a:p>
          <a:p>
            <a:pPr algn="l">
              <a:lnSpc>
                <a:spcPts val="1900"/>
              </a:lnSpc>
              <a:spcBef>
                <a:spcPts val="1200"/>
              </a:spcBef>
              <a:defRPr sz="1200" b="0" spc="36">
                <a:solidFill>
                  <a:srgbClr val="FFFFFF"/>
                </a:solidFill>
                <a:latin typeface="ヒラギノ角ゴシック W5"/>
                <a:ea typeface="ヒラギノ角ゴシック W5"/>
                <a:cs typeface="ヒラギノ角ゴシック W5"/>
                <a:sym typeface="ヒラギノ角ゴシック W5"/>
              </a:defRPr>
            </a:pPr>
            <a:r>
              <a:t>お気に入り</a:t>
            </a:r>
            <a:r>
              <a:rPr spc="0"/>
              <a:t>アプリケーショ</a:t>
            </a:r>
            <a:r>
              <a:t>ンの</a:t>
            </a:r>
            <a:r>
              <a:rPr spc="0"/>
              <a:t>リス</a:t>
            </a:r>
            <a:r>
              <a:t>トにある</a:t>
            </a:r>
            <a:br/>
            <a:r>
              <a:t>他の</a:t>
            </a:r>
            <a:r>
              <a:rPr spc="0"/>
              <a:t>アプリケーショ</a:t>
            </a:r>
            <a:r>
              <a:t>ンについて考えましょう。これらの</a:t>
            </a:r>
            <a:r>
              <a:rPr spc="0"/>
              <a:t>アプリケーショ</a:t>
            </a:r>
            <a:r>
              <a:t>ンを</a:t>
            </a:r>
            <a:r>
              <a:rPr spc="0"/>
              <a:t>UIデザイ</a:t>
            </a:r>
            <a:r>
              <a:t>ンという観点から</a:t>
            </a:r>
            <a:r>
              <a:rPr spc="0"/>
              <a:t>ラン</a:t>
            </a:r>
            <a:r>
              <a:t>ク付けしてみてください。</a:t>
            </a:r>
            <a:br/>
            <a:r>
              <a:t>使いやすくて思い通りに動くのは、どの</a:t>
            </a:r>
            <a:r>
              <a:rPr spc="0"/>
              <a:t>アプリケーショ</a:t>
            </a:r>
            <a:r>
              <a:t>ンですか</a:t>
            </a:r>
            <a:r>
              <a:rPr spc="180"/>
              <a:t>？</a:t>
            </a:r>
            <a:r>
              <a:t>ほかの</a:t>
            </a:r>
            <a:r>
              <a:rPr spc="0"/>
              <a:t>アプリケーショ</a:t>
            </a:r>
            <a:r>
              <a:t>ン</a:t>
            </a:r>
            <a:br/>
            <a:r>
              <a:t>より使いやすいと思った</a:t>
            </a:r>
            <a:r>
              <a:rPr spc="0"/>
              <a:t>アプリケーショ</a:t>
            </a:r>
            <a:r>
              <a:t>ンに</a:t>
            </a:r>
            <a:br/>
            <a:r>
              <a:t>ついて、その理由を書いてみましょう。</a:t>
            </a:r>
            <a:br/>
            <a:r>
              <a:rPr spc="0"/>
              <a:t>操作方法はすぐにわかりましたか</a:t>
            </a:r>
            <a:r>
              <a:rPr spc="180"/>
              <a:t>？</a:t>
            </a:r>
            <a:br>
              <a:rPr spc="180"/>
            </a:br>
            <a:r>
              <a:rPr spc="0"/>
              <a:t>アプリケーショ</a:t>
            </a:r>
            <a:r>
              <a:t>ンを使い始めるまでに何回タップしましたか</a:t>
            </a:r>
            <a:r>
              <a:rPr spc="180"/>
              <a:t>？</a:t>
            </a:r>
            <a:r>
              <a:rPr spc="0"/>
              <a:t>タッ</a:t>
            </a:r>
            <a:r>
              <a:t>プ数は少ないほうが理想的で</a:t>
            </a:r>
            <a:r>
              <a:rPr spc="-119"/>
              <a:t>す</a:t>
            </a:r>
            <a:r>
              <a:t>。第一印象が大切で</a:t>
            </a:r>
            <a:r>
              <a:rPr spc="-119"/>
              <a:t>す</a:t>
            </a:r>
            <a:r>
              <a:t>。自分の</a:t>
            </a:r>
            <a:br/>
            <a:r>
              <a:t>意見をまわりの人と比べてみましょう。</a:t>
            </a:r>
            <a:br/>
            <a:r>
              <a:t>ほかの人と同じ意見でしたか</a:t>
            </a:r>
            <a:r>
              <a:rPr spc="180"/>
              <a:t>？</a:t>
            </a:r>
          </a:p>
        </p:txBody>
      </p:sp>
      <p:sp>
        <p:nvSpPr>
          <p:cNvPr id="231" name="クリップボード"/>
          <p:cNvSpPr/>
          <p:nvPr/>
        </p:nvSpPr>
        <p:spPr>
          <a:xfrm>
            <a:off x="5339026" y="316210"/>
            <a:ext cx="6302999" cy="9050882"/>
          </a:xfrm>
          <a:custGeom>
            <a:avLst/>
            <a:gdLst/>
            <a:ahLst/>
            <a:cxnLst>
              <a:cxn ang="0">
                <a:pos x="wd2" y="hd2"/>
              </a:cxn>
              <a:cxn ang="5400000">
                <a:pos x="wd2" y="hd2"/>
              </a:cxn>
              <a:cxn ang="10800000">
                <a:pos x="wd2" y="hd2"/>
              </a:cxn>
              <a:cxn ang="16200000">
                <a:pos x="wd2" y="hd2"/>
              </a:cxn>
            </a:cxnLst>
            <a:rect l="0" t="0" r="r" b="b"/>
            <a:pathLst>
              <a:path w="21600" h="21600" extrusionOk="0">
                <a:moveTo>
                  <a:pt x="10801" y="0"/>
                </a:moveTo>
                <a:cubicBezTo>
                  <a:pt x="9801" y="0"/>
                  <a:pt x="9330" y="294"/>
                  <a:pt x="8865" y="898"/>
                </a:cubicBezTo>
                <a:cubicBezTo>
                  <a:pt x="8394" y="1511"/>
                  <a:pt x="7651" y="1943"/>
                  <a:pt x="7089" y="1943"/>
                </a:cubicBezTo>
                <a:cubicBezTo>
                  <a:pt x="6826" y="1943"/>
                  <a:pt x="6299" y="1922"/>
                  <a:pt x="6037" y="1943"/>
                </a:cubicBezTo>
                <a:cubicBezTo>
                  <a:pt x="5104" y="2016"/>
                  <a:pt x="4553" y="2318"/>
                  <a:pt x="4308" y="2794"/>
                </a:cubicBezTo>
                <a:lnTo>
                  <a:pt x="1139" y="2794"/>
                </a:lnTo>
                <a:cubicBezTo>
                  <a:pt x="510" y="2794"/>
                  <a:pt x="0" y="3149"/>
                  <a:pt x="0" y="3587"/>
                </a:cubicBezTo>
                <a:lnTo>
                  <a:pt x="0" y="20807"/>
                </a:lnTo>
                <a:cubicBezTo>
                  <a:pt x="0" y="21245"/>
                  <a:pt x="510" y="21600"/>
                  <a:pt x="1139" y="21600"/>
                </a:cubicBezTo>
                <a:lnTo>
                  <a:pt x="20461" y="21600"/>
                </a:lnTo>
                <a:cubicBezTo>
                  <a:pt x="21090" y="21600"/>
                  <a:pt x="21600" y="21245"/>
                  <a:pt x="21600" y="20807"/>
                </a:cubicBezTo>
                <a:lnTo>
                  <a:pt x="21600" y="3587"/>
                </a:lnTo>
                <a:cubicBezTo>
                  <a:pt x="21600" y="3149"/>
                  <a:pt x="21090" y="2794"/>
                  <a:pt x="20461" y="2794"/>
                </a:cubicBezTo>
                <a:lnTo>
                  <a:pt x="17292" y="2794"/>
                </a:lnTo>
                <a:cubicBezTo>
                  <a:pt x="17047" y="2318"/>
                  <a:pt x="16496" y="2016"/>
                  <a:pt x="15563" y="1943"/>
                </a:cubicBezTo>
                <a:cubicBezTo>
                  <a:pt x="15301" y="1922"/>
                  <a:pt x="14774" y="1943"/>
                  <a:pt x="14511" y="1943"/>
                </a:cubicBezTo>
                <a:cubicBezTo>
                  <a:pt x="13949" y="1943"/>
                  <a:pt x="13209" y="1511"/>
                  <a:pt x="12738" y="898"/>
                </a:cubicBezTo>
                <a:cubicBezTo>
                  <a:pt x="12273" y="294"/>
                  <a:pt x="11802" y="0"/>
                  <a:pt x="10801" y="0"/>
                </a:cubicBezTo>
                <a:close/>
                <a:moveTo>
                  <a:pt x="10799" y="593"/>
                </a:moveTo>
                <a:cubicBezTo>
                  <a:pt x="11264" y="593"/>
                  <a:pt x="11644" y="857"/>
                  <a:pt x="11644" y="1181"/>
                </a:cubicBezTo>
                <a:cubicBezTo>
                  <a:pt x="11644" y="1506"/>
                  <a:pt x="11265" y="1767"/>
                  <a:pt x="10799" y="1767"/>
                </a:cubicBezTo>
                <a:cubicBezTo>
                  <a:pt x="10332" y="1767"/>
                  <a:pt x="9956" y="1506"/>
                  <a:pt x="9956" y="1181"/>
                </a:cubicBezTo>
                <a:cubicBezTo>
                  <a:pt x="9956" y="857"/>
                  <a:pt x="10333" y="593"/>
                  <a:pt x="10799" y="593"/>
                </a:cubicBezTo>
                <a:close/>
                <a:moveTo>
                  <a:pt x="1619" y="3923"/>
                </a:moveTo>
                <a:lnTo>
                  <a:pt x="4207" y="3923"/>
                </a:lnTo>
                <a:cubicBezTo>
                  <a:pt x="4263" y="4130"/>
                  <a:pt x="4364" y="4392"/>
                  <a:pt x="4364" y="4392"/>
                </a:cubicBezTo>
                <a:lnTo>
                  <a:pt x="10799" y="4392"/>
                </a:lnTo>
                <a:lnTo>
                  <a:pt x="17236" y="4392"/>
                </a:lnTo>
                <a:cubicBezTo>
                  <a:pt x="17236" y="4392"/>
                  <a:pt x="17337" y="4130"/>
                  <a:pt x="17393" y="3923"/>
                </a:cubicBezTo>
                <a:lnTo>
                  <a:pt x="19981" y="3923"/>
                </a:lnTo>
                <a:lnTo>
                  <a:pt x="19981" y="20471"/>
                </a:lnTo>
                <a:lnTo>
                  <a:pt x="1619" y="20471"/>
                </a:lnTo>
                <a:lnTo>
                  <a:pt x="1619" y="3923"/>
                </a:lnTo>
                <a:close/>
              </a:path>
            </a:pathLst>
          </a:custGeom>
          <a:solidFill>
            <a:srgbClr val="D6D5D5">
              <a:alpha val="50000"/>
            </a:srgbClr>
          </a:solidFill>
          <a:ln w="12700">
            <a:miter lim="400000"/>
          </a:ln>
        </p:spPr>
        <p:txBody>
          <a:bodyPr lIns="50800" tIns="50800" rIns="50800" bIns="50800" anchor="ctr"/>
          <a:lstStyle/>
          <a:p>
            <a:pPr algn="l">
              <a:lnSpc>
                <a:spcPct val="110000"/>
              </a:lnSpc>
              <a:spcBef>
                <a:spcPts val="1200"/>
              </a:spcBef>
              <a:defRPr sz="1600" b="0">
                <a:latin typeface="+mj-lt"/>
                <a:ea typeface="+mj-ea"/>
                <a:cs typeface="+mj-cs"/>
                <a:sym typeface="Helvetica Neue Medium"/>
              </a:defRPr>
            </a:pPr>
            <a:endParaRPr/>
          </a:p>
        </p:txBody>
      </p:sp>
      <p:sp>
        <p:nvSpPr>
          <p:cNvPr id="232" name="1."/>
          <p:cNvSpPr txBox="1"/>
          <p:nvPr/>
        </p:nvSpPr>
        <p:spPr>
          <a:xfrm>
            <a:off x="6096965" y="2722640"/>
            <a:ext cx="368504" cy="46106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lstStyle>
          <a:p>
            <a:r>
              <a:t>1.</a:t>
            </a:r>
          </a:p>
        </p:txBody>
      </p:sp>
      <p:sp>
        <p:nvSpPr>
          <p:cNvPr id="233" name="2."/>
          <p:cNvSpPr txBox="1"/>
          <p:nvPr/>
        </p:nvSpPr>
        <p:spPr>
          <a:xfrm>
            <a:off x="6096965" y="4023217"/>
            <a:ext cx="368504" cy="46106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lstStyle>
          <a:p>
            <a:r>
              <a:t>2.</a:t>
            </a:r>
          </a:p>
        </p:txBody>
      </p:sp>
      <p:sp>
        <p:nvSpPr>
          <p:cNvPr id="234" name="3."/>
          <p:cNvSpPr txBox="1"/>
          <p:nvPr/>
        </p:nvSpPr>
        <p:spPr>
          <a:xfrm>
            <a:off x="6096965" y="5323794"/>
            <a:ext cx="368504" cy="46106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lstStyle>
          <a:p>
            <a:r>
              <a:t>3.</a:t>
            </a:r>
          </a:p>
        </p:txBody>
      </p:sp>
      <p:sp>
        <p:nvSpPr>
          <p:cNvPr id="235" name="4."/>
          <p:cNvSpPr txBox="1"/>
          <p:nvPr/>
        </p:nvSpPr>
        <p:spPr>
          <a:xfrm>
            <a:off x="6096965" y="6624371"/>
            <a:ext cx="368504" cy="46106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lstStyle>
          <a:p>
            <a:r>
              <a:t>4.</a:t>
            </a:r>
          </a:p>
        </p:txBody>
      </p:sp>
      <p:sp>
        <p:nvSpPr>
          <p:cNvPr id="236" name="5."/>
          <p:cNvSpPr txBox="1"/>
          <p:nvPr/>
        </p:nvSpPr>
        <p:spPr>
          <a:xfrm>
            <a:off x="6096965" y="7924948"/>
            <a:ext cx="368504" cy="46105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lstStyle>
          <a:p>
            <a:r>
              <a:t>5.</a:t>
            </a:r>
          </a:p>
        </p:txBody>
      </p:sp>
      <p:sp>
        <p:nvSpPr>
          <p:cNvPr id="237" name="スライド番号"/>
          <p:cNvSpPr txBox="1">
            <a:spLocks noGrp="1"/>
          </p:cNvSpPr>
          <p:nvPr>
            <p:ph type="sldNum" sz="quarter" idx="2"/>
          </p:nvPr>
        </p:nvSpPr>
        <p:spPr>
          <a:xfrm>
            <a:off x="12318999" y="9029700"/>
            <a:ext cx="283770" cy="275133"/>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tx">
  <p:cSld name="Page 15">
    <p:spTree>
      <p:nvGrpSpPr>
        <p:cNvPr id="1" name=""/>
        <p:cNvGrpSpPr/>
        <p:nvPr/>
      </p:nvGrpSpPr>
      <p:grpSpPr>
        <a:xfrm>
          <a:off x="0" y="0"/>
          <a:ext cx="0" cy="0"/>
          <a:chOff x="0" y="0"/>
          <a:chExt cx="0" cy="0"/>
        </a:xfrm>
      </p:grpSpPr>
      <p:sp>
        <p:nvSpPr>
          <p:cNvPr id="244" name="基本的な機能…"/>
          <p:cNvSpPr txBox="1"/>
          <p:nvPr/>
        </p:nvSpPr>
        <p:spPr>
          <a:xfrm>
            <a:off x="4760038" y="827829"/>
            <a:ext cx="7813649" cy="481888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p>
            <a:pPr algn="l">
              <a:lnSpc>
                <a:spcPts val="2900"/>
              </a:lnSpc>
              <a:spcBef>
                <a:spcPts val="900"/>
              </a:spcBef>
              <a:defRPr sz="2000" b="0" spc="59">
                <a:latin typeface="ヒラギノ角ゴシック W7"/>
                <a:ea typeface="ヒラギノ角ゴシック W7"/>
                <a:cs typeface="ヒラギノ角ゴシック W7"/>
                <a:sym typeface="ヒラギノ角ゴシック W7"/>
              </a:defRPr>
            </a:pPr>
            <a:r>
              <a:t>基本的な機能</a:t>
            </a:r>
          </a:p>
          <a:p>
            <a:pPr algn="l" defTabSz="457200">
              <a:lnSpc>
                <a:spcPts val="2000"/>
              </a:lnSpc>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200" b="0">
                <a:latin typeface="ヒラギノ角ゴシック W7"/>
                <a:ea typeface="ヒラギノ角ゴシック W7"/>
                <a:cs typeface="ヒラギノ角ゴシック W7"/>
                <a:sym typeface="ヒラギノ角ゴシック W7"/>
              </a:defRPr>
            </a:pPr>
            <a:r>
              <a:t>キーボード</a:t>
            </a:r>
          </a:p>
          <a:p>
            <a:pPr algn="l" defTabSz="457200">
              <a:lnSpc>
                <a:spcPts val="2000"/>
              </a:lnSpc>
              <a:spcBef>
                <a:spcPts val="80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200" b="0" spc="36">
                <a:latin typeface="ヒラギノ角ゴシック W5"/>
                <a:ea typeface="ヒラギノ角ゴシック W5"/>
                <a:cs typeface="ヒラギノ角ゴシック W5"/>
                <a:sym typeface="ヒラギノ角ゴシック W5"/>
              </a:defRPr>
            </a:pPr>
            <a:r>
              <a:t>非常に基本的な機能で、多くの</a:t>
            </a:r>
            <a:r>
              <a:rPr spc="0"/>
              <a:t>アプリケーショ</a:t>
            </a:r>
            <a:r>
              <a:t>ンでは欠かせないもので</a:t>
            </a:r>
            <a:r>
              <a:rPr spc="-119"/>
              <a:t>す</a:t>
            </a:r>
            <a:r>
              <a:t>。</a:t>
            </a:r>
            <a:r>
              <a:rPr spc="0"/>
              <a:t>ユーザ</a:t>
            </a:r>
            <a:r>
              <a:t>ーは</a:t>
            </a:r>
            <a:r>
              <a:rPr spc="0"/>
              <a:t>キーボー</a:t>
            </a:r>
            <a:r>
              <a:t>ドを使って、</a:t>
            </a:r>
            <a:br/>
            <a:r>
              <a:t>名前や数値、絵文字などを入力することができま</a:t>
            </a:r>
            <a:r>
              <a:rPr spc="-119"/>
              <a:t>す</a:t>
            </a:r>
            <a:r>
              <a:t>。</a:t>
            </a:r>
            <a:r>
              <a:rPr spc="0"/>
              <a:t>Eメー</a:t>
            </a:r>
            <a:r>
              <a:t>ルや</a:t>
            </a:r>
            <a:r>
              <a:rPr spc="0"/>
              <a:t>ソーシャルメディア</a:t>
            </a:r>
            <a:r>
              <a:t>、言葉を入力すると別の言語に</a:t>
            </a:r>
            <a:br/>
            <a:r>
              <a:t>変えて読み上げてくれる翻訳</a:t>
            </a:r>
            <a:r>
              <a:rPr spc="0"/>
              <a:t>アプリケーショ</a:t>
            </a:r>
            <a:r>
              <a:t>ンなどに使います。</a:t>
            </a:r>
            <a:r>
              <a:rPr spc="0"/>
              <a:t>キーボー</a:t>
            </a:r>
            <a:r>
              <a:t>ドを使う</a:t>
            </a:r>
            <a:r>
              <a:rPr spc="0"/>
              <a:t>アプリケーショ</a:t>
            </a:r>
            <a:r>
              <a:t>ンには</a:t>
            </a:r>
            <a:br/>
            <a:r>
              <a:t>どのようなものがありますか</a:t>
            </a:r>
            <a:r>
              <a:rPr spc="180"/>
              <a:t>？</a:t>
            </a:r>
            <a:r>
              <a:t>その</a:t>
            </a:r>
            <a:r>
              <a:rPr spc="0"/>
              <a:t>アプリケーショ</a:t>
            </a:r>
            <a:r>
              <a:t>ンは、どのようなデータを取り込みますか？</a:t>
            </a:r>
          </a:p>
          <a:p>
            <a:pPr algn="l" defTabSz="457200">
              <a:lnSpc>
                <a:spcPts val="2000"/>
              </a:lnSpc>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200" b="0">
                <a:latin typeface="ヒラギノ角ゴシック W7"/>
                <a:ea typeface="ヒラギノ角ゴシック W7"/>
                <a:cs typeface="ヒラギノ角ゴシック W7"/>
                <a:sym typeface="ヒラギノ角ゴシック W7"/>
              </a:defRPr>
            </a:pPr>
            <a:r>
              <a:t>カメラとマイク</a:t>
            </a:r>
          </a:p>
          <a:p>
            <a:pPr algn="l" defTabSz="457200">
              <a:lnSpc>
                <a:spcPts val="2000"/>
              </a:lnSpc>
              <a:spcBef>
                <a:spcPts val="80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200" b="0" spc="36">
                <a:latin typeface="ヒラギノ角ゴシック W5"/>
                <a:ea typeface="ヒラギノ角ゴシック W5"/>
                <a:cs typeface="ヒラギノ角ゴシック W5"/>
                <a:sym typeface="ヒラギノ角ゴシック W5"/>
              </a:defRPr>
            </a:pPr>
            <a:r>
              <a:rPr spc="0"/>
              <a:t>カメ</a:t>
            </a:r>
            <a:r>
              <a:t>ラと</a:t>
            </a:r>
            <a:r>
              <a:rPr spc="0"/>
              <a:t>マイ</a:t>
            </a:r>
            <a:r>
              <a:t>クを使って写真や</a:t>
            </a:r>
            <a:r>
              <a:rPr spc="0"/>
              <a:t>サウン</a:t>
            </a:r>
            <a:r>
              <a:t>ドを取り込む</a:t>
            </a:r>
            <a:r>
              <a:rPr spc="0"/>
              <a:t>アプリケーショ</a:t>
            </a:r>
            <a:r>
              <a:t>ンもたくさんありま</a:t>
            </a:r>
            <a:r>
              <a:rPr spc="-119"/>
              <a:t>す</a:t>
            </a:r>
            <a:r>
              <a:t>。</a:t>
            </a:r>
            <a:r>
              <a:rPr spc="0"/>
              <a:t>ムービ</a:t>
            </a:r>
            <a:r>
              <a:t>ーや音楽、</a:t>
            </a:r>
            <a:br/>
            <a:r>
              <a:t>写真</a:t>
            </a:r>
            <a:r>
              <a:rPr spc="0"/>
              <a:t>アルバ</a:t>
            </a:r>
            <a:r>
              <a:t>ムを作成する</a:t>
            </a:r>
            <a:r>
              <a:rPr spc="0"/>
              <a:t>アプリケーショ</a:t>
            </a:r>
            <a:r>
              <a:t>ンについて考えてみましょう。</a:t>
            </a:r>
            <a:r>
              <a:rPr spc="0"/>
              <a:t>FaceTim</a:t>
            </a:r>
            <a:r>
              <a:t>eや</a:t>
            </a:r>
            <a:r>
              <a:rPr spc="0"/>
              <a:t>メッセー</a:t>
            </a:r>
            <a:r>
              <a:t>ジなどの</a:t>
            </a:r>
            <a:br/>
            <a:r>
              <a:rPr spc="0"/>
              <a:t>コミュニケーショ</a:t>
            </a:r>
            <a:r>
              <a:t>ン用の</a:t>
            </a:r>
            <a:r>
              <a:rPr spc="0"/>
              <a:t>アプリケーショ</a:t>
            </a:r>
            <a:r>
              <a:t>ンはどうでしょうか</a:t>
            </a:r>
            <a:r>
              <a:rPr spc="180"/>
              <a:t>？</a:t>
            </a:r>
            <a:r>
              <a:t>写真の上に</a:t>
            </a:r>
            <a:r>
              <a:rPr spc="0"/>
              <a:t>グラ</a:t>
            </a:r>
            <a:r>
              <a:t>フを重ねたり、写真を</a:t>
            </a:r>
            <a:r>
              <a:rPr spc="0"/>
              <a:t>マークアッ</a:t>
            </a:r>
            <a:r>
              <a:t>プ</a:t>
            </a:r>
            <a:br/>
            <a:r>
              <a:t>して分析したりできる解析用</a:t>
            </a:r>
            <a:r>
              <a:rPr spc="0"/>
              <a:t>アプリケーショ</a:t>
            </a:r>
            <a:r>
              <a:t>ンは</a:t>
            </a:r>
            <a:r>
              <a:rPr spc="180"/>
              <a:t>？</a:t>
            </a:r>
            <a:r>
              <a:rPr spc="0"/>
              <a:t>カメ</a:t>
            </a:r>
            <a:r>
              <a:t>ラや</a:t>
            </a:r>
            <a:r>
              <a:rPr spc="0"/>
              <a:t>マイ</a:t>
            </a:r>
            <a:r>
              <a:t>クの使い道はいくつありますか？</a:t>
            </a:r>
          </a:p>
          <a:p>
            <a:pPr algn="l" defTabSz="457200">
              <a:lnSpc>
                <a:spcPts val="2000"/>
              </a:lnSpc>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200" b="0">
                <a:latin typeface="ヒラギノ角ゴシック W7"/>
                <a:ea typeface="ヒラギノ角ゴシック W7"/>
                <a:cs typeface="ヒラギノ角ゴシック W7"/>
                <a:sym typeface="ヒラギノ角ゴシック W7"/>
              </a:defRPr>
            </a:pPr>
            <a:r>
              <a:t>タッチスクリーン</a:t>
            </a:r>
          </a:p>
          <a:p>
            <a:pPr algn="l" defTabSz="457200">
              <a:lnSpc>
                <a:spcPts val="2000"/>
              </a:lnSpc>
              <a:spcBef>
                <a:spcPts val="80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200" b="0" spc="36">
                <a:latin typeface="ヒラギノ角ゴシック W5"/>
                <a:ea typeface="ヒラギノ角ゴシック W5"/>
                <a:cs typeface="ヒラギノ角ゴシック W5"/>
                <a:sym typeface="ヒラギノ角ゴシック W5"/>
              </a:defRPr>
            </a:pPr>
            <a:r>
              <a:rPr spc="0"/>
              <a:t>iPhon</a:t>
            </a:r>
            <a:r>
              <a:t>eと</a:t>
            </a:r>
            <a:r>
              <a:rPr spc="0"/>
              <a:t>iPa</a:t>
            </a:r>
            <a:r>
              <a:t>dには、軽く触れるだけで操作できる</a:t>
            </a:r>
            <a:r>
              <a:rPr spc="0"/>
              <a:t>タッチスクリー</a:t>
            </a:r>
            <a:r>
              <a:t>ンが備わっていま</a:t>
            </a:r>
            <a:r>
              <a:rPr spc="-119"/>
              <a:t>す</a:t>
            </a:r>
            <a:r>
              <a:t>。画面の</a:t>
            </a:r>
            <a:r>
              <a:rPr spc="0"/>
              <a:t>タッ</a:t>
            </a:r>
            <a:r>
              <a:t>プ、</a:t>
            </a:r>
            <a:r>
              <a:rPr spc="0"/>
              <a:t>ダブル</a:t>
            </a:r>
            <a:br>
              <a:rPr spc="0"/>
            </a:br>
            <a:r>
              <a:rPr spc="0"/>
              <a:t>タッ</a:t>
            </a:r>
            <a:r>
              <a:t>プ、</a:t>
            </a:r>
            <a:r>
              <a:rPr spc="0"/>
              <a:t>スワイ</a:t>
            </a:r>
            <a:r>
              <a:t>プ、</a:t>
            </a:r>
            <a:r>
              <a:rPr spc="0"/>
              <a:t>ボタ</a:t>
            </a:r>
            <a:r>
              <a:t>ンや</a:t>
            </a:r>
            <a:r>
              <a:rPr spc="0"/>
              <a:t>オブジェク</a:t>
            </a:r>
            <a:r>
              <a:t>トの</a:t>
            </a:r>
            <a:r>
              <a:rPr spc="0"/>
              <a:t>ドラッ</a:t>
            </a:r>
            <a:r>
              <a:t>グなど、</a:t>
            </a:r>
            <a:r>
              <a:rPr spc="0"/>
              <a:t>ユーザ</a:t>
            </a:r>
            <a:r>
              <a:t>ーによる操作を検知する</a:t>
            </a:r>
            <a:r>
              <a:rPr spc="0"/>
              <a:t>アプリケーショ</a:t>
            </a:r>
            <a:r>
              <a:t>ンを</a:t>
            </a:r>
            <a:br/>
            <a:r>
              <a:t>作成することができま</a:t>
            </a:r>
            <a:r>
              <a:rPr spc="-119"/>
              <a:t>す</a:t>
            </a:r>
            <a:r>
              <a:t>。画面上の要素を</a:t>
            </a:r>
            <a:r>
              <a:rPr spc="0"/>
              <a:t>タッ</a:t>
            </a:r>
            <a:r>
              <a:t>チして、</a:t>
            </a:r>
            <a:r>
              <a:rPr spc="0"/>
              <a:t>ゲー</a:t>
            </a:r>
            <a:r>
              <a:t>ムや</a:t>
            </a:r>
            <a:r>
              <a:rPr spc="0"/>
              <a:t>ユーザーインターフェイ</a:t>
            </a:r>
            <a:r>
              <a:t>スを自然に操作できれば、</a:t>
            </a:r>
            <a:br/>
            <a:r>
              <a:t>どのようなことが可能になるか考えてみましょう。</a:t>
            </a:r>
          </a:p>
          <a:p>
            <a:pPr algn="l" defTabSz="457200">
              <a:lnSpc>
                <a:spcPts val="2000"/>
              </a:lnSpc>
              <a:spcBef>
                <a:spcPts val="80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200" b="0" spc="36">
                <a:latin typeface="ヒラギノ角ゴシック W5"/>
                <a:ea typeface="ヒラギノ角ゴシック W5"/>
                <a:cs typeface="ヒラギノ角ゴシック W5"/>
                <a:sym typeface="ヒラギノ角ゴシック W5"/>
              </a:defRPr>
            </a:pPr>
            <a:r>
              <a:t>あなたなら、こうした機能を</a:t>
            </a:r>
            <a:r>
              <a:rPr spc="0"/>
              <a:t>アプリケーショ</a:t>
            </a:r>
            <a:r>
              <a:t>ンの中でどのように使いますか？</a:t>
            </a:r>
          </a:p>
        </p:txBody>
      </p:sp>
      <p:sp>
        <p:nvSpPr>
          <p:cNvPr id="245" name="四角形"/>
          <p:cNvSpPr/>
          <p:nvPr/>
        </p:nvSpPr>
        <p:spPr>
          <a:xfrm>
            <a:off x="-25400" y="-50800"/>
            <a:ext cx="3869184" cy="9855200"/>
          </a:xfrm>
          <a:prstGeom prst="rect">
            <a:avLst/>
          </a:prstGeom>
          <a:solidFill>
            <a:srgbClr val="004B87"/>
          </a:solidFill>
          <a:ln w="12700">
            <a:miter lim="400000"/>
          </a:ln>
        </p:spPr>
        <p:txBody>
          <a:bodyPr lIns="50800" tIns="50800" rIns="50800" bIns="50800" anchor="ctr"/>
          <a:lstStyle/>
          <a:p>
            <a:pPr algn="l">
              <a:lnSpc>
                <a:spcPct val="110000"/>
              </a:lnSpc>
              <a:spcBef>
                <a:spcPts val="1200"/>
              </a:spcBef>
              <a:defRPr sz="1600" b="0">
                <a:latin typeface="+mj-lt"/>
                <a:ea typeface="+mj-ea"/>
                <a:cs typeface="+mj-cs"/>
                <a:sym typeface="Helvetica Neue Medium"/>
              </a:defRPr>
            </a:pPr>
            <a:endParaRPr/>
          </a:p>
        </p:txBody>
      </p:sp>
      <p:sp>
        <p:nvSpPr>
          <p:cNvPr id="246" name="計画…"/>
          <p:cNvSpPr txBox="1"/>
          <p:nvPr/>
        </p:nvSpPr>
        <p:spPr>
          <a:xfrm>
            <a:off x="495300" y="762000"/>
            <a:ext cx="2378970" cy="35999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lstStyle/>
          <a:p>
            <a:pPr algn="l" defTabSz="457200">
              <a:lnSpc>
                <a:spcPts val="3200"/>
              </a:lnSpc>
              <a:spcBef>
                <a:spcPts val="120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500" b="0" spc="125">
                <a:solidFill>
                  <a:srgbClr val="FFFFFF"/>
                </a:solidFill>
                <a:latin typeface="ヒラギノ角ゴシック W7"/>
                <a:ea typeface="ヒラギノ角ゴシック W7"/>
                <a:cs typeface="ヒラギノ角ゴシック W7"/>
                <a:sym typeface="ヒラギノ角ゴシック W7"/>
              </a:defRPr>
            </a:pPr>
            <a:r>
              <a:t>計画</a:t>
            </a:r>
          </a:p>
          <a:p>
            <a:pPr algn="l" defTabSz="457200">
              <a:lnSpc>
                <a:spcPts val="2700"/>
              </a:lnSpc>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800" b="0">
                <a:solidFill>
                  <a:srgbClr val="FFFFFF">
                    <a:alpha val="50000"/>
                  </a:srgbClr>
                </a:solidFill>
                <a:latin typeface="ヒラギノ角ゴシック W7"/>
                <a:ea typeface="ヒラギノ角ゴシック W7"/>
                <a:cs typeface="ヒラギノ角ゴシック W7"/>
                <a:sym typeface="ヒラギノ角ゴシック W7"/>
              </a:defRPr>
            </a:pPr>
            <a:r>
              <a:t>UI／UX</a:t>
            </a:r>
          </a:p>
          <a:p>
            <a:pPr algn="l" defTabSz="457200">
              <a:lnSpc>
                <a:spcPts val="2700"/>
              </a:lnSpc>
              <a:spcBef>
                <a:spcPts val="20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800" b="0">
                <a:solidFill>
                  <a:srgbClr val="FFFFFF"/>
                </a:solidFill>
                <a:latin typeface="ヒラギノ角ゴシック W7"/>
                <a:ea typeface="ヒラギノ角ゴシック W7"/>
                <a:cs typeface="ヒラギノ角ゴシック W7"/>
                <a:sym typeface="ヒラギノ角ゴシック W7"/>
              </a:defRPr>
            </a:pPr>
            <a:r>
              <a:t>iO</a:t>
            </a:r>
            <a:r>
              <a:rPr spc="90"/>
              <a:t>S</a:t>
            </a:r>
            <a:r>
              <a:rPr spc="53"/>
              <a:t>の機能</a:t>
            </a:r>
          </a:p>
          <a:p>
            <a:pPr indent="254000" algn="l" defTabSz="457200">
              <a:lnSpc>
                <a:spcPts val="2400"/>
              </a:lnSpc>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350" b="0">
                <a:solidFill>
                  <a:srgbClr val="FFFFFF"/>
                </a:solidFill>
                <a:latin typeface="ヒラギノ角ゴシック W7"/>
                <a:ea typeface="ヒラギノ角ゴシック W7"/>
                <a:cs typeface="ヒラギノ角ゴシック W7"/>
                <a:sym typeface="ヒラギノ角ゴシック W7"/>
              </a:defRPr>
            </a:pPr>
            <a:r>
              <a:rPr spc="40"/>
              <a:t>基本的な機能 </a:t>
            </a:r>
          </a:p>
          <a:p>
            <a:pPr indent="254000" algn="l" defTabSz="457200">
              <a:lnSpc>
                <a:spcPts val="2400"/>
              </a:lnSpc>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350" b="0">
                <a:solidFill>
                  <a:srgbClr val="FFFFFF">
                    <a:alpha val="50000"/>
                  </a:srgbClr>
                </a:solidFill>
                <a:latin typeface="ヒラギノ角ゴシック W7"/>
                <a:ea typeface="ヒラギノ角ゴシック W7"/>
                <a:cs typeface="ヒラギノ角ゴシック W7"/>
                <a:sym typeface="ヒラギノ角ゴシック W7"/>
              </a:defRPr>
            </a:pPr>
            <a:r>
              <a:rPr spc="40"/>
              <a:t>接続機能</a:t>
            </a:r>
          </a:p>
          <a:p>
            <a:pPr indent="254000" algn="l" defTabSz="457200">
              <a:lnSpc>
                <a:spcPts val="2400"/>
              </a:lnSpc>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350" b="0">
                <a:solidFill>
                  <a:srgbClr val="FFFFFF">
                    <a:alpha val="50000"/>
                  </a:srgbClr>
                </a:solidFill>
                <a:latin typeface="ヒラギノ角ゴシック W7"/>
                <a:ea typeface="ヒラギノ角ゴシック W7"/>
                <a:cs typeface="ヒラギノ角ゴシック W7"/>
                <a:sym typeface="ヒラギノ角ゴシック W7"/>
              </a:defRPr>
            </a:pPr>
            <a:r>
              <a:rPr spc="40"/>
              <a:t>革新的な機能</a:t>
            </a:r>
          </a:p>
          <a:p>
            <a:pPr indent="254000" algn="l" defTabSz="457200">
              <a:lnSpc>
                <a:spcPts val="2400"/>
              </a:lnSpc>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350" b="0">
                <a:solidFill>
                  <a:srgbClr val="FFFFFF">
                    <a:alpha val="50000"/>
                  </a:srgbClr>
                </a:solidFill>
                <a:latin typeface="ヒラギノ角ゴシック W7"/>
                <a:ea typeface="ヒラギノ角ゴシック W7"/>
                <a:cs typeface="ヒラギノ角ゴシック W7"/>
                <a:sym typeface="ヒラギノ角ゴシック W7"/>
              </a:defRPr>
            </a:pPr>
            <a:r>
              <a:rPr spc="40"/>
              <a:t>アクセシビリティ</a:t>
            </a:r>
          </a:p>
          <a:p>
            <a:pPr indent="254000" algn="l" defTabSz="457200">
              <a:lnSpc>
                <a:spcPts val="2400"/>
              </a:lnSpc>
              <a:spcBef>
                <a:spcPts val="40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350" b="0" spc="40">
                <a:solidFill>
                  <a:srgbClr val="FFFFFF">
                    <a:alpha val="50000"/>
                  </a:srgbClr>
                </a:solidFill>
                <a:latin typeface="ヒラギノ角ゴシック W7"/>
                <a:ea typeface="ヒラギノ角ゴシック W7"/>
                <a:cs typeface="ヒラギノ角ゴシック W7"/>
                <a:sym typeface="ヒラギノ角ゴシック W7"/>
              </a:defRPr>
            </a:pPr>
            <a:r>
              <a:t>機能を組み合わせる</a:t>
            </a:r>
          </a:p>
          <a:p>
            <a:pPr algn="l" defTabSz="457200">
              <a:lnSpc>
                <a:spcPts val="2700"/>
              </a:lnSpc>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800" b="0">
                <a:solidFill>
                  <a:srgbClr val="FFFFFF">
                    <a:alpha val="50000"/>
                  </a:srgbClr>
                </a:solidFill>
                <a:latin typeface="ヒラギノ角ゴシック W7"/>
                <a:ea typeface="ヒラギノ角ゴシック W7"/>
                <a:cs typeface="ヒラギノ角ゴシック W7"/>
                <a:sym typeface="ヒラギノ角ゴシック W7"/>
              </a:defRPr>
            </a:pPr>
            <a:r>
              <a:t>デザイン</a:t>
            </a:r>
          </a:p>
        </p:txBody>
      </p:sp>
      <p:sp>
        <p:nvSpPr>
          <p:cNvPr id="247" name="指紋"/>
          <p:cNvSpPr/>
          <p:nvPr/>
        </p:nvSpPr>
        <p:spPr>
          <a:xfrm>
            <a:off x="4118398" y="4165599"/>
            <a:ext cx="475029" cy="679433"/>
          </a:xfrm>
          <a:custGeom>
            <a:avLst/>
            <a:gdLst/>
            <a:ahLst/>
            <a:cxnLst>
              <a:cxn ang="0">
                <a:pos x="wd2" y="hd2"/>
              </a:cxn>
              <a:cxn ang="5400000">
                <a:pos x="wd2" y="hd2"/>
              </a:cxn>
              <a:cxn ang="10800000">
                <a:pos x="wd2" y="hd2"/>
              </a:cxn>
              <a:cxn ang="16200000">
                <a:pos x="wd2" y="hd2"/>
              </a:cxn>
            </a:cxnLst>
            <a:rect l="0" t="0" r="r" b="b"/>
            <a:pathLst>
              <a:path w="21534" h="21588" extrusionOk="0">
                <a:moveTo>
                  <a:pt x="11315" y="2"/>
                </a:moveTo>
                <a:cubicBezTo>
                  <a:pt x="10522" y="-12"/>
                  <a:pt x="9695" y="42"/>
                  <a:pt x="8757" y="162"/>
                </a:cubicBezTo>
                <a:cubicBezTo>
                  <a:pt x="8531" y="191"/>
                  <a:pt x="8383" y="343"/>
                  <a:pt x="8425" y="502"/>
                </a:cubicBezTo>
                <a:cubicBezTo>
                  <a:pt x="8466" y="660"/>
                  <a:pt x="8683" y="764"/>
                  <a:pt x="8909" y="735"/>
                </a:cubicBezTo>
                <a:cubicBezTo>
                  <a:pt x="10384" y="545"/>
                  <a:pt x="11723" y="487"/>
                  <a:pt x="13464" y="815"/>
                </a:cubicBezTo>
                <a:cubicBezTo>
                  <a:pt x="13500" y="821"/>
                  <a:pt x="13535" y="825"/>
                  <a:pt x="13571" y="825"/>
                </a:cubicBezTo>
                <a:cubicBezTo>
                  <a:pt x="13754" y="825"/>
                  <a:pt x="13923" y="738"/>
                  <a:pt x="13973" y="608"/>
                </a:cubicBezTo>
                <a:cubicBezTo>
                  <a:pt x="14032" y="452"/>
                  <a:pt x="13902" y="293"/>
                  <a:pt x="13680" y="251"/>
                </a:cubicBezTo>
                <a:cubicBezTo>
                  <a:pt x="12871" y="99"/>
                  <a:pt x="12109" y="17"/>
                  <a:pt x="11315" y="2"/>
                </a:cubicBezTo>
                <a:close/>
                <a:moveTo>
                  <a:pt x="10489" y="1122"/>
                </a:moveTo>
                <a:cubicBezTo>
                  <a:pt x="10183" y="1126"/>
                  <a:pt x="9883" y="1138"/>
                  <a:pt x="9591" y="1159"/>
                </a:cubicBezTo>
                <a:cubicBezTo>
                  <a:pt x="7232" y="1324"/>
                  <a:pt x="5639" y="1854"/>
                  <a:pt x="4718" y="2268"/>
                </a:cubicBezTo>
                <a:cubicBezTo>
                  <a:pt x="4525" y="2355"/>
                  <a:pt x="4469" y="2535"/>
                  <a:pt x="4594" y="2670"/>
                </a:cubicBezTo>
                <a:cubicBezTo>
                  <a:pt x="4673" y="2757"/>
                  <a:pt x="4807" y="2804"/>
                  <a:pt x="4943" y="2804"/>
                </a:cubicBezTo>
                <a:cubicBezTo>
                  <a:pt x="5020" y="2804"/>
                  <a:pt x="5097" y="2790"/>
                  <a:pt x="5167" y="2759"/>
                </a:cubicBezTo>
                <a:cubicBezTo>
                  <a:pt x="6011" y="2378"/>
                  <a:pt x="7480" y="1892"/>
                  <a:pt x="9675" y="1738"/>
                </a:cubicBezTo>
                <a:cubicBezTo>
                  <a:pt x="11543" y="1607"/>
                  <a:pt x="14445" y="1888"/>
                  <a:pt x="15791" y="2514"/>
                </a:cubicBezTo>
                <a:cubicBezTo>
                  <a:pt x="15983" y="2603"/>
                  <a:pt x="16243" y="2564"/>
                  <a:pt x="16370" y="2430"/>
                </a:cubicBezTo>
                <a:cubicBezTo>
                  <a:pt x="16497" y="2296"/>
                  <a:pt x="16444" y="2116"/>
                  <a:pt x="16253" y="2027"/>
                </a:cubicBezTo>
                <a:cubicBezTo>
                  <a:pt x="15027" y="1457"/>
                  <a:pt x="12632" y="1095"/>
                  <a:pt x="10489" y="1122"/>
                </a:cubicBezTo>
                <a:close/>
                <a:moveTo>
                  <a:pt x="11050" y="2357"/>
                </a:moveTo>
                <a:cubicBezTo>
                  <a:pt x="10754" y="2349"/>
                  <a:pt x="10457" y="2350"/>
                  <a:pt x="10162" y="2361"/>
                </a:cubicBezTo>
                <a:cubicBezTo>
                  <a:pt x="9824" y="2373"/>
                  <a:pt x="9488" y="2399"/>
                  <a:pt x="9154" y="2437"/>
                </a:cubicBezTo>
                <a:cubicBezTo>
                  <a:pt x="6182" y="2777"/>
                  <a:pt x="4138" y="3394"/>
                  <a:pt x="1847" y="5679"/>
                </a:cubicBezTo>
                <a:cubicBezTo>
                  <a:pt x="1715" y="5810"/>
                  <a:pt x="1761" y="5992"/>
                  <a:pt x="1949" y="6084"/>
                </a:cubicBezTo>
                <a:cubicBezTo>
                  <a:pt x="2136" y="6177"/>
                  <a:pt x="2395" y="6146"/>
                  <a:pt x="2527" y="6014"/>
                </a:cubicBezTo>
                <a:cubicBezTo>
                  <a:pt x="4661" y="3886"/>
                  <a:pt x="6478" y="3333"/>
                  <a:pt x="9288" y="3011"/>
                </a:cubicBezTo>
                <a:cubicBezTo>
                  <a:pt x="11727" y="2732"/>
                  <a:pt x="14345" y="3216"/>
                  <a:pt x="16290" y="4307"/>
                </a:cubicBezTo>
                <a:cubicBezTo>
                  <a:pt x="17860" y="5186"/>
                  <a:pt x="19546" y="7126"/>
                  <a:pt x="18665" y="11366"/>
                </a:cubicBezTo>
                <a:cubicBezTo>
                  <a:pt x="18632" y="11525"/>
                  <a:pt x="18787" y="11673"/>
                  <a:pt x="19015" y="11696"/>
                </a:cubicBezTo>
                <a:cubicBezTo>
                  <a:pt x="19035" y="11698"/>
                  <a:pt x="19057" y="11698"/>
                  <a:pt x="19077" y="11698"/>
                </a:cubicBezTo>
                <a:cubicBezTo>
                  <a:pt x="19280" y="11698"/>
                  <a:pt x="19456" y="11594"/>
                  <a:pt x="19486" y="11449"/>
                </a:cubicBezTo>
                <a:cubicBezTo>
                  <a:pt x="20004" y="8958"/>
                  <a:pt x="19960" y="5619"/>
                  <a:pt x="16809" y="3853"/>
                </a:cubicBezTo>
                <a:cubicBezTo>
                  <a:pt x="15181" y="2940"/>
                  <a:pt x="13123" y="2416"/>
                  <a:pt x="11050" y="2357"/>
                </a:cubicBezTo>
                <a:close/>
                <a:moveTo>
                  <a:pt x="17948" y="3011"/>
                </a:moveTo>
                <a:cubicBezTo>
                  <a:pt x="17842" y="3016"/>
                  <a:pt x="17738" y="3049"/>
                  <a:pt x="17662" y="3110"/>
                </a:cubicBezTo>
                <a:cubicBezTo>
                  <a:pt x="17512" y="3231"/>
                  <a:pt x="17531" y="3417"/>
                  <a:pt x="17705" y="3522"/>
                </a:cubicBezTo>
                <a:cubicBezTo>
                  <a:pt x="19030" y="4332"/>
                  <a:pt x="19901" y="5435"/>
                  <a:pt x="20295" y="6804"/>
                </a:cubicBezTo>
                <a:cubicBezTo>
                  <a:pt x="20335" y="6942"/>
                  <a:pt x="20508" y="7039"/>
                  <a:pt x="20702" y="7039"/>
                </a:cubicBezTo>
                <a:cubicBezTo>
                  <a:pt x="20729" y="7039"/>
                  <a:pt x="20756" y="7036"/>
                  <a:pt x="20784" y="7032"/>
                </a:cubicBezTo>
                <a:cubicBezTo>
                  <a:pt x="21009" y="7000"/>
                  <a:pt x="21154" y="6847"/>
                  <a:pt x="21109" y="6689"/>
                </a:cubicBezTo>
                <a:cubicBezTo>
                  <a:pt x="20677" y="5192"/>
                  <a:pt x="19717" y="3978"/>
                  <a:pt x="18250" y="3082"/>
                </a:cubicBezTo>
                <a:cubicBezTo>
                  <a:pt x="18164" y="3030"/>
                  <a:pt x="18054" y="3006"/>
                  <a:pt x="17948" y="3011"/>
                </a:cubicBezTo>
                <a:close/>
                <a:moveTo>
                  <a:pt x="11154" y="3788"/>
                </a:moveTo>
                <a:cubicBezTo>
                  <a:pt x="10635" y="3792"/>
                  <a:pt x="10208" y="3802"/>
                  <a:pt x="9814" y="3823"/>
                </a:cubicBezTo>
                <a:cubicBezTo>
                  <a:pt x="9585" y="3835"/>
                  <a:pt x="9412" y="3976"/>
                  <a:pt x="9430" y="4136"/>
                </a:cubicBezTo>
                <a:cubicBezTo>
                  <a:pt x="9447" y="4297"/>
                  <a:pt x="9648" y="4415"/>
                  <a:pt x="9876" y="4404"/>
                </a:cubicBezTo>
                <a:cubicBezTo>
                  <a:pt x="10252" y="4384"/>
                  <a:pt x="10661" y="4374"/>
                  <a:pt x="11161" y="4371"/>
                </a:cubicBezTo>
                <a:cubicBezTo>
                  <a:pt x="14113" y="4354"/>
                  <a:pt x="15680" y="5594"/>
                  <a:pt x="16476" y="6641"/>
                </a:cubicBezTo>
                <a:cubicBezTo>
                  <a:pt x="16846" y="7126"/>
                  <a:pt x="17053" y="7891"/>
                  <a:pt x="17079" y="8851"/>
                </a:cubicBezTo>
                <a:cubicBezTo>
                  <a:pt x="17100" y="9607"/>
                  <a:pt x="17002" y="10370"/>
                  <a:pt x="16903" y="10833"/>
                </a:cubicBezTo>
                <a:cubicBezTo>
                  <a:pt x="16869" y="10993"/>
                  <a:pt x="17026" y="11142"/>
                  <a:pt x="17253" y="11166"/>
                </a:cubicBezTo>
                <a:cubicBezTo>
                  <a:pt x="17274" y="11168"/>
                  <a:pt x="17295" y="11169"/>
                  <a:pt x="17315" y="11169"/>
                </a:cubicBezTo>
                <a:cubicBezTo>
                  <a:pt x="17517" y="11169"/>
                  <a:pt x="17693" y="11065"/>
                  <a:pt x="17724" y="10920"/>
                </a:cubicBezTo>
                <a:cubicBezTo>
                  <a:pt x="17791" y="10611"/>
                  <a:pt x="18341" y="7853"/>
                  <a:pt x="17211" y="6367"/>
                </a:cubicBezTo>
                <a:cubicBezTo>
                  <a:pt x="16476" y="5401"/>
                  <a:pt x="14723" y="3788"/>
                  <a:pt x="11226" y="3788"/>
                </a:cubicBezTo>
                <a:cubicBezTo>
                  <a:pt x="11202" y="3788"/>
                  <a:pt x="11179" y="3788"/>
                  <a:pt x="11154" y="3788"/>
                </a:cubicBezTo>
                <a:close/>
                <a:moveTo>
                  <a:pt x="7747" y="4101"/>
                </a:moveTo>
                <a:cubicBezTo>
                  <a:pt x="7693" y="4099"/>
                  <a:pt x="7638" y="4103"/>
                  <a:pt x="7584" y="4115"/>
                </a:cubicBezTo>
                <a:cubicBezTo>
                  <a:pt x="6328" y="4411"/>
                  <a:pt x="5310" y="4929"/>
                  <a:pt x="4383" y="5747"/>
                </a:cubicBezTo>
                <a:cubicBezTo>
                  <a:pt x="2175" y="7694"/>
                  <a:pt x="2672" y="10159"/>
                  <a:pt x="2988" y="11129"/>
                </a:cubicBezTo>
                <a:cubicBezTo>
                  <a:pt x="3488" y="12660"/>
                  <a:pt x="5288" y="15181"/>
                  <a:pt x="7328" y="16583"/>
                </a:cubicBezTo>
                <a:cubicBezTo>
                  <a:pt x="9933" y="18374"/>
                  <a:pt x="12638" y="19625"/>
                  <a:pt x="17375" y="19905"/>
                </a:cubicBezTo>
                <a:cubicBezTo>
                  <a:pt x="17386" y="19905"/>
                  <a:pt x="17400" y="19905"/>
                  <a:pt x="17412" y="19905"/>
                </a:cubicBezTo>
                <a:cubicBezTo>
                  <a:pt x="17625" y="19905"/>
                  <a:pt x="17805" y="19790"/>
                  <a:pt x="17824" y="19638"/>
                </a:cubicBezTo>
                <a:cubicBezTo>
                  <a:pt x="17843" y="19478"/>
                  <a:pt x="17675" y="19337"/>
                  <a:pt x="17446" y="19324"/>
                </a:cubicBezTo>
                <a:cubicBezTo>
                  <a:pt x="12958" y="19058"/>
                  <a:pt x="10388" y="17870"/>
                  <a:pt x="7911" y="16167"/>
                </a:cubicBezTo>
                <a:cubicBezTo>
                  <a:pt x="5979" y="14839"/>
                  <a:pt x="4273" y="12450"/>
                  <a:pt x="3800" y="10999"/>
                </a:cubicBezTo>
                <a:cubicBezTo>
                  <a:pt x="3510" y="10111"/>
                  <a:pt x="3049" y="7859"/>
                  <a:pt x="5033" y="6110"/>
                </a:cubicBezTo>
                <a:cubicBezTo>
                  <a:pt x="5856" y="5384"/>
                  <a:pt x="6750" y="4926"/>
                  <a:pt x="7847" y="4668"/>
                </a:cubicBezTo>
                <a:cubicBezTo>
                  <a:pt x="8064" y="4617"/>
                  <a:pt x="8183" y="4452"/>
                  <a:pt x="8110" y="4300"/>
                </a:cubicBezTo>
                <a:cubicBezTo>
                  <a:pt x="8055" y="4185"/>
                  <a:pt x="7909" y="4110"/>
                  <a:pt x="7747" y="4101"/>
                </a:cubicBezTo>
                <a:close/>
                <a:moveTo>
                  <a:pt x="10497" y="5117"/>
                </a:moveTo>
                <a:cubicBezTo>
                  <a:pt x="9985" y="5127"/>
                  <a:pt x="9469" y="5180"/>
                  <a:pt x="8963" y="5279"/>
                </a:cubicBezTo>
                <a:cubicBezTo>
                  <a:pt x="7537" y="5556"/>
                  <a:pt x="6334" y="6162"/>
                  <a:pt x="5579" y="6987"/>
                </a:cubicBezTo>
                <a:cubicBezTo>
                  <a:pt x="4716" y="7928"/>
                  <a:pt x="4459" y="9116"/>
                  <a:pt x="4837" y="10425"/>
                </a:cubicBezTo>
                <a:cubicBezTo>
                  <a:pt x="5102" y="11342"/>
                  <a:pt x="5659" y="12347"/>
                  <a:pt x="6402" y="13254"/>
                </a:cubicBezTo>
                <a:cubicBezTo>
                  <a:pt x="6479" y="13348"/>
                  <a:pt x="6618" y="13400"/>
                  <a:pt x="6762" y="13400"/>
                </a:cubicBezTo>
                <a:cubicBezTo>
                  <a:pt x="6833" y="13400"/>
                  <a:pt x="6903" y="13388"/>
                  <a:pt x="6968" y="13362"/>
                </a:cubicBezTo>
                <a:cubicBezTo>
                  <a:pt x="7167" y="13282"/>
                  <a:pt x="7236" y="13103"/>
                  <a:pt x="7122" y="12964"/>
                </a:cubicBezTo>
                <a:cubicBezTo>
                  <a:pt x="6432" y="12122"/>
                  <a:pt x="5897" y="11155"/>
                  <a:pt x="5653" y="10310"/>
                </a:cubicBezTo>
                <a:cubicBezTo>
                  <a:pt x="4890" y="7666"/>
                  <a:pt x="7078" y="6250"/>
                  <a:pt x="9184" y="5841"/>
                </a:cubicBezTo>
                <a:cubicBezTo>
                  <a:pt x="12083" y="5277"/>
                  <a:pt x="14296" y="6355"/>
                  <a:pt x="14983" y="7710"/>
                </a:cubicBezTo>
                <a:cubicBezTo>
                  <a:pt x="15376" y="8486"/>
                  <a:pt x="15321" y="9279"/>
                  <a:pt x="15206" y="9807"/>
                </a:cubicBezTo>
                <a:cubicBezTo>
                  <a:pt x="15171" y="9967"/>
                  <a:pt x="15326" y="10115"/>
                  <a:pt x="15553" y="10140"/>
                </a:cubicBezTo>
                <a:cubicBezTo>
                  <a:pt x="15780" y="10164"/>
                  <a:pt x="15993" y="10055"/>
                  <a:pt x="16027" y="9896"/>
                </a:cubicBezTo>
                <a:cubicBezTo>
                  <a:pt x="16156" y="9302"/>
                  <a:pt x="16215" y="8405"/>
                  <a:pt x="15764" y="7515"/>
                </a:cubicBezTo>
                <a:cubicBezTo>
                  <a:pt x="15274" y="6547"/>
                  <a:pt x="14301" y="5825"/>
                  <a:pt x="12950" y="5428"/>
                </a:cubicBezTo>
                <a:cubicBezTo>
                  <a:pt x="12187" y="5204"/>
                  <a:pt x="11348" y="5100"/>
                  <a:pt x="10497" y="5117"/>
                </a:cubicBezTo>
                <a:close/>
                <a:moveTo>
                  <a:pt x="10248" y="6470"/>
                </a:moveTo>
                <a:cubicBezTo>
                  <a:pt x="9713" y="6493"/>
                  <a:pt x="9194" y="6588"/>
                  <a:pt x="8722" y="6755"/>
                </a:cubicBezTo>
                <a:cubicBezTo>
                  <a:pt x="7320" y="7253"/>
                  <a:pt x="6114" y="8504"/>
                  <a:pt x="6936" y="10524"/>
                </a:cubicBezTo>
                <a:cubicBezTo>
                  <a:pt x="8635" y="14696"/>
                  <a:pt x="12975" y="16231"/>
                  <a:pt x="13159" y="16294"/>
                </a:cubicBezTo>
                <a:cubicBezTo>
                  <a:pt x="13218" y="16314"/>
                  <a:pt x="13281" y="16326"/>
                  <a:pt x="13343" y="16326"/>
                </a:cubicBezTo>
                <a:cubicBezTo>
                  <a:pt x="13496" y="16326"/>
                  <a:pt x="13642" y="16265"/>
                  <a:pt x="13715" y="16162"/>
                </a:cubicBezTo>
                <a:cubicBezTo>
                  <a:pt x="13816" y="16018"/>
                  <a:pt x="13732" y="15844"/>
                  <a:pt x="13526" y="15772"/>
                </a:cubicBezTo>
                <a:cubicBezTo>
                  <a:pt x="13516" y="15769"/>
                  <a:pt x="12465" y="15398"/>
                  <a:pt x="11231" y="14548"/>
                </a:cubicBezTo>
                <a:cubicBezTo>
                  <a:pt x="10096" y="13767"/>
                  <a:pt x="8569" y="12407"/>
                  <a:pt x="7737" y="10364"/>
                </a:cubicBezTo>
                <a:cubicBezTo>
                  <a:pt x="7157" y="8938"/>
                  <a:pt x="7664" y="7783"/>
                  <a:pt x="9097" y="7275"/>
                </a:cubicBezTo>
                <a:cubicBezTo>
                  <a:pt x="10284" y="6854"/>
                  <a:pt x="12161" y="6945"/>
                  <a:pt x="13479" y="8138"/>
                </a:cubicBezTo>
                <a:cubicBezTo>
                  <a:pt x="13620" y="8265"/>
                  <a:pt x="13880" y="8289"/>
                  <a:pt x="14062" y="8190"/>
                </a:cubicBezTo>
                <a:cubicBezTo>
                  <a:pt x="14244" y="8091"/>
                  <a:pt x="14277" y="7909"/>
                  <a:pt x="14137" y="7781"/>
                </a:cubicBezTo>
                <a:cubicBezTo>
                  <a:pt x="13443" y="7154"/>
                  <a:pt x="12536" y="6728"/>
                  <a:pt x="11514" y="6552"/>
                </a:cubicBezTo>
                <a:cubicBezTo>
                  <a:pt x="11273" y="6510"/>
                  <a:pt x="11031" y="6484"/>
                  <a:pt x="10789" y="6472"/>
                </a:cubicBezTo>
                <a:cubicBezTo>
                  <a:pt x="10608" y="6463"/>
                  <a:pt x="10427" y="6463"/>
                  <a:pt x="10248" y="6470"/>
                </a:cubicBezTo>
                <a:close/>
                <a:moveTo>
                  <a:pt x="1512" y="6625"/>
                </a:moveTo>
                <a:cubicBezTo>
                  <a:pt x="1351" y="6634"/>
                  <a:pt x="1203" y="6710"/>
                  <a:pt x="1150" y="6825"/>
                </a:cubicBezTo>
                <a:cubicBezTo>
                  <a:pt x="839" y="7491"/>
                  <a:pt x="639" y="8405"/>
                  <a:pt x="639" y="9153"/>
                </a:cubicBezTo>
                <a:cubicBezTo>
                  <a:pt x="639" y="9314"/>
                  <a:pt x="826" y="9444"/>
                  <a:pt x="1055" y="9444"/>
                </a:cubicBezTo>
                <a:cubicBezTo>
                  <a:pt x="1285" y="9444"/>
                  <a:pt x="1470" y="9314"/>
                  <a:pt x="1470" y="9153"/>
                </a:cubicBezTo>
                <a:cubicBezTo>
                  <a:pt x="1470" y="8461"/>
                  <a:pt x="1656" y="7618"/>
                  <a:pt x="1941" y="7006"/>
                </a:cubicBezTo>
                <a:cubicBezTo>
                  <a:pt x="2012" y="6853"/>
                  <a:pt x="1894" y="6687"/>
                  <a:pt x="1676" y="6637"/>
                </a:cubicBezTo>
                <a:cubicBezTo>
                  <a:pt x="1621" y="6625"/>
                  <a:pt x="1566" y="6622"/>
                  <a:pt x="1512" y="6625"/>
                </a:cubicBezTo>
                <a:close/>
                <a:moveTo>
                  <a:pt x="11102" y="7922"/>
                </a:moveTo>
                <a:cubicBezTo>
                  <a:pt x="10771" y="7915"/>
                  <a:pt x="10417" y="7967"/>
                  <a:pt x="10042" y="8101"/>
                </a:cubicBezTo>
                <a:cubicBezTo>
                  <a:pt x="8587" y="8624"/>
                  <a:pt x="8194" y="9727"/>
                  <a:pt x="8993" y="11053"/>
                </a:cubicBezTo>
                <a:cubicBezTo>
                  <a:pt x="9788" y="12373"/>
                  <a:pt x="11391" y="13857"/>
                  <a:pt x="12891" y="14663"/>
                </a:cubicBezTo>
                <a:cubicBezTo>
                  <a:pt x="15646" y="16143"/>
                  <a:pt x="19243" y="16329"/>
                  <a:pt x="19394" y="16336"/>
                </a:cubicBezTo>
                <a:cubicBezTo>
                  <a:pt x="19404" y="16336"/>
                  <a:pt x="19412" y="16336"/>
                  <a:pt x="19422" y="16336"/>
                </a:cubicBezTo>
                <a:cubicBezTo>
                  <a:pt x="19638" y="16336"/>
                  <a:pt x="19821" y="16219"/>
                  <a:pt x="19836" y="16065"/>
                </a:cubicBezTo>
                <a:cubicBezTo>
                  <a:pt x="19851" y="15904"/>
                  <a:pt x="19678" y="15764"/>
                  <a:pt x="19449" y="15753"/>
                </a:cubicBezTo>
                <a:cubicBezTo>
                  <a:pt x="19414" y="15752"/>
                  <a:pt x="15948" y="15571"/>
                  <a:pt x="13397" y="14200"/>
                </a:cubicBezTo>
                <a:cubicBezTo>
                  <a:pt x="12022" y="13462"/>
                  <a:pt x="10493" y="12042"/>
                  <a:pt x="9760" y="10825"/>
                </a:cubicBezTo>
                <a:cubicBezTo>
                  <a:pt x="9140" y="9796"/>
                  <a:pt x="9382" y="8993"/>
                  <a:pt x="10422" y="8620"/>
                </a:cubicBezTo>
                <a:cubicBezTo>
                  <a:pt x="10781" y="8491"/>
                  <a:pt x="11732" y="8149"/>
                  <a:pt x="13216" y="9844"/>
                </a:cubicBezTo>
                <a:cubicBezTo>
                  <a:pt x="13657" y="10347"/>
                  <a:pt x="14785" y="11410"/>
                  <a:pt x="15342" y="11767"/>
                </a:cubicBezTo>
                <a:cubicBezTo>
                  <a:pt x="15512" y="11876"/>
                  <a:pt x="15773" y="11867"/>
                  <a:pt x="15928" y="11748"/>
                </a:cubicBezTo>
                <a:cubicBezTo>
                  <a:pt x="16083" y="11630"/>
                  <a:pt x="16072" y="11446"/>
                  <a:pt x="15903" y="11338"/>
                </a:cubicBezTo>
                <a:cubicBezTo>
                  <a:pt x="15437" y="11038"/>
                  <a:pt x="14376" y="10055"/>
                  <a:pt x="13926" y="9540"/>
                </a:cubicBezTo>
                <a:cubicBezTo>
                  <a:pt x="13547" y="9107"/>
                  <a:pt x="12538" y="7955"/>
                  <a:pt x="11102" y="7922"/>
                </a:cubicBezTo>
                <a:close/>
                <a:moveTo>
                  <a:pt x="21077" y="8390"/>
                </a:moveTo>
                <a:cubicBezTo>
                  <a:pt x="20847" y="8397"/>
                  <a:pt x="20669" y="8534"/>
                  <a:pt x="20680" y="8694"/>
                </a:cubicBezTo>
                <a:cubicBezTo>
                  <a:pt x="20740" y="9617"/>
                  <a:pt x="20680" y="10537"/>
                  <a:pt x="20496" y="11506"/>
                </a:cubicBezTo>
                <a:cubicBezTo>
                  <a:pt x="20466" y="11666"/>
                  <a:pt x="20626" y="11812"/>
                  <a:pt x="20853" y="11833"/>
                </a:cubicBezTo>
                <a:cubicBezTo>
                  <a:pt x="20872" y="11835"/>
                  <a:pt x="20890" y="11835"/>
                  <a:pt x="20908" y="11835"/>
                </a:cubicBezTo>
                <a:cubicBezTo>
                  <a:pt x="21113" y="11835"/>
                  <a:pt x="21292" y="11730"/>
                  <a:pt x="21320" y="11583"/>
                </a:cubicBezTo>
                <a:cubicBezTo>
                  <a:pt x="21510" y="10579"/>
                  <a:pt x="21573" y="9626"/>
                  <a:pt x="21511" y="8668"/>
                </a:cubicBezTo>
                <a:cubicBezTo>
                  <a:pt x="21500" y="8508"/>
                  <a:pt x="21307" y="8385"/>
                  <a:pt x="21077" y="8390"/>
                </a:cubicBezTo>
                <a:close/>
                <a:moveTo>
                  <a:pt x="11308" y="9289"/>
                </a:moveTo>
                <a:cubicBezTo>
                  <a:pt x="11114" y="9271"/>
                  <a:pt x="10939" y="9303"/>
                  <a:pt x="10799" y="9347"/>
                </a:cubicBezTo>
                <a:cubicBezTo>
                  <a:pt x="10472" y="9448"/>
                  <a:pt x="10334" y="9609"/>
                  <a:pt x="10276" y="9727"/>
                </a:cubicBezTo>
                <a:cubicBezTo>
                  <a:pt x="10099" y="10088"/>
                  <a:pt x="10395" y="10523"/>
                  <a:pt x="10769" y="11013"/>
                </a:cubicBezTo>
                <a:cubicBezTo>
                  <a:pt x="11153" y="11514"/>
                  <a:pt x="12114" y="12574"/>
                  <a:pt x="13280" y="13371"/>
                </a:cubicBezTo>
                <a:cubicBezTo>
                  <a:pt x="13445" y="13483"/>
                  <a:pt x="13708" y="13481"/>
                  <a:pt x="13869" y="13366"/>
                </a:cubicBezTo>
                <a:cubicBezTo>
                  <a:pt x="14029" y="13250"/>
                  <a:pt x="14025" y="13066"/>
                  <a:pt x="13861" y="12953"/>
                </a:cubicBezTo>
                <a:cubicBezTo>
                  <a:pt x="12765" y="12204"/>
                  <a:pt x="11838" y="11175"/>
                  <a:pt x="11501" y="10736"/>
                </a:cubicBezTo>
                <a:cubicBezTo>
                  <a:pt x="11361" y="10553"/>
                  <a:pt x="10989" y="10066"/>
                  <a:pt x="11062" y="9917"/>
                </a:cubicBezTo>
                <a:cubicBezTo>
                  <a:pt x="11064" y="9912"/>
                  <a:pt x="11070" y="9898"/>
                  <a:pt x="11134" y="9879"/>
                </a:cubicBezTo>
                <a:cubicBezTo>
                  <a:pt x="11194" y="9860"/>
                  <a:pt x="11223" y="9852"/>
                  <a:pt x="11338" y="9934"/>
                </a:cubicBezTo>
                <a:cubicBezTo>
                  <a:pt x="11513" y="10060"/>
                  <a:pt x="11726" y="10312"/>
                  <a:pt x="11975" y="10604"/>
                </a:cubicBezTo>
                <a:cubicBezTo>
                  <a:pt x="12508" y="11228"/>
                  <a:pt x="13501" y="12390"/>
                  <a:pt x="15439" y="13160"/>
                </a:cubicBezTo>
                <a:cubicBezTo>
                  <a:pt x="17682" y="14052"/>
                  <a:pt x="20201" y="14171"/>
                  <a:pt x="20307" y="14176"/>
                </a:cubicBezTo>
                <a:cubicBezTo>
                  <a:pt x="20316" y="14176"/>
                  <a:pt x="20326" y="14176"/>
                  <a:pt x="20335" y="14176"/>
                </a:cubicBezTo>
                <a:cubicBezTo>
                  <a:pt x="20552" y="14176"/>
                  <a:pt x="20735" y="14057"/>
                  <a:pt x="20749" y="13903"/>
                </a:cubicBezTo>
                <a:cubicBezTo>
                  <a:pt x="20763" y="13742"/>
                  <a:pt x="20588" y="13604"/>
                  <a:pt x="20359" y="13593"/>
                </a:cubicBezTo>
                <a:cubicBezTo>
                  <a:pt x="20335" y="13592"/>
                  <a:pt x="17920" y="13476"/>
                  <a:pt x="15849" y="12653"/>
                </a:cubicBezTo>
                <a:cubicBezTo>
                  <a:pt x="14101" y="11958"/>
                  <a:pt x="13183" y="10883"/>
                  <a:pt x="12690" y="10305"/>
                </a:cubicBezTo>
                <a:cubicBezTo>
                  <a:pt x="12403" y="9968"/>
                  <a:pt x="12175" y="9700"/>
                  <a:pt x="11931" y="9526"/>
                </a:cubicBezTo>
                <a:cubicBezTo>
                  <a:pt x="11717" y="9373"/>
                  <a:pt x="11502" y="9307"/>
                  <a:pt x="11308" y="9289"/>
                </a:cubicBezTo>
                <a:close/>
                <a:moveTo>
                  <a:pt x="1214" y="10075"/>
                </a:moveTo>
                <a:cubicBezTo>
                  <a:pt x="985" y="10089"/>
                  <a:pt x="817" y="10231"/>
                  <a:pt x="837" y="10392"/>
                </a:cubicBezTo>
                <a:cubicBezTo>
                  <a:pt x="997" y="11678"/>
                  <a:pt x="2204" y="14433"/>
                  <a:pt x="3968" y="16049"/>
                </a:cubicBezTo>
                <a:cubicBezTo>
                  <a:pt x="4762" y="16776"/>
                  <a:pt x="5614" y="17435"/>
                  <a:pt x="6499" y="18009"/>
                </a:cubicBezTo>
                <a:cubicBezTo>
                  <a:pt x="6579" y="18061"/>
                  <a:pt x="6681" y="18087"/>
                  <a:pt x="6782" y="18087"/>
                </a:cubicBezTo>
                <a:cubicBezTo>
                  <a:pt x="6894" y="18087"/>
                  <a:pt x="7005" y="18055"/>
                  <a:pt x="7087" y="17993"/>
                </a:cubicBezTo>
                <a:cubicBezTo>
                  <a:pt x="7243" y="17875"/>
                  <a:pt x="7231" y="17690"/>
                  <a:pt x="7062" y="17581"/>
                </a:cubicBezTo>
                <a:cubicBezTo>
                  <a:pt x="6212" y="17030"/>
                  <a:pt x="5393" y="16395"/>
                  <a:pt x="4628" y="15694"/>
                </a:cubicBezTo>
                <a:cubicBezTo>
                  <a:pt x="2959" y="14165"/>
                  <a:pt x="1815" y="11559"/>
                  <a:pt x="1663" y="10341"/>
                </a:cubicBezTo>
                <a:cubicBezTo>
                  <a:pt x="1643" y="10181"/>
                  <a:pt x="1443" y="10061"/>
                  <a:pt x="1214" y="10075"/>
                </a:cubicBezTo>
                <a:close/>
                <a:moveTo>
                  <a:pt x="17037" y="11823"/>
                </a:moveTo>
                <a:cubicBezTo>
                  <a:pt x="16875" y="11823"/>
                  <a:pt x="16720" y="11889"/>
                  <a:pt x="16652" y="12000"/>
                </a:cubicBezTo>
                <a:cubicBezTo>
                  <a:pt x="16563" y="12148"/>
                  <a:pt x="16662" y="12320"/>
                  <a:pt x="16873" y="12383"/>
                </a:cubicBezTo>
                <a:cubicBezTo>
                  <a:pt x="18934" y="12996"/>
                  <a:pt x="20622" y="13006"/>
                  <a:pt x="20707" y="13006"/>
                </a:cubicBezTo>
                <a:cubicBezTo>
                  <a:pt x="20936" y="13005"/>
                  <a:pt x="21122" y="12874"/>
                  <a:pt x="21121" y="12713"/>
                </a:cubicBezTo>
                <a:cubicBezTo>
                  <a:pt x="21121" y="12553"/>
                  <a:pt x="20937" y="12423"/>
                  <a:pt x="20707" y="12423"/>
                </a:cubicBezTo>
                <a:cubicBezTo>
                  <a:pt x="20687" y="12423"/>
                  <a:pt x="19112" y="12417"/>
                  <a:pt x="17198" y="11847"/>
                </a:cubicBezTo>
                <a:cubicBezTo>
                  <a:pt x="17146" y="11832"/>
                  <a:pt x="17091" y="11823"/>
                  <a:pt x="17037" y="11823"/>
                </a:cubicBezTo>
                <a:close/>
                <a:moveTo>
                  <a:pt x="361" y="12860"/>
                </a:moveTo>
                <a:cubicBezTo>
                  <a:pt x="133" y="12881"/>
                  <a:pt x="-27" y="13027"/>
                  <a:pt x="3" y="13186"/>
                </a:cubicBezTo>
                <a:cubicBezTo>
                  <a:pt x="130" y="13851"/>
                  <a:pt x="640" y="14606"/>
                  <a:pt x="976" y="15105"/>
                </a:cubicBezTo>
                <a:cubicBezTo>
                  <a:pt x="1063" y="15235"/>
                  <a:pt x="1138" y="15347"/>
                  <a:pt x="1189" y="15432"/>
                </a:cubicBezTo>
                <a:cubicBezTo>
                  <a:pt x="1257" y="15543"/>
                  <a:pt x="1410" y="15609"/>
                  <a:pt x="1571" y="15609"/>
                </a:cubicBezTo>
                <a:cubicBezTo>
                  <a:pt x="1626" y="15609"/>
                  <a:pt x="1682" y="15602"/>
                  <a:pt x="1735" y="15586"/>
                </a:cubicBezTo>
                <a:cubicBezTo>
                  <a:pt x="1947" y="15523"/>
                  <a:pt x="2043" y="15352"/>
                  <a:pt x="1954" y="15204"/>
                </a:cubicBezTo>
                <a:cubicBezTo>
                  <a:pt x="1896" y="15108"/>
                  <a:pt x="1819" y="14991"/>
                  <a:pt x="1728" y="14856"/>
                </a:cubicBezTo>
                <a:cubicBezTo>
                  <a:pt x="1414" y="14390"/>
                  <a:pt x="939" y="13685"/>
                  <a:pt x="830" y="13110"/>
                </a:cubicBezTo>
                <a:cubicBezTo>
                  <a:pt x="799" y="12950"/>
                  <a:pt x="588" y="12838"/>
                  <a:pt x="361" y="12860"/>
                </a:cubicBezTo>
                <a:close/>
                <a:moveTo>
                  <a:pt x="15129" y="13701"/>
                </a:moveTo>
                <a:cubicBezTo>
                  <a:pt x="14967" y="13694"/>
                  <a:pt x="14807" y="13753"/>
                  <a:pt x="14730" y="13861"/>
                </a:cubicBezTo>
                <a:cubicBezTo>
                  <a:pt x="14627" y="14005"/>
                  <a:pt x="14711" y="14180"/>
                  <a:pt x="14916" y="14253"/>
                </a:cubicBezTo>
                <a:cubicBezTo>
                  <a:pt x="17269" y="15080"/>
                  <a:pt x="19720" y="15239"/>
                  <a:pt x="19824" y="15246"/>
                </a:cubicBezTo>
                <a:cubicBezTo>
                  <a:pt x="19836" y="15246"/>
                  <a:pt x="19849" y="15247"/>
                  <a:pt x="19861" y="15247"/>
                </a:cubicBezTo>
                <a:cubicBezTo>
                  <a:pt x="20074" y="15247"/>
                  <a:pt x="20254" y="15133"/>
                  <a:pt x="20273" y="14981"/>
                </a:cubicBezTo>
                <a:cubicBezTo>
                  <a:pt x="20293" y="14821"/>
                  <a:pt x="20124" y="14679"/>
                  <a:pt x="19895" y="14665"/>
                </a:cubicBezTo>
                <a:cubicBezTo>
                  <a:pt x="19872" y="14663"/>
                  <a:pt x="17494" y="14508"/>
                  <a:pt x="15288" y="13733"/>
                </a:cubicBezTo>
                <a:cubicBezTo>
                  <a:pt x="15236" y="13714"/>
                  <a:pt x="15183" y="13704"/>
                  <a:pt x="15129" y="13701"/>
                </a:cubicBezTo>
                <a:close/>
                <a:moveTo>
                  <a:pt x="7941" y="14159"/>
                </a:moveTo>
                <a:cubicBezTo>
                  <a:pt x="7888" y="14166"/>
                  <a:pt x="7837" y="14180"/>
                  <a:pt x="7789" y="14202"/>
                </a:cubicBezTo>
                <a:cubicBezTo>
                  <a:pt x="7599" y="14292"/>
                  <a:pt x="7547" y="14474"/>
                  <a:pt x="7675" y="14607"/>
                </a:cubicBezTo>
                <a:cubicBezTo>
                  <a:pt x="8981" y="15969"/>
                  <a:pt x="10833" y="17022"/>
                  <a:pt x="13179" y="17738"/>
                </a:cubicBezTo>
                <a:cubicBezTo>
                  <a:pt x="15328" y="18393"/>
                  <a:pt x="17275" y="18577"/>
                  <a:pt x="18243" y="18628"/>
                </a:cubicBezTo>
                <a:cubicBezTo>
                  <a:pt x="18254" y="18629"/>
                  <a:pt x="18262" y="18628"/>
                  <a:pt x="18273" y="18628"/>
                </a:cubicBezTo>
                <a:cubicBezTo>
                  <a:pt x="18488" y="18628"/>
                  <a:pt x="18671" y="18512"/>
                  <a:pt x="18687" y="18359"/>
                </a:cubicBezTo>
                <a:cubicBezTo>
                  <a:pt x="18704" y="18198"/>
                  <a:pt x="18534" y="18058"/>
                  <a:pt x="18305" y="18045"/>
                </a:cubicBezTo>
                <a:cubicBezTo>
                  <a:pt x="17568" y="18007"/>
                  <a:pt x="15624" y="17848"/>
                  <a:pt x="13511" y="17204"/>
                </a:cubicBezTo>
                <a:cubicBezTo>
                  <a:pt x="11313" y="16533"/>
                  <a:pt x="9581" y="15550"/>
                  <a:pt x="8365" y="14282"/>
                </a:cubicBezTo>
                <a:cubicBezTo>
                  <a:pt x="8269" y="14182"/>
                  <a:pt x="8100" y="14137"/>
                  <a:pt x="7941" y="14159"/>
                </a:cubicBezTo>
                <a:close/>
                <a:moveTo>
                  <a:pt x="2435" y="16226"/>
                </a:moveTo>
                <a:cubicBezTo>
                  <a:pt x="2329" y="16217"/>
                  <a:pt x="2218" y="16236"/>
                  <a:pt x="2127" y="16286"/>
                </a:cubicBezTo>
                <a:cubicBezTo>
                  <a:pt x="1946" y="16384"/>
                  <a:pt x="1915" y="16567"/>
                  <a:pt x="2055" y="16694"/>
                </a:cubicBezTo>
                <a:cubicBezTo>
                  <a:pt x="4640" y="19029"/>
                  <a:pt x="6844" y="20424"/>
                  <a:pt x="11722" y="21572"/>
                </a:cubicBezTo>
                <a:cubicBezTo>
                  <a:pt x="11766" y="21583"/>
                  <a:pt x="11810" y="21588"/>
                  <a:pt x="11854" y="21588"/>
                </a:cubicBezTo>
                <a:cubicBezTo>
                  <a:pt x="12027" y="21588"/>
                  <a:pt x="12190" y="21512"/>
                  <a:pt x="12248" y="21390"/>
                </a:cubicBezTo>
                <a:cubicBezTo>
                  <a:pt x="12321" y="21237"/>
                  <a:pt x="12205" y="21072"/>
                  <a:pt x="11988" y="21021"/>
                </a:cubicBezTo>
                <a:cubicBezTo>
                  <a:pt x="7283" y="19913"/>
                  <a:pt x="5249" y="18627"/>
                  <a:pt x="2713" y="16336"/>
                </a:cubicBezTo>
                <a:cubicBezTo>
                  <a:pt x="2642" y="16272"/>
                  <a:pt x="2541" y="16236"/>
                  <a:pt x="2435" y="16226"/>
                </a:cubicBezTo>
                <a:close/>
                <a:moveTo>
                  <a:pt x="15586" y="16372"/>
                </a:moveTo>
                <a:cubicBezTo>
                  <a:pt x="15424" y="16378"/>
                  <a:pt x="15275" y="16450"/>
                  <a:pt x="15216" y="16564"/>
                </a:cubicBezTo>
                <a:cubicBezTo>
                  <a:pt x="15137" y="16715"/>
                  <a:pt x="15246" y="16882"/>
                  <a:pt x="15461" y="16938"/>
                </a:cubicBezTo>
                <a:cubicBezTo>
                  <a:pt x="17305" y="17412"/>
                  <a:pt x="18763" y="17461"/>
                  <a:pt x="18824" y="17463"/>
                </a:cubicBezTo>
                <a:cubicBezTo>
                  <a:pt x="18830" y="17463"/>
                  <a:pt x="18837" y="17463"/>
                  <a:pt x="18843" y="17463"/>
                </a:cubicBezTo>
                <a:cubicBezTo>
                  <a:pt x="19065" y="17463"/>
                  <a:pt x="19248" y="17341"/>
                  <a:pt x="19258" y="17185"/>
                </a:cubicBezTo>
                <a:cubicBezTo>
                  <a:pt x="19268" y="17024"/>
                  <a:pt x="19090" y="16889"/>
                  <a:pt x="18861" y="16882"/>
                </a:cubicBezTo>
                <a:cubicBezTo>
                  <a:pt x="18847" y="16882"/>
                  <a:pt x="17473" y="16833"/>
                  <a:pt x="15749" y="16390"/>
                </a:cubicBezTo>
                <a:cubicBezTo>
                  <a:pt x="15695" y="16376"/>
                  <a:pt x="15639" y="16371"/>
                  <a:pt x="15586" y="16372"/>
                </a:cubicBezTo>
                <a:close/>
                <a:moveTo>
                  <a:pt x="3038" y="18536"/>
                </a:moveTo>
                <a:cubicBezTo>
                  <a:pt x="2932" y="18530"/>
                  <a:pt x="2822" y="18553"/>
                  <a:pt x="2735" y="18605"/>
                </a:cubicBezTo>
                <a:cubicBezTo>
                  <a:pt x="2561" y="18710"/>
                  <a:pt x="2539" y="18894"/>
                  <a:pt x="2688" y="19016"/>
                </a:cubicBezTo>
                <a:cubicBezTo>
                  <a:pt x="3629" y="19787"/>
                  <a:pt x="4952" y="20590"/>
                  <a:pt x="6224" y="21164"/>
                </a:cubicBezTo>
                <a:cubicBezTo>
                  <a:pt x="6293" y="21195"/>
                  <a:pt x="6370" y="21209"/>
                  <a:pt x="6447" y="21209"/>
                </a:cubicBezTo>
                <a:cubicBezTo>
                  <a:pt x="6584" y="21209"/>
                  <a:pt x="6718" y="21162"/>
                  <a:pt x="6797" y="21075"/>
                </a:cubicBezTo>
                <a:cubicBezTo>
                  <a:pt x="6921" y="20940"/>
                  <a:pt x="6866" y="20760"/>
                  <a:pt x="6673" y="20673"/>
                </a:cubicBezTo>
                <a:cubicBezTo>
                  <a:pt x="5741" y="20253"/>
                  <a:pt x="4370" y="19497"/>
                  <a:pt x="3321" y="18637"/>
                </a:cubicBezTo>
                <a:cubicBezTo>
                  <a:pt x="3246" y="18576"/>
                  <a:pt x="3144" y="18542"/>
                  <a:pt x="3038" y="18536"/>
                </a:cubicBezTo>
                <a:close/>
                <a:moveTo>
                  <a:pt x="8531" y="18541"/>
                </a:moveTo>
                <a:cubicBezTo>
                  <a:pt x="8427" y="18554"/>
                  <a:pt x="8329" y="18595"/>
                  <a:pt x="8263" y="18661"/>
                </a:cubicBezTo>
                <a:cubicBezTo>
                  <a:pt x="8132" y="18793"/>
                  <a:pt x="8179" y="18974"/>
                  <a:pt x="8368" y="19066"/>
                </a:cubicBezTo>
                <a:cubicBezTo>
                  <a:pt x="11665" y="20673"/>
                  <a:pt x="15613" y="21036"/>
                  <a:pt x="15779" y="21051"/>
                </a:cubicBezTo>
                <a:cubicBezTo>
                  <a:pt x="15797" y="21052"/>
                  <a:pt x="15814" y="21052"/>
                  <a:pt x="15831" y="21052"/>
                </a:cubicBezTo>
                <a:cubicBezTo>
                  <a:pt x="16038" y="21052"/>
                  <a:pt x="16217" y="20946"/>
                  <a:pt x="16243" y="20798"/>
                </a:cubicBezTo>
                <a:cubicBezTo>
                  <a:pt x="16272" y="20639"/>
                  <a:pt x="16111" y="20492"/>
                  <a:pt x="15883" y="20472"/>
                </a:cubicBezTo>
                <a:cubicBezTo>
                  <a:pt x="15845" y="20468"/>
                  <a:pt x="11972" y="20114"/>
                  <a:pt x="8842" y="18588"/>
                </a:cubicBezTo>
                <a:cubicBezTo>
                  <a:pt x="8747" y="18542"/>
                  <a:pt x="8636" y="18528"/>
                  <a:pt x="8531" y="18541"/>
                </a:cubicBezTo>
                <a:close/>
              </a:path>
            </a:pathLst>
          </a:custGeom>
          <a:solidFill>
            <a:srgbClr val="D6D5D5"/>
          </a:solidFill>
          <a:ln w="12700">
            <a:miter lim="400000"/>
          </a:ln>
        </p:spPr>
        <p:txBody>
          <a:bodyPr lIns="50800" tIns="50800" rIns="50800" bIns="50800" anchor="ctr"/>
          <a:lstStyle/>
          <a:p>
            <a:pPr algn="l">
              <a:lnSpc>
                <a:spcPct val="110000"/>
              </a:lnSpc>
              <a:spcBef>
                <a:spcPts val="1200"/>
              </a:spcBef>
              <a:defRPr sz="1600" b="0">
                <a:latin typeface="+mj-lt"/>
                <a:ea typeface="+mj-ea"/>
                <a:cs typeface="+mj-cs"/>
                <a:sym typeface="Helvetica Neue Medium"/>
              </a:defRPr>
            </a:pPr>
            <a:endParaRPr/>
          </a:p>
        </p:txBody>
      </p:sp>
      <p:sp>
        <p:nvSpPr>
          <p:cNvPr id="248" name="@…"/>
          <p:cNvSpPr/>
          <p:nvPr/>
        </p:nvSpPr>
        <p:spPr>
          <a:xfrm>
            <a:off x="4092625" y="1374263"/>
            <a:ext cx="526575" cy="526575"/>
          </a:xfrm>
          <a:prstGeom prst="roundRect">
            <a:avLst>
              <a:gd name="adj" fmla="val 18119"/>
            </a:avLst>
          </a:prstGeom>
          <a:solidFill>
            <a:srgbClr val="D5D5D5"/>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p>
            <a:pPr>
              <a:lnSpc>
                <a:spcPts val="1200"/>
              </a:lnSpc>
              <a:spcBef>
                <a:spcPts val="400"/>
              </a:spcBef>
              <a:defRPr sz="1200" b="0">
                <a:solidFill>
                  <a:srgbClr val="FFFFFF"/>
                </a:solidFill>
                <a:latin typeface="+mj-lt"/>
                <a:ea typeface="+mj-ea"/>
                <a:cs typeface="+mj-cs"/>
                <a:sym typeface="Helvetica Neue Medium"/>
              </a:defRPr>
            </a:pPr>
            <a:r>
              <a:t>@</a:t>
            </a:r>
          </a:p>
          <a:p>
            <a:pPr>
              <a:lnSpc>
                <a:spcPts val="1600"/>
              </a:lnSpc>
              <a:spcBef>
                <a:spcPts val="400"/>
              </a:spcBef>
              <a:defRPr sz="1700" b="0">
                <a:solidFill>
                  <a:srgbClr val="FFFFFF"/>
                </a:solidFill>
                <a:latin typeface="+mj-lt"/>
                <a:ea typeface="+mj-ea"/>
                <a:cs typeface="+mj-cs"/>
                <a:sym typeface="Helvetica Neue Medium"/>
              </a:defRPr>
            </a:pPr>
            <a:r>
              <a:t>A</a:t>
            </a:r>
          </a:p>
        </p:txBody>
      </p:sp>
      <p:sp>
        <p:nvSpPr>
          <p:cNvPr id="249" name="カメラ"/>
          <p:cNvSpPr/>
          <p:nvPr/>
        </p:nvSpPr>
        <p:spPr>
          <a:xfrm>
            <a:off x="4082192" y="2773612"/>
            <a:ext cx="490239" cy="348222"/>
          </a:xfrm>
          <a:custGeom>
            <a:avLst/>
            <a:gdLst/>
            <a:ahLst/>
            <a:cxnLst>
              <a:cxn ang="0">
                <a:pos x="wd2" y="hd2"/>
              </a:cxn>
              <a:cxn ang="5400000">
                <a:pos x="wd2" y="hd2"/>
              </a:cxn>
              <a:cxn ang="10800000">
                <a:pos x="wd2" y="hd2"/>
              </a:cxn>
              <a:cxn ang="16200000">
                <a:pos x="wd2" y="hd2"/>
              </a:cxn>
            </a:cxnLst>
            <a:rect l="0" t="0" r="r" b="b"/>
            <a:pathLst>
              <a:path w="21600" h="21600" extrusionOk="0">
                <a:moveTo>
                  <a:pt x="7898" y="0"/>
                </a:moveTo>
                <a:cubicBezTo>
                  <a:pt x="7580" y="0"/>
                  <a:pt x="7176" y="305"/>
                  <a:pt x="7000" y="677"/>
                </a:cubicBezTo>
                <a:lnTo>
                  <a:pt x="6586" y="1551"/>
                </a:lnTo>
                <a:cubicBezTo>
                  <a:pt x="6410" y="1924"/>
                  <a:pt x="6006" y="2228"/>
                  <a:pt x="5689" y="2228"/>
                </a:cubicBezTo>
                <a:lnTo>
                  <a:pt x="3765" y="2228"/>
                </a:lnTo>
                <a:lnTo>
                  <a:pt x="3765" y="1931"/>
                </a:lnTo>
                <a:cubicBezTo>
                  <a:pt x="3765" y="1633"/>
                  <a:pt x="3592" y="1390"/>
                  <a:pt x="3380" y="1390"/>
                </a:cubicBezTo>
                <a:lnTo>
                  <a:pt x="1841" y="1390"/>
                </a:lnTo>
                <a:cubicBezTo>
                  <a:pt x="1629" y="1390"/>
                  <a:pt x="1456" y="1633"/>
                  <a:pt x="1456" y="1931"/>
                </a:cubicBezTo>
                <a:lnTo>
                  <a:pt x="1456" y="2228"/>
                </a:lnTo>
                <a:lnTo>
                  <a:pt x="1136" y="2228"/>
                </a:lnTo>
                <a:cubicBezTo>
                  <a:pt x="818" y="2228"/>
                  <a:pt x="434" y="2307"/>
                  <a:pt x="280" y="2404"/>
                </a:cubicBezTo>
                <a:cubicBezTo>
                  <a:pt x="127" y="2502"/>
                  <a:pt x="0" y="3380"/>
                  <a:pt x="0" y="3827"/>
                </a:cubicBezTo>
                <a:lnTo>
                  <a:pt x="0" y="20001"/>
                </a:lnTo>
                <a:cubicBezTo>
                  <a:pt x="0" y="20448"/>
                  <a:pt x="56" y="20992"/>
                  <a:pt x="125" y="21208"/>
                </a:cubicBezTo>
                <a:cubicBezTo>
                  <a:pt x="194" y="21424"/>
                  <a:pt x="818" y="21600"/>
                  <a:pt x="1136" y="21600"/>
                </a:cubicBezTo>
                <a:lnTo>
                  <a:pt x="20464" y="21600"/>
                </a:lnTo>
                <a:cubicBezTo>
                  <a:pt x="20782" y="21600"/>
                  <a:pt x="21166" y="21522"/>
                  <a:pt x="21320" y="21424"/>
                </a:cubicBezTo>
                <a:cubicBezTo>
                  <a:pt x="21473" y="21327"/>
                  <a:pt x="21600" y="20448"/>
                  <a:pt x="21600" y="20001"/>
                </a:cubicBezTo>
                <a:lnTo>
                  <a:pt x="21600" y="3827"/>
                </a:lnTo>
                <a:cubicBezTo>
                  <a:pt x="21600" y="3380"/>
                  <a:pt x="21475" y="2501"/>
                  <a:pt x="21322" y="2404"/>
                </a:cubicBezTo>
                <a:cubicBezTo>
                  <a:pt x="21168" y="2307"/>
                  <a:pt x="20782" y="2228"/>
                  <a:pt x="20464" y="2228"/>
                </a:cubicBezTo>
                <a:lnTo>
                  <a:pt x="15658" y="2228"/>
                </a:lnTo>
                <a:cubicBezTo>
                  <a:pt x="15341" y="2228"/>
                  <a:pt x="14935" y="1924"/>
                  <a:pt x="14759" y="1551"/>
                </a:cubicBezTo>
                <a:lnTo>
                  <a:pt x="14345" y="677"/>
                </a:lnTo>
                <a:cubicBezTo>
                  <a:pt x="14169" y="305"/>
                  <a:pt x="13765" y="0"/>
                  <a:pt x="13448" y="0"/>
                </a:cubicBezTo>
                <a:lnTo>
                  <a:pt x="11303" y="0"/>
                </a:lnTo>
                <a:cubicBezTo>
                  <a:pt x="10985" y="0"/>
                  <a:pt x="10702" y="0"/>
                  <a:pt x="10673" y="0"/>
                </a:cubicBezTo>
                <a:cubicBezTo>
                  <a:pt x="10645" y="0"/>
                  <a:pt x="10362" y="0"/>
                  <a:pt x="10044" y="0"/>
                </a:cubicBezTo>
                <a:lnTo>
                  <a:pt x="7898" y="0"/>
                </a:lnTo>
                <a:close/>
                <a:moveTo>
                  <a:pt x="18530" y="5400"/>
                </a:moveTo>
                <a:cubicBezTo>
                  <a:pt x="18961" y="5400"/>
                  <a:pt x="19310" y="5891"/>
                  <a:pt x="19310" y="6498"/>
                </a:cubicBezTo>
                <a:cubicBezTo>
                  <a:pt x="19310" y="7104"/>
                  <a:pt x="18961" y="7595"/>
                  <a:pt x="18530" y="7595"/>
                </a:cubicBezTo>
                <a:cubicBezTo>
                  <a:pt x="18099" y="7595"/>
                  <a:pt x="17751" y="7104"/>
                  <a:pt x="17751" y="6498"/>
                </a:cubicBezTo>
                <a:cubicBezTo>
                  <a:pt x="17751" y="5891"/>
                  <a:pt x="18099" y="5400"/>
                  <a:pt x="18530" y="5400"/>
                </a:cubicBezTo>
                <a:close/>
                <a:moveTo>
                  <a:pt x="10800" y="5887"/>
                </a:moveTo>
                <a:cubicBezTo>
                  <a:pt x="13210" y="5887"/>
                  <a:pt x="15171" y="8647"/>
                  <a:pt x="15171" y="12040"/>
                </a:cubicBezTo>
                <a:cubicBezTo>
                  <a:pt x="15171" y="15433"/>
                  <a:pt x="13210" y="18193"/>
                  <a:pt x="10800" y="18193"/>
                </a:cubicBezTo>
                <a:cubicBezTo>
                  <a:pt x="8390" y="18193"/>
                  <a:pt x="6429" y="15433"/>
                  <a:pt x="6429" y="12040"/>
                </a:cubicBezTo>
                <a:cubicBezTo>
                  <a:pt x="6429" y="8647"/>
                  <a:pt x="8390" y="5887"/>
                  <a:pt x="10800" y="5887"/>
                </a:cubicBezTo>
                <a:close/>
                <a:moveTo>
                  <a:pt x="10800" y="7514"/>
                </a:moveTo>
                <a:cubicBezTo>
                  <a:pt x="9027" y="7514"/>
                  <a:pt x="7585" y="9544"/>
                  <a:pt x="7585" y="12040"/>
                </a:cubicBezTo>
                <a:cubicBezTo>
                  <a:pt x="7585" y="14536"/>
                  <a:pt x="9027" y="16568"/>
                  <a:pt x="10800" y="16568"/>
                </a:cubicBezTo>
                <a:cubicBezTo>
                  <a:pt x="12573" y="16568"/>
                  <a:pt x="14015" y="14536"/>
                  <a:pt x="14015" y="12040"/>
                </a:cubicBezTo>
                <a:cubicBezTo>
                  <a:pt x="14015" y="9544"/>
                  <a:pt x="12573" y="7514"/>
                  <a:pt x="10800" y="7514"/>
                </a:cubicBezTo>
                <a:close/>
              </a:path>
            </a:pathLst>
          </a:custGeom>
          <a:solidFill>
            <a:srgbClr val="D5D5D5"/>
          </a:solidFill>
          <a:ln w="12700">
            <a:miter lim="400000"/>
          </a:ln>
        </p:spPr>
        <p:txBody>
          <a:bodyPr lIns="50800" tIns="50800" rIns="50800" bIns="50800" anchor="ctr"/>
          <a:lstStyle/>
          <a:p>
            <a:pPr algn="l">
              <a:lnSpc>
                <a:spcPct val="110000"/>
              </a:lnSpc>
              <a:spcBef>
                <a:spcPts val="1200"/>
              </a:spcBef>
              <a:defRPr sz="1600" b="0">
                <a:latin typeface="+mj-lt"/>
                <a:ea typeface="+mj-ea"/>
                <a:cs typeface="+mj-cs"/>
                <a:sym typeface="Helvetica Neue Medium"/>
              </a:defRPr>
            </a:pPr>
            <a:endParaRPr/>
          </a:p>
        </p:txBody>
      </p:sp>
      <p:sp>
        <p:nvSpPr>
          <p:cNvPr id="250" name="スライド番号"/>
          <p:cNvSpPr txBox="1">
            <a:spLocks noGrp="1"/>
          </p:cNvSpPr>
          <p:nvPr>
            <p:ph type="sldNum" sz="quarter" idx="2"/>
          </p:nvPr>
        </p:nvSpPr>
        <p:spPr>
          <a:xfrm>
            <a:off x="12318999" y="9029700"/>
            <a:ext cx="283770" cy="275133"/>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Cover copy">
    <p:spTree>
      <p:nvGrpSpPr>
        <p:cNvPr id="1" name=""/>
        <p:cNvGrpSpPr/>
        <p:nvPr/>
      </p:nvGrpSpPr>
      <p:grpSpPr>
        <a:xfrm>
          <a:off x="0" y="0"/>
          <a:ext cx="0" cy="0"/>
          <a:chOff x="0" y="0"/>
          <a:chExt cx="0" cy="0"/>
        </a:xfrm>
      </p:grpSpPr>
      <p:sp>
        <p:nvSpPr>
          <p:cNvPr id="37" name="四角形"/>
          <p:cNvSpPr/>
          <p:nvPr/>
        </p:nvSpPr>
        <p:spPr>
          <a:xfrm>
            <a:off x="-16934" y="-33867"/>
            <a:ext cx="13038667" cy="9821334"/>
          </a:xfrm>
          <a:prstGeom prst="rect">
            <a:avLst/>
          </a:prstGeom>
          <a:gradFill>
            <a:gsLst>
              <a:gs pos="0">
                <a:srgbClr val="FFFFFF"/>
              </a:gs>
              <a:gs pos="100000">
                <a:srgbClr val="E6E6E7"/>
              </a:gs>
            </a:gsLst>
            <a:lin ang="5400000"/>
          </a:gradFill>
          <a:ln w="12700">
            <a:miter lim="400000"/>
          </a:ln>
        </p:spPr>
        <p:txBody>
          <a:bodyPr lIns="50800" tIns="50800" rIns="50800" bIns="50800" anchor="ctr"/>
          <a:lstStyle/>
          <a:p>
            <a:pPr algn="l">
              <a:lnSpc>
                <a:spcPct val="110000"/>
              </a:lnSpc>
              <a:spcBef>
                <a:spcPts val="1200"/>
              </a:spcBef>
              <a:defRPr sz="1600" b="0">
                <a:solidFill>
                  <a:srgbClr val="FFFFFF"/>
                </a:solidFill>
                <a:latin typeface="+mj-lt"/>
                <a:ea typeface="+mj-ea"/>
                <a:cs typeface="+mj-cs"/>
                <a:sym typeface="Helvetica Neue Medium"/>
              </a:defRPr>
            </a:pPr>
            <a:endParaRPr/>
          </a:p>
        </p:txBody>
      </p:sp>
      <p:pic>
        <p:nvPicPr>
          <p:cNvPr id="38" name="イメージ" descr="イメージ"/>
          <p:cNvPicPr>
            <a:picLocks noChangeAspect="1"/>
          </p:cNvPicPr>
          <p:nvPr/>
        </p:nvPicPr>
        <p:blipFill>
          <a:blip r:embed="rId2">
            <a:extLst/>
          </a:blip>
          <a:stretch>
            <a:fillRect/>
          </a:stretch>
        </p:blipFill>
        <p:spPr>
          <a:xfrm>
            <a:off x="828039" y="624839"/>
            <a:ext cx="731521" cy="731521"/>
          </a:xfrm>
          <a:prstGeom prst="rect">
            <a:avLst/>
          </a:prstGeom>
          <a:ln w="12700">
            <a:miter lim="400000"/>
          </a:ln>
        </p:spPr>
      </p:pic>
      <p:pic>
        <p:nvPicPr>
          <p:cNvPr id="39" name="イメージ" descr="イメージ"/>
          <p:cNvPicPr>
            <a:picLocks noChangeAspect="1"/>
          </p:cNvPicPr>
          <p:nvPr/>
        </p:nvPicPr>
        <p:blipFill>
          <a:blip r:embed="rId3">
            <a:extLst/>
          </a:blip>
          <a:stretch>
            <a:fillRect/>
          </a:stretch>
        </p:blipFill>
        <p:spPr>
          <a:xfrm>
            <a:off x="1764108" y="703367"/>
            <a:ext cx="4819918" cy="879266"/>
          </a:xfrm>
          <a:prstGeom prst="rect">
            <a:avLst/>
          </a:prstGeom>
          <a:ln w="12700">
            <a:miter lim="400000"/>
          </a:ln>
        </p:spPr>
      </p:pic>
      <p:sp>
        <p:nvSpPr>
          <p:cNvPr id="40" name="スライド番号"/>
          <p:cNvSpPr txBox="1">
            <a:spLocks noGrp="1"/>
          </p:cNvSpPr>
          <p:nvPr>
            <p:ph type="sldNum" sz="quarter" idx="2"/>
          </p:nvPr>
        </p:nvSpPr>
        <p:spPr>
          <a:xfrm>
            <a:off x="12318999" y="9029700"/>
            <a:ext cx="283770" cy="275133"/>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tx">
  <p:cSld name="Page 16">
    <p:spTree>
      <p:nvGrpSpPr>
        <p:cNvPr id="1" name=""/>
        <p:cNvGrpSpPr/>
        <p:nvPr/>
      </p:nvGrpSpPr>
      <p:grpSpPr>
        <a:xfrm>
          <a:off x="0" y="0"/>
          <a:ext cx="0" cy="0"/>
          <a:chOff x="0" y="0"/>
          <a:chExt cx="0" cy="0"/>
        </a:xfrm>
      </p:grpSpPr>
      <p:sp>
        <p:nvSpPr>
          <p:cNvPr id="257" name="接続機能…"/>
          <p:cNvSpPr txBox="1"/>
          <p:nvPr/>
        </p:nvSpPr>
        <p:spPr>
          <a:xfrm>
            <a:off x="4760038" y="827829"/>
            <a:ext cx="7813649" cy="405688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p>
            <a:pPr algn="l">
              <a:lnSpc>
                <a:spcPts val="2900"/>
              </a:lnSpc>
              <a:spcBef>
                <a:spcPts val="900"/>
              </a:spcBef>
              <a:defRPr sz="2000" b="0" spc="100">
                <a:latin typeface="ヒラギノ角ゴシック W7"/>
                <a:ea typeface="ヒラギノ角ゴシック W7"/>
                <a:cs typeface="ヒラギノ角ゴシック W7"/>
                <a:sym typeface="ヒラギノ角ゴシック W7"/>
              </a:defRPr>
            </a:pPr>
            <a:r>
              <a:t>接続機能</a:t>
            </a:r>
          </a:p>
          <a:p>
            <a:pPr algn="l" defTabSz="457200">
              <a:lnSpc>
                <a:spcPts val="2000"/>
              </a:lnSpc>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200" b="0">
                <a:latin typeface="ヒラギノ角ゴシック W7"/>
                <a:ea typeface="ヒラギノ角ゴシック W7"/>
                <a:cs typeface="ヒラギノ角ゴシック W7"/>
                <a:sym typeface="ヒラギノ角ゴシック W7"/>
              </a:defRPr>
            </a:pPr>
            <a:r>
              <a:t>Wi-Fi</a:t>
            </a:r>
          </a:p>
          <a:p>
            <a:pPr algn="l" defTabSz="457200">
              <a:lnSpc>
                <a:spcPts val="2000"/>
              </a:lnSpc>
              <a:spcBef>
                <a:spcPts val="80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200" b="0" spc="36">
                <a:latin typeface="ヒラギノ角ゴシック W5"/>
                <a:ea typeface="ヒラギノ角ゴシック W5"/>
                <a:cs typeface="ヒラギノ角ゴシック W5"/>
                <a:sym typeface="ヒラギノ角ゴシック W5"/>
              </a:defRPr>
            </a:pPr>
            <a:r>
              <a:t>あなたの</a:t>
            </a:r>
            <a:r>
              <a:rPr spc="0"/>
              <a:t>アプリケーショ</a:t>
            </a:r>
            <a:r>
              <a:t>ンは</a:t>
            </a:r>
            <a:r>
              <a:rPr spc="0"/>
              <a:t>インターネッ</a:t>
            </a:r>
            <a:r>
              <a:t>トに接続する必要がありますか</a:t>
            </a:r>
            <a:r>
              <a:rPr spc="180"/>
              <a:t>？</a:t>
            </a:r>
            <a:r>
              <a:t>大半の</a:t>
            </a:r>
            <a:r>
              <a:rPr spc="0"/>
              <a:t>ユーザ</a:t>
            </a:r>
            <a:r>
              <a:t>ーは</a:t>
            </a:r>
            <a:r>
              <a:rPr spc="0"/>
              <a:t>Wi-F</a:t>
            </a:r>
            <a:r>
              <a:t>iに</a:t>
            </a:r>
            <a:r>
              <a:rPr spc="0"/>
              <a:t>アクセ</a:t>
            </a:r>
            <a:r>
              <a:t>ス</a:t>
            </a:r>
            <a:br/>
            <a:r>
              <a:t>できるかもしれませんが、</a:t>
            </a:r>
            <a:r>
              <a:rPr spc="0"/>
              <a:t>Wi-Fiネットワー</a:t>
            </a:r>
            <a:r>
              <a:t>クに接続できない場合、あなたの</a:t>
            </a:r>
            <a:r>
              <a:rPr spc="0"/>
              <a:t>アプリケーショ</a:t>
            </a:r>
            <a:r>
              <a:t>ンはどうなるか</a:t>
            </a:r>
            <a:br/>
            <a:r>
              <a:t>考えてみましょう。「</a:t>
            </a:r>
            <a:r>
              <a:rPr spc="0"/>
              <a:t>Wi-F</a:t>
            </a:r>
            <a:r>
              <a:t>iに</a:t>
            </a:r>
            <a:r>
              <a:rPr spc="0"/>
              <a:t>アクセ</a:t>
            </a:r>
            <a:r>
              <a:t>スできる」という条件は、対象者の</a:t>
            </a:r>
            <a:r>
              <a:rPr spc="0"/>
              <a:t>プロフィー</a:t>
            </a:r>
            <a:r>
              <a:t>ルに合っていますか？</a:t>
            </a:r>
          </a:p>
          <a:p>
            <a:pPr algn="l" defTabSz="457200">
              <a:lnSpc>
                <a:spcPts val="2000"/>
              </a:lnSpc>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200" b="0">
                <a:latin typeface="ヒラギノ角ゴシック W7"/>
                <a:ea typeface="ヒラギノ角ゴシック W7"/>
                <a:cs typeface="ヒラギノ角ゴシック W7"/>
                <a:sym typeface="ヒラギノ角ゴシック W7"/>
              </a:defRPr>
            </a:pPr>
            <a:r>
              <a:t>GPS</a:t>
            </a:r>
          </a:p>
          <a:p>
            <a:pPr algn="l" defTabSz="457200">
              <a:lnSpc>
                <a:spcPts val="2000"/>
              </a:lnSpc>
              <a:spcBef>
                <a:spcPts val="80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200" b="0" spc="36">
                <a:latin typeface="ヒラギノ角ゴシック W5"/>
                <a:ea typeface="ヒラギノ角ゴシック W5"/>
                <a:cs typeface="ヒラギノ角ゴシック W5"/>
                <a:sym typeface="ヒラギノ角ゴシック W5"/>
              </a:defRPr>
            </a:pPr>
            <a:r>
              <a:rPr spc="0"/>
              <a:t>iOSデバイ</a:t>
            </a:r>
            <a:r>
              <a:t>スに内蔵されている</a:t>
            </a:r>
            <a:r>
              <a:rPr spc="0"/>
              <a:t>GP</a:t>
            </a:r>
            <a:r>
              <a:t>S（</a:t>
            </a:r>
            <a:r>
              <a:rPr spc="0"/>
              <a:t>Global Positioning Syste</a:t>
            </a:r>
            <a:r>
              <a:t>m）は、</a:t>
            </a:r>
            <a:r>
              <a:rPr spc="0"/>
              <a:t>iPhon</a:t>
            </a:r>
            <a:r>
              <a:t>eが地球上のどの場所に</a:t>
            </a:r>
            <a:br/>
            <a:r>
              <a:t>あるかを誤差</a:t>
            </a:r>
            <a:r>
              <a:rPr spc="0"/>
              <a:t>4.5メート</a:t>
            </a:r>
            <a:r>
              <a:t>ルの精度で示しま</a:t>
            </a:r>
            <a:r>
              <a:rPr spc="-119"/>
              <a:t>す</a:t>
            </a:r>
            <a:r>
              <a:t>。また、標高（海面からの高さ）も検知しま</a:t>
            </a:r>
            <a:r>
              <a:rPr spc="-119"/>
              <a:t>す</a:t>
            </a:r>
            <a:r>
              <a:t>。</a:t>
            </a:r>
            <a:r>
              <a:rPr spc="0"/>
              <a:t>iPhon</a:t>
            </a:r>
            <a:r>
              <a:t>eの</a:t>
            </a:r>
            <a:r>
              <a:rPr spc="0"/>
              <a:t>マップ</a:t>
            </a:r>
            <a:br>
              <a:rPr spc="0"/>
            </a:br>
            <a:r>
              <a:rPr spc="0"/>
              <a:t>アプリケーショ</a:t>
            </a:r>
            <a:r>
              <a:t>ンと天気</a:t>
            </a:r>
            <a:r>
              <a:rPr spc="0"/>
              <a:t>アプリケーショ</a:t>
            </a:r>
            <a:r>
              <a:t>ンには</a:t>
            </a:r>
            <a:r>
              <a:rPr spc="0"/>
              <a:t>GP</a:t>
            </a:r>
            <a:r>
              <a:t>Sが使われていま</a:t>
            </a:r>
            <a:r>
              <a:rPr spc="-119"/>
              <a:t>す</a:t>
            </a:r>
            <a:r>
              <a:t>。</a:t>
            </a:r>
          </a:p>
          <a:p>
            <a:pPr algn="l" defTabSz="457200">
              <a:lnSpc>
                <a:spcPts val="2000"/>
              </a:lnSpc>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200" b="0">
                <a:latin typeface="ヒラギノ角ゴシック W7"/>
                <a:ea typeface="ヒラギノ角ゴシック W7"/>
                <a:cs typeface="ヒラギノ角ゴシック W7"/>
                <a:sym typeface="ヒラギノ角ゴシック W7"/>
              </a:defRPr>
            </a:pPr>
            <a:r>
              <a:t>Bluetooth</a:t>
            </a:r>
          </a:p>
          <a:p>
            <a:pPr algn="l" defTabSz="457200">
              <a:lnSpc>
                <a:spcPts val="2000"/>
              </a:lnSpc>
              <a:spcBef>
                <a:spcPts val="80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200" b="0" spc="36">
                <a:latin typeface="ヒラギノ角ゴシック W5"/>
                <a:ea typeface="ヒラギノ角ゴシック W5"/>
                <a:cs typeface="ヒラギノ角ゴシック W5"/>
                <a:sym typeface="ヒラギノ角ゴシック W5"/>
              </a:defRPr>
            </a:pPr>
            <a:r>
              <a:rPr spc="0"/>
              <a:t>Bluetoot</a:t>
            </a:r>
            <a:r>
              <a:t>hは、</a:t>
            </a:r>
            <a:r>
              <a:rPr spc="0"/>
              <a:t>iOSデバイ</a:t>
            </a:r>
            <a:r>
              <a:t>スを近くにある</a:t>
            </a:r>
            <a:r>
              <a:rPr spc="0"/>
              <a:t>スピーカ</a:t>
            </a:r>
            <a:r>
              <a:t>ーなどのほかの</a:t>
            </a:r>
            <a:r>
              <a:rPr spc="0"/>
              <a:t>デバイ</a:t>
            </a:r>
            <a:r>
              <a:t>スに接続して音楽を再生できるように</a:t>
            </a:r>
            <a:br/>
            <a:r>
              <a:t>したり、</a:t>
            </a:r>
            <a:r>
              <a:rPr spc="0"/>
              <a:t>Spher</a:t>
            </a:r>
            <a:r>
              <a:t>oなどの</a:t>
            </a:r>
            <a:r>
              <a:rPr spc="0"/>
              <a:t>ロボッ</a:t>
            </a:r>
            <a:r>
              <a:t>トに接続して</a:t>
            </a:r>
            <a:r>
              <a:rPr spc="0"/>
              <a:t>デバイ</a:t>
            </a:r>
            <a:r>
              <a:t>スで</a:t>
            </a:r>
            <a:r>
              <a:rPr spc="0"/>
              <a:t>ロボッ</a:t>
            </a:r>
            <a:r>
              <a:t>トを操作できるようにしたり、</a:t>
            </a:r>
            <a:r>
              <a:rPr spc="0"/>
              <a:t>デジタ</a:t>
            </a:r>
            <a:r>
              <a:t>ル温度計に</a:t>
            </a:r>
            <a:br/>
            <a:r>
              <a:t>接続したりできるようにする</a:t>
            </a:r>
            <a:r>
              <a:rPr spc="0"/>
              <a:t>テクノロジ</a:t>
            </a:r>
            <a:r>
              <a:t>ーで</a:t>
            </a:r>
            <a:r>
              <a:rPr spc="-119"/>
              <a:t>す</a:t>
            </a:r>
            <a:r>
              <a:t>。</a:t>
            </a:r>
          </a:p>
          <a:p>
            <a:pPr algn="l" defTabSz="457200">
              <a:lnSpc>
                <a:spcPts val="2000"/>
              </a:lnSpc>
              <a:spcBef>
                <a:spcPts val="80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200" b="0" spc="36">
                <a:latin typeface="ヒラギノ角ゴシック W5"/>
                <a:ea typeface="ヒラギノ角ゴシック W5"/>
                <a:cs typeface="ヒラギノ角ゴシック W5"/>
                <a:sym typeface="ヒラギノ角ゴシック W5"/>
              </a:defRPr>
            </a:pPr>
            <a:r>
              <a:t>あなたなら、こうした機能を</a:t>
            </a:r>
            <a:r>
              <a:rPr spc="0"/>
              <a:t>アプリケーショ</a:t>
            </a:r>
            <a:r>
              <a:t>ンの中でどのように使いますか？</a:t>
            </a:r>
          </a:p>
        </p:txBody>
      </p:sp>
      <p:sp>
        <p:nvSpPr>
          <p:cNvPr id="258" name="四角形"/>
          <p:cNvSpPr/>
          <p:nvPr/>
        </p:nvSpPr>
        <p:spPr>
          <a:xfrm>
            <a:off x="-25400" y="-50800"/>
            <a:ext cx="3869184" cy="9855200"/>
          </a:xfrm>
          <a:prstGeom prst="rect">
            <a:avLst/>
          </a:prstGeom>
          <a:solidFill>
            <a:srgbClr val="004B87"/>
          </a:solidFill>
          <a:ln w="12700">
            <a:miter lim="400000"/>
          </a:ln>
        </p:spPr>
        <p:txBody>
          <a:bodyPr lIns="50800" tIns="50800" rIns="50800" bIns="50800" anchor="ctr"/>
          <a:lstStyle/>
          <a:p>
            <a:pPr algn="l">
              <a:lnSpc>
                <a:spcPct val="110000"/>
              </a:lnSpc>
              <a:spcBef>
                <a:spcPts val="1200"/>
              </a:spcBef>
              <a:defRPr sz="1600" b="0">
                <a:latin typeface="+mj-lt"/>
                <a:ea typeface="+mj-ea"/>
                <a:cs typeface="+mj-cs"/>
                <a:sym typeface="Helvetica Neue Medium"/>
              </a:defRPr>
            </a:pPr>
            <a:endParaRPr/>
          </a:p>
        </p:txBody>
      </p:sp>
      <p:sp>
        <p:nvSpPr>
          <p:cNvPr id="259" name="Wi-Fi"/>
          <p:cNvSpPr/>
          <p:nvPr/>
        </p:nvSpPr>
        <p:spPr>
          <a:xfrm>
            <a:off x="4016753" y="1373926"/>
            <a:ext cx="572778" cy="404406"/>
          </a:xfrm>
          <a:custGeom>
            <a:avLst/>
            <a:gdLst/>
            <a:ahLst/>
            <a:cxnLst>
              <a:cxn ang="0">
                <a:pos x="wd2" y="hd2"/>
              </a:cxn>
              <a:cxn ang="5400000">
                <a:pos x="wd2" y="hd2"/>
              </a:cxn>
              <a:cxn ang="10800000">
                <a:pos x="wd2" y="hd2"/>
              </a:cxn>
              <a:cxn ang="16200000">
                <a:pos x="wd2" y="hd2"/>
              </a:cxn>
            </a:cxnLst>
            <a:rect l="0" t="0" r="r" b="b"/>
            <a:pathLst>
              <a:path w="21600" h="21594" extrusionOk="0">
                <a:moveTo>
                  <a:pt x="11016" y="1"/>
                </a:moveTo>
                <a:cubicBezTo>
                  <a:pt x="10440" y="-6"/>
                  <a:pt x="9852" y="28"/>
                  <a:pt x="9254" y="108"/>
                </a:cubicBezTo>
                <a:cubicBezTo>
                  <a:pt x="5654" y="590"/>
                  <a:pt x="2584" y="2743"/>
                  <a:pt x="0" y="6311"/>
                </a:cubicBezTo>
                <a:cubicBezTo>
                  <a:pt x="523" y="7051"/>
                  <a:pt x="1031" y="7768"/>
                  <a:pt x="1542" y="8490"/>
                </a:cubicBezTo>
                <a:cubicBezTo>
                  <a:pt x="4129" y="4966"/>
                  <a:pt x="7202" y="3087"/>
                  <a:pt x="10803" y="3088"/>
                </a:cubicBezTo>
                <a:cubicBezTo>
                  <a:pt x="14405" y="3089"/>
                  <a:pt x="17479" y="4969"/>
                  <a:pt x="20053" y="8479"/>
                </a:cubicBezTo>
                <a:cubicBezTo>
                  <a:pt x="20563" y="7757"/>
                  <a:pt x="21073" y="7034"/>
                  <a:pt x="21600" y="6287"/>
                </a:cubicBezTo>
                <a:cubicBezTo>
                  <a:pt x="18572" y="2207"/>
                  <a:pt x="15051" y="49"/>
                  <a:pt x="11016" y="1"/>
                </a:cubicBezTo>
                <a:close/>
                <a:moveTo>
                  <a:pt x="10903" y="6177"/>
                </a:moveTo>
                <a:cubicBezTo>
                  <a:pt x="10489" y="6175"/>
                  <a:pt x="10067" y="6203"/>
                  <a:pt x="9637" y="6264"/>
                </a:cubicBezTo>
                <a:cubicBezTo>
                  <a:pt x="7088" y="6623"/>
                  <a:pt x="4914" y="8156"/>
                  <a:pt x="3088" y="10686"/>
                </a:cubicBezTo>
                <a:cubicBezTo>
                  <a:pt x="3610" y="11424"/>
                  <a:pt x="4116" y="12140"/>
                  <a:pt x="4629" y="12865"/>
                </a:cubicBezTo>
                <a:cubicBezTo>
                  <a:pt x="6353" y="10507"/>
                  <a:pt x="8410" y="9259"/>
                  <a:pt x="10808" y="9262"/>
                </a:cubicBezTo>
                <a:cubicBezTo>
                  <a:pt x="13205" y="9265"/>
                  <a:pt x="15259" y="10516"/>
                  <a:pt x="16966" y="12861"/>
                </a:cubicBezTo>
                <a:cubicBezTo>
                  <a:pt x="17482" y="12131"/>
                  <a:pt x="17992" y="11411"/>
                  <a:pt x="18515" y="10670"/>
                </a:cubicBezTo>
                <a:cubicBezTo>
                  <a:pt x="16338" y="7735"/>
                  <a:pt x="13803" y="6193"/>
                  <a:pt x="10903" y="6177"/>
                </a:cubicBezTo>
                <a:close/>
                <a:moveTo>
                  <a:pt x="10623" y="12349"/>
                </a:moveTo>
                <a:cubicBezTo>
                  <a:pt x="8942" y="12414"/>
                  <a:pt x="7322" y="13380"/>
                  <a:pt x="6195" y="15054"/>
                </a:cubicBezTo>
                <a:cubicBezTo>
                  <a:pt x="6706" y="15779"/>
                  <a:pt x="7218" y="16502"/>
                  <a:pt x="7729" y="17226"/>
                </a:cubicBezTo>
                <a:cubicBezTo>
                  <a:pt x="9410" y="14863"/>
                  <a:pt x="12154" y="14812"/>
                  <a:pt x="13873" y="17221"/>
                </a:cubicBezTo>
                <a:cubicBezTo>
                  <a:pt x="14391" y="16489"/>
                  <a:pt x="14903" y="15767"/>
                  <a:pt x="15414" y="15045"/>
                </a:cubicBezTo>
                <a:cubicBezTo>
                  <a:pt x="14046" y="13118"/>
                  <a:pt x="12303" y="12284"/>
                  <a:pt x="10623" y="12349"/>
                </a:cubicBezTo>
                <a:close/>
                <a:moveTo>
                  <a:pt x="10751" y="18531"/>
                </a:moveTo>
                <a:cubicBezTo>
                  <a:pt x="10182" y="18549"/>
                  <a:pt x="9631" y="18867"/>
                  <a:pt x="9280" y="19436"/>
                </a:cubicBezTo>
                <a:cubicBezTo>
                  <a:pt x="9791" y="20161"/>
                  <a:pt x="10300" y="20884"/>
                  <a:pt x="10802" y="21594"/>
                </a:cubicBezTo>
                <a:cubicBezTo>
                  <a:pt x="11307" y="20879"/>
                  <a:pt x="11819" y="20155"/>
                  <a:pt x="12331" y="19432"/>
                </a:cubicBezTo>
                <a:cubicBezTo>
                  <a:pt x="11907" y="18795"/>
                  <a:pt x="11320" y="18513"/>
                  <a:pt x="10751" y="18531"/>
                </a:cubicBezTo>
                <a:close/>
              </a:path>
            </a:pathLst>
          </a:custGeom>
          <a:solidFill>
            <a:srgbClr val="D5D5D5"/>
          </a:solidFill>
          <a:ln w="12700">
            <a:miter lim="400000"/>
          </a:ln>
        </p:spPr>
        <p:txBody>
          <a:bodyPr lIns="50800" tIns="50800" rIns="50800" bIns="50800" anchor="ctr"/>
          <a:lstStyle/>
          <a:p>
            <a:pPr algn="l">
              <a:lnSpc>
                <a:spcPct val="110000"/>
              </a:lnSpc>
              <a:spcBef>
                <a:spcPts val="1200"/>
              </a:spcBef>
              <a:defRPr sz="1600" b="0">
                <a:latin typeface="+mj-lt"/>
                <a:ea typeface="+mj-ea"/>
                <a:cs typeface="+mj-cs"/>
                <a:sym typeface="Helvetica Neue Medium"/>
              </a:defRPr>
            </a:pPr>
            <a:endParaRPr/>
          </a:p>
        </p:txBody>
      </p:sp>
      <p:sp>
        <p:nvSpPr>
          <p:cNvPr id="260" name="位置ピン"/>
          <p:cNvSpPr/>
          <p:nvPr/>
        </p:nvSpPr>
        <p:spPr>
          <a:xfrm>
            <a:off x="4119540" y="2504895"/>
            <a:ext cx="393643" cy="63442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8" y="0"/>
                  <a:pt x="0" y="2997"/>
                  <a:pt x="0" y="6701"/>
                </a:cubicBezTo>
                <a:cubicBezTo>
                  <a:pt x="0" y="12819"/>
                  <a:pt x="10800" y="21600"/>
                  <a:pt x="10800" y="21600"/>
                </a:cubicBezTo>
                <a:cubicBezTo>
                  <a:pt x="10800" y="21600"/>
                  <a:pt x="21600" y="12814"/>
                  <a:pt x="21600" y="6701"/>
                </a:cubicBezTo>
                <a:cubicBezTo>
                  <a:pt x="21600" y="2997"/>
                  <a:pt x="16762" y="0"/>
                  <a:pt x="10800" y="0"/>
                </a:cubicBezTo>
                <a:close/>
                <a:moveTo>
                  <a:pt x="10800" y="2683"/>
                </a:moveTo>
                <a:cubicBezTo>
                  <a:pt x="14368" y="2683"/>
                  <a:pt x="17267" y="4482"/>
                  <a:pt x="17267" y="6696"/>
                </a:cubicBezTo>
                <a:cubicBezTo>
                  <a:pt x="17267" y="8910"/>
                  <a:pt x="14368" y="10709"/>
                  <a:pt x="10800" y="10709"/>
                </a:cubicBezTo>
                <a:cubicBezTo>
                  <a:pt x="7232" y="10709"/>
                  <a:pt x="4335" y="8910"/>
                  <a:pt x="4335" y="6696"/>
                </a:cubicBezTo>
                <a:cubicBezTo>
                  <a:pt x="4335" y="4482"/>
                  <a:pt x="7232" y="2683"/>
                  <a:pt x="10800" y="2683"/>
                </a:cubicBezTo>
                <a:close/>
                <a:moveTo>
                  <a:pt x="10800" y="4769"/>
                </a:moveTo>
                <a:cubicBezTo>
                  <a:pt x="9085" y="4769"/>
                  <a:pt x="7686" y="5632"/>
                  <a:pt x="7686" y="6701"/>
                </a:cubicBezTo>
                <a:cubicBezTo>
                  <a:pt x="7686" y="7770"/>
                  <a:pt x="9077" y="8635"/>
                  <a:pt x="10800" y="8635"/>
                </a:cubicBezTo>
                <a:cubicBezTo>
                  <a:pt x="12523" y="8635"/>
                  <a:pt x="13917" y="7770"/>
                  <a:pt x="13917" y="6701"/>
                </a:cubicBezTo>
                <a:cubicBezTo>
                  <a:pt x="13917" y="5632"/>
                  <a:pt x="12515" y="4769"/>
                  <a:pt x="10800" y="4769"/>
                </a:cubicBezTo>
                <a:close/>
              </a:path>
            </a:pathLst>
          </a:custGeom>
          <a:solidFill>
            <a:srgbClr val="D5D5D5"/>
          </a:solidFill>
          <a:ln w="12700">
            <a:miter lim="400000"/>
          </a:ln>
        </p:spPr>
        <p:txBody>
          <a:bodyPr lIns="50800" tIns="50800" rIns="50800" bIns="50800" anchor="ctr"/>
          <a:lstStyle/>
          <a:p>
            <a:pPr algn="l">
              <a:lnSpc>
                <a:spcPct val="110000"/>
              </a:lnSpc>
              <a:spcBef>
                <a:spcPts val="1200"/>
              </a:spcBef>
              <a:defRPr sz="1600" b="0">
                <a:latin typeface="+mj-lt"/>
                <a:ea typeface="+mj-ea"/>
                <a:cs typeface="+mj-cs"/>
                <a:sym typeface="Helvetica Neue Medium"/>
              </a:defRPr>
            </a:pPr>
            <a:endParaRPr/>
          </a:p>
        </p:txBody>
      </p:sp>
      <p:pic>
        <p:nvPicPr>
          <p:cNvPr id="261" name="イメージ" descr="イメージ"/>
          <p:cNvPicPr>
            <a:picLocks noChangeAspect="1"/>
          </p:cNvPicPr>
          <p:nvPr/>
        </p:nvPicPr>
        <p:blipFill>
          <a:blip r:embed="rId2">
            <a:extLst/>
          </a:blip>
          <a:stretch>
            <a:fillRect/>
          </a:stretch>
        </p:blipFill>
        <p:spPr>
          <a:xfrm>
            <a:off x="4097807" y="3636952"/>
            <a:ext cx="491724" cy="491724"/>
          </a:xfrm>
          <a:prstGeom prst="rect">
            <a:avLst/>
          </a:prstGeom>
          <a:ln w="12700">
            <a:miter lim="400000"/>
          </a:ln>
        </p:spPr>
      </p:pic>
      <p:sp>
        <p:nvSpPr>
          <p:cNvPr id="262" name="スライド番号"/>
          <p:cNvSpPr txBox="1">
            <a:spLocks noGrp="1"/>
          </p:cNvSpPr>
          <p:nvPr>
            <p:ph type="sldNum" sz="quarter" idx="2"/>
          </p:nvPr>
        </p:nvSpPr>
        <p:spPr>
          <a:xfrm>
            <a:off x="12318999" y="9029700"/>
            <a:ext cx="283770" cy="275133"/>
          </a:xfrm>
          <a:prstGeom prst="rect">
            <a:avLst/>
          </a:prstGeom>
        </p:spPr>
        <p:txBody>
          <a:bodyPr/>
          <a:lstStyle/>
          <a:p>
            <a:fld id="{86CB4B4D-7CA3-9044-876B-883B54F8677D}" type="slidenum">
              <a:t>‹#›</a:t>
            </a:fld>
            <a:endParaRPr/>
          </a:p>
        </p:txBody>
      </p:sp>
      <p:sp>
        <p:nvSpPr>
          <p:cNvPr id="263" name="計画…"/>
          <p:cNvSpPr txBox="1"/>
          <p:nvPr/>
        </p:nvSpPr>
        <p:spPr>
          <a:xfrm>
            <a:off x="495300" y="762000"/>
            <a:ext cx="2378970" cy="35999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lstStyle/>
          <a:p>
            <a:pPr algn="l" defTabSz="457200">
              <a:lnSpc>
                <a:spcPts val="3200"/>
              </a:lnSpc>
              <a:spcBef>
                <a:spcPts val="120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500" b="0" spc="125">
                <a:solidFill>
                  <a:srgbClr val="FFFFFF"/>
                </a:solidFill>
                <a:latin typeface="ヒラギノ角ゴシック W7"/>
                <a:ea typeface="ヒラギノ角ゴシック W7"/>
                <a:cs typeface="ヒラギノ角ゴシック W7"/>
                <a:sym typeface="ヒラギノ角ゴシック W7"/>
              </a:defRPr>
            </a:pPr>
            <a:r>
              <a:t>計画</a:t>
            </a:r>
          </a:p>
          <a:p>
            <a:pPr algn="l" defTabSz="457200">
              <a:lnSpc>
                <a:spcPts val="2700"/>
              </a:lnSpc>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800" b="0">
                <a:solidFill>
                  <a:srgbClr val="FFFFFF">
                    <a:alpha val="50000"/>
                  </a:srgbClr>
                </a:solidFill>
                <a:latin typeface="ヒラギノ角ゴシック W7"/>
                <a:ea typeface="ヒラギノ角ゴシック W7"/>
                <a:cs typeface="ヒラギノ角ゴシック W7"/>
                <a:sym typeface="ヒラギノ角ゴシック W7"/>
              </a:defRPr>
            </a:pPr>
            <a:r>
              <a:t>UI／UX</a:t>
            </a:r>
          </a:p>
          <a:p>
            <a:pPr algn="l" defTabSz="457200">
              <a:lnSpc>
                <a:spcPts val="2700"/>
              </a:lnSpc>
              <a:spcBef>
                <a:spcPts val="20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800" b="0">
                <a:solidFill>
                  <a:srgbClr val="FFFFFF"/>
                </a:solidFill>
                <a:latin typeface="ヒラギノ角ゴシック W7"/>
                <a:ea typeface="ヒラギノ角ゴシック W7"/>
                <a:cs typeface="ヒラギノ角ゴシック W7"/>
                <a:sym typeface="ヒラギノ角ゴシック W7"/>
              </a:defRPr>
            </a:pPr>
            <a:r>
              <a:t>iO</a:t>
            </a:r>
            <a:r>
              <a:rPr spc="90"/>
              <a:t>S</a:t>
            </a:r>
            <a:r>
              <a:rPr spc="53"/>
              <a:t>の機能</a:t>
            </a:r>
          </a:p>
          <a:p>
            <a:pPr indent="254000" algn="l" defTabSz="457200">
              <a:lnSpc>
                <a:spcPts val="2400"/>
              </a:lnSpc>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350" b="0">
                <a:solidFill>
                  <a:srgbClr val="FFFFFF">
                    <a:alpha val="50000"/>
                  </a:srgbClr>
                </a:solidFill>
                <a:latin typeface="ヒラギノ角ゴシック W7"/>
                <a:ea typeface="ヒラギノ角ゴシック W7"/>
                <a:cs typeface="ヒラギノ角ゴシック W7"/>
                <a:sym typeface="ヒラギノ角ゴシック W7"/>
              </a:defRPr>
            </a:pPr>
            <a:r>
              <a:rPr spc="40"/>
              <a:t>基本的な機能 </a:t>
            </a:r>
          </a:p>
          <a:p>
            <a:pPr indent="254000" algn="l" defTabSz="457200">
              <a:lnSpc>
                <a:spcPts val="2400"/>
              </a:lnSpc>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350" b="0">
                <a:solidFill>
                  <a:srgbClr val="FFFFFF"/>
                </a:solidFill>
                <a:latin typeface="ヒラギノ角ゴシック W7"/>
                <a:ea typeface="ヒラギノ角ゴシック W7"/>
                <a:cs typeface="ヒラギノ角ゴシック W7"/>
                <a:sym typeface="ヒラギノ角ゴシック W7"/>
              </a:defRPr>
            </a:pPr>
            <a:r>
              <a:rPr spc="40"/>
              <a:t>接続機能</a:t>
            </a:r>
          </a:p>
          <a:p>
            <a:pPr indent="254000" algn="l" defTabSz="457200">
              <a:lnSpc>
                <a:spcPts val="2400"/>
              </a:lnSpc>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350" b="0">
                <a:solidFill>
                  <a:srgbClr val="FFFFFF">
                    <a:alpha val="50000"/>
                  </a:srgbClr>
                </a:solidFill>
                <a:latin typeface="ヒラギノ角ゴシック W7"/>
                <a:ea typeface="ヒラギノ角ゴシック W7"/>
                <a:cs typeface="ヒラギノ角ゴシック W7"/>
                <a:sym typeface="ヒラギノ角ゴシック W7"/>
              </a:defRPr>
            </a:pPr>
            <a:r>
              <a:rPr spc="40"/>
              <a:t>革新的な機能</a:t>
            </a:r>
          </a:p>
          <a:p>
            <a:pPr indent="254000" algn="l" defTabSz="457200">
              <a:lnSpc>
                <a:spcPts val="2400"/>
              </a:lnSpc>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350" b="0">
                <a:solidFill>
                  <a:srgbClr val="FFFFFF">
                    <a:alpha val="50000"/>
                  </a:srgbClr>
                </a:solidFill>
                <a:latin typeface="ヒラギノ角ゴシック W7"/>
                <a:ea typeface="ヒラギノ角ゴシック W7"/>
                <a:cs typeface="ヒラギノ角ゴシック W7"/>
                <a:sym typeface="ヒラギノ角ゴシック W7"/>
              </a:defRPr>
            </a:pPr>
            <a:r>
              <a:rPr spc="40"/>
              <a:t>アクセシビリティ</a:t>
            </a:r>
          </a:p>
          <a:p>
            <a:pPr indent="254000" algn="l" defTabSz="457200">
              <a:lnSpc>
                <a:spcPts val="2400"/>
              </a:lnSpc>
              <a:spcBef>
                <a:spcPts val="40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350" b="0" spc="40">
                <a:solidFill>
                  <a:srgbClr val="FFFFFF">
                    <a:alpha val="50000"/>
                  </a:srgbClr>
                </a:solidFill>
                <a:latin typeface="ヒラギノ角ゴシック W7"/>
                <a:ea typeface="ヒラギノ角ゴシック W7"/>
                <a:cs typeface="ヒラギノ角ゴシック W7"/>
                <a:sym typeface="ヒラギノ角ゴシック W7"/>
              </a:defRPr>
            </a:pPr>
            <a:r>
              <a:t>機能を組み合わせる</a:t>
            </a:r>
          </a:p>
          <a:p>
            <a:pPr algn="l" defTabSz="457200">
              <a:lnSpc>
                <a:spcPts val="2700"/>
              </a:lnSpc>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800" b="0">
                <a:solidFill>
                  <a:srgbClr val="FFFFFF">
                    <a:alpha val="50000"/>
                  </a:srgbClr>
                </a:solidFill>
                <a:latin typeface="ヒラギノ角ゴシック W7"/>
                <a:ea typeface="ヒラギノ角ゴシック W7"/>
                <a:cs typeface="ヒラギノ角ゴシック W7"/>
                <a:sym typeface="ヒラギノ角ゴシック W7"/>
              </a:defRPr>
            </a:pPr>
            <a:r>
              <a:t>デザイン</a:t>
            </a:r>
          </a:p>
        </p:txBody>
      </p:sp>
    </p:spTree>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tx">
  <p:cSld name="Page 17">
    <p:spTree>
      <p:nvGrpSpPr>
        <p:cNvPr id="1" name=""/>
        <p:cNvGrpSpPr/>
        <p:nvPr/>
      </p:nvGrpSpPr>
      <p:grpSpPr>
        <a:xfrm>
          <a:off x="0" y="0"/>
          <a:ext cx="0" cy="0"/>
          <a:chOff x="0" y="0"/>
          <a:chExt cx="0" cy="0"/>
        </a:xfrm>
      </p:grpSpPr>
      <p:sp>
        <p:nvSpPr>
          <p:cNvPr id="270" name="四角形"/>
          <p:cNvSpPr/>
          <p:nvPr/>
        </p:nvSpPr>
        <p:spPr>
          <a:xfrm>
            <a:off x="-25400" y="-50800"/>
            <a:ext cx="3869184" cy="9855200"/>
          </a:xfrm>
          <a:prstGeom prst="rect">
            <a:avLst/>
          </a:prstGeom>
          <a:solidFill>
            <a:srgbClr val="004B87"/>
          </a:solidFill>
          <a:ln w="12700">
            <a:miter lim="400000"/>
          </a:ln>
        </p:spPr>
        <p:txBody>
          <a:bodyPr lIns="50800" tIns="50800" rIns="50800" bIns="50800" anchor="ctr"/>
          <a:lstStyle/>
          <a:p>
            <a:pPr algn="l">
              <a:lnSpc>
                <a:spcPct val="110000"/>
              </a:lnSpc>
              <a:spcBef>
                <a:spcPts val="1200"/>
              </a:spcBef>
              <a:defRPr sz="1600" b="0">
                <a:latin typeface="+mj-lt"/>
                <a:ea typeface="+mj-ea"/>
                <a:cs typeface="+mj-cs"/>
                <a:sym typeface="Helvetica Neue Medium"/>
              </a:defRPr>
            </a:pPr>
            <a:endParaRPr/>
          </a:p>
        </p:txBody>
      </p:sp>
      <p:sp>
        <p:nvSpPr>
          <p:cNvPr id="271" name="計画…"/>
          <p:cNvSpPr txBox="1"/>
          <p:nvPr/>
        </p:nvSpPr>
        <p:spPr>
          <a:xfrm>
            <a:off x="495300" y="762000"/>
            <a:ext cx="2378970" cy="35999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lstStyle/>
          <a:p>
            <a:pPr algn="l" defTabSz="457200">
              <a:lnSpc>
                <a:spcPts val="3200"/>
              </a:lnSpc>
              <a:spcBef>
                <a:spcPts val="120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500" b="0" spc="125">
                <a:solidFill>
                  <a:srgbClr val="FFFFFF"/>
                </a:solidFill>
                <a:latin typeface="ヒラギノ角ゴシック W7"/>
                <a:ea typeface="ヒラギノ角ゴシック W7"/>
                <a:cs typeface="ヒラギノ角ゴシック W7"/>
                <a:sym typeface="ヒラギノ角ゴシック W7"/>
              </a:defRPr>
            </a:pPr>
            <a:r>
              <a:t>計画</a:t>
            </a:r>
          </a:p>
          <a:p>
            <a:pPr algn="l" defTabSz="457200">
              <a:lnSpc>
                <a:spcPts val="2700"/>
              </a:lnSpc>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800" b="0">
                <a:solidFill>
                  <a:srgbClr val="FFFFFF">
                    <a:alpha val="50000"/>
                  </a:srgbClr>
                </a:solidFill>
                <a:latin typeface="ヒラギノ角ゴシック W7"/>
                <a:ea typeface="ヒラギノ角ゴシック W7"/>
                <a:cs typeface="ヒラギノ角ゴシック W7"/>
                <a:sym typeface="ヒラギノ角ゴシック W7"/>
              </a:defRPr>
            </a:pPr>
            <a:r>
              <a:t>UI／UX</a:t>
            </a:r>
          </a:p>
          <a:p>
            <a:pPr algn="l" defTabSz="457200">
              <a:lnSpc>
                <a:spcPts val="2700"/>
              </a:lnSpc>
              <a:spcBef>
                <a:spcPts val="20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800" b="0">
                <a:solidFill>
                  <a:srgbClr val="FFFFFF"/>
                </a:solidFill>
                <a:latin typeface="ヒラギノ角ゴシック W7"/>
                <a:ea typeface="ヒラギノ角ゴシック W7"/>
                <a:cs typeface="ヒラギノ角ゴシック W7"/>
                <a:sym typeface="ヒラギノ角ゴシック W7"/>
              </a:defRPr>
            </a:pPr>
            <a:r>
              <a:t>iO</a:t>
            </a:r>
            <a:r>
              <a:rPr spc="90"/>
              <a:t>S</a:t>
            </a:r>
            <a:r>
              <a:rPr spc="53"/>
              <a:t>の機能</a:t>
            </a:r>
          </a:p>
          <a:p>
            <a:pPr indent="254000" algn="l" defTabSz="457200">
              <a:lnSpc>
                <a:spcPts val="2400"/>
              </a:lnSpc>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350" b="0">
                <a:solidFill>
                  <a:srgbClr val="FFFFFF">
                    <a:alpha val="50000"/>
                  </a:srgbClr>
                </a:solidFill>
                <a:latin typeface="ヒラギノ角ゴシック W7"/>
                <a:ea typeface="ヒラギノ角ゴシック W7"/>
                <a:cs typeface="ヒラギノ角ゴシック W7"/>
                <a:sym typeface="ヒラギノ角ゴシック W7"/>
              </a:defRPr>
            </a:pPr>
            <a:r>
              <a:rPr spc="40"/>
              <a:t>基本的な機能 </a:t>
            </a:r>
          </a:p>
          <a:p>
            <a:pPr indent="254000" algn="l" defTabSz="457200">
              <a:lnSpc>
                <a:spcPts val="2400"/>
              </a:lnSpc>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350" b="0">
                <a:solidFill>
                  <a:srgbClr val="FFFFFF">
                    <a:alpha val="50000"/>
                  </a:srgbClr>
                </a:solidFill>
                <a:latin typeface="ヒラギノ角ゴシック W7"/>
                <a:ea typeface="ヒラギノ角ゴシック W7"/>
                <a:cs typeface="ヒラギノ角ゴシック W7"/>
                <a:sym typeface="ヒラギノ角ゴシック W7"/>
              </a:defRPr>
            </a:pPr>
            <a:r>
              <a:rPr spc="40"/>
              <a:t>接続機能</a:t>
            </a:r>
          </a:p>
          <a:p>
            <a:pPr indent="254000" algn="l" defTabSz="457200">
              <a:lnSpc>
                <a:spcPts val="2400"/>
              </a:lnSpc>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350" b="0">
                <a:solidFill>
                  <a:srgbClr val="FFFFFF"/>
                </a:solidFill>
                <a:latin typeface="ヒラギノ角ゴシック W7"/>
                <a:ea typeface="ヒラギノ角ゴシック W7"/>
                <a:cs typeface="ヒラギノ角ゴシック W7"/>
                <a:sym typeface="ヒラギノ角ゴシック W7"/>
              </a:defRPr>
            </a:pPr>
            <a:r>
              <a:rPr spc="40"/>
              <a:t>革新的な機能</a:t>
            </a:r>
          </a:p>
          <a:p>
            <a:pPr indent="254000" algn="l" defTabSz="457200">
              <a:lnSpc>
                <a:spcPts val="2400"/>
              </a:lnSpc>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350" b="0">
                <a:solidFill>
                  <a:srgbClr val="FFFFFF">
                    <a:alpha val="50000"/>
                  </a:srgbClr>
                </a:solidFill>
                <a:latin typeface="ヒラギノ角ゴシック W7"/>
                <a:ea typeface="ヒラギノ角ゴシック W7"/>
                <a:cs typeface="ヒラギノ角ゴシック W7"/>
                <a:sym typeface="ヒラギノ角ゴシック W7"/>
              </a:defRPr>
            </a:pPr>
            <a:r>
              <a:rPr spc="40"/>
              <a:t>アクセシビリティ</a:t>
            </a:r>
          </a:p>
          <a:p>
            <a:pPr indent="254000" algn="l" defTabSz="457200">
              <a:lnSpc>
                <a:spcPts val="2400"/>
              </a:lnSpc>
              <a:spcBef>
                <a:spcPts val="40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350" b="0" spc="40">
                <a:solidFill>
                  <a:srgbClr val="FFFFFF">
                    <a:alpha val="50000"/>
                  </a:srgbClr>
                </a:solidFill>
                <a:latin typeface="ヒラギノ角ゴシック W7"/>
                <a:ea typeface="ヒラギノ角ゴシック W7"/>
                <a:cs typeface="ヒラギノ角ゴシック W7"/>
                <a:sym typeface="ヒラギノ角ゴシック W7"/>
              </a:defRPr>
            </a:pPr>
            <a:r>
              <a:t>機能を組み合わせる</a:t>
            </a:r>
          </a:p>
          <a:p>
            <a:pPr algn="l" defTabSz="457200">
              <a:lnSpc>
                <a:spcPts val="2700"/>
              </a:lnSpc>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800" b="0">
                <a:solidFill>
                  <a:srgbClr val="FFFFFF">
                    <a:alpha val="50000"/>
                  </a:srgbClr>
                </a:solidFill>
                <a:latin typeface="ヒラギノ角ゴシック W7"/>
                <a:ea typeface="ヒラギノ角ゴシック W7"/>
                <a:cs typeface="ヒラギノ角ゴシック W7"/>
                <a:sym typeface="ヒラギノ角ゴシック W7"/>
              </a:defRPr>
            </a:pPr>
            <a:r>
              <a:t>デザイン</a:t>
            </a:r>
          </a:p>
        </p:txBody>
      </p:sp>
      <p:sp>
        <p:nvSpPr>
          <p:cNvPr id="272" name="スピードメーター"/>
          <p:cNvSpPr/>
          <p:nvPr/>
        </p:nvSpPr>
        <p:spPr>
          <a:xfrm>
            <a:off x="4082196" y="2776129"/>
            <a:ext cx="518092" cy="518240"/>
          </a:xfrm>
          <a:custGeom>
            <a:avLst/>
            <a:gdLst/>
            <a:ahLst/>
            <a:cxnLst>
              <a:cxn ang="0">
                <a:pos x="wd2" y="hd2"/>
              </a:cxn>
              <a:cxn ang="5400000">
                <a:pos x="wd2" y="hd2"/>
              </a:cxn>
              <a:cxn ang="10800000">
                <a:pos x="wd2" y="hd2"/>
              </a:cxn>
              <a:cxn ang="16200000">
                <a:pos x="wd2" y="hd2"/>
              </a:cxn>
            </a:cxnLst>
            <a:rect l="0" t="0" r="r" b="b"/>
            <a:pathLst>
              <a:path w="21594" h="21600" extrusionOk="0">
                <a:moveTo>
                  <a:pt x="10800" y="0"/>
                </a:moveTo>
                <a:cubicBezTo>
                  <a:pt x="10692" y="0"/>
                  <a:pt x="10584" y="5"/>
                  <a:pt x="10476" y="10"/>
                </a:cubicBezTo>
                <a:cubicBezTo>
                  <a:pt x="8754" y="64"/>
                  <a:pt x="7135" y="517"/>
                  <a:pt x="5704" y="1284"/>
                </a:cubicBezTo>
                <a:cubicBezTo>
                  <a:pt x="5510" y="1386"/>
                  <a:pt x="5327" y="1495"/>
                  <a:pt x="5138" y="1614"/>
                </a:cubicBezTo>
                <a:cubicBezTo>
                  <a:pt x="3718" y="2489"/>
                  <a:pt x="2520" y="3686"/>
                  <a:pt x="1634" y="5101"/>
                </a:cubicBezTo>
                <a:cubicBezTo>
                  <a:pt x="1521" y="5284"/>
                  <a:pt x="1408" y="5473"/>
                  <a:pt x="1305" y="5662"/>
                </a:cubicBezTo>
                <a:cubicBezTo>
                  <a:pt x="528" y="7093"/>
                  <a:pt x="69" y="8717"/>
                  <a:pt x="10" y="10439"/>
                </a:cubicBezTo>
                <a:cubicBezTo>
                  <a:pt x="5" y="10558"/>
                  <a:pt x="0" y="10676"/>
                  <a:pt x="0" y="10800"/>
                </a:cubicBezTo>
                <a:cubicBezTo>
                  <a:pt x="0" y="10897"/>
                  <a:pt x="5" y="10995"/>
                  <a:pt x="5" y="11092"/>
                </a:cubicBezTo>
                <a:cubicBezTo>
                  <a:pt x="54" y="12819"/>
                  <a:pt x="502" y="14448"/>
                  <a:pt x="1273" y="15884"/>
                </a:cubicBezTo>
                <a:cubicBezTo>
                  <a:pt x="1376" y="16078"/>
                  <a:pt x="1484" y="16262"/>
                  <a:pt x="1597" y="16450"/>
                </a:cubicBezTo>
                <a:cubicBezTo>
                  <a:pt x="2477" y="17875"/>
                  <a:pt x="3681" y="19085"/>
                  <a:pt x="5101" y="19971"/>
                </a:cubicBezTo>
                <a:cubicBezTo>
                  <a:pt x="5284" y="20084"/>
                  <a:pt x="5472" y="20197"/>
                  <a:pt x="5661" y="20300"/>
                </a:cubicBezTo>
                <a:cubicBezTo>
                  <a:pt x="7096" y="21077"/>
                  <a:pt x="8727" y="21536"/>
                  <a:pt x="10459" y="21590"/>
                </a:cubicBezTo>
                <a:cubicBezTo>
                  <a:pt x="10567" y="21595"/>
                  <a:pt x="10675" y="21600"/>
                  <a:pt x="10783" y="21600"/>
                </a:cubicBezTo>
                <a:cubicBezTo>
                  <a:pt x="10891" y="21600"/>
                  <a:pt x="10999" y="21595"/>
                  <a:pt x="11107" y="21590"/>
                </a:cubicBezTo>
                <a:cubicBezTo>
                  <a:pt x="12839" y="21536"/>
                  <a:pt x="14470" y="21077"/>
                  <a:pt x="15905" y="20300"/>
                </a:cubicBezTo>
                <a:cubicBezTo>
                  <a:pt x="16094" y="20197"/>
                  <a:pt x="16284" y="20084"/>
                  <a:pt x="16467" y="19971"/>
                </a:cubicBezTo>
                <a:cubicBezTo>
                  <a:pt x="17887" y="19085"/>
                  <a:pt x="19091" y="17875"/>
                  <a:pt x="19970" y="16450"/>
                </a:cubicBezTo>
                <a:cubicBezTo>
                  <a:pt x="20084" y="16267"/>
                  <a:pt x="20192" y="16078"/>
                  <a:pt x="20294" y="15884"/>
                </a:cubicBezTo>
                <a:cubicBezTo>
                  <a:pt x="21066" y="14448"/>
                  <a:pt x="21514" y="12819"/>
                  <a:pt x="21563" y="11092"/>
                </a:cubicBezTo>
                <a:cubicBezTo>
                  <a:pt x="21563" y="10995"/>
                  <a:pt x="21568" y="10897"/>
                  <a:pt x="21568" y="10800"/>
                </a:cubicBezTo>
                <a:cubicBezTo>
                  <a:pt x="21600" y="10681"/>
                  <a:pt x="21595" y="10563"/>
                  <a:pt x="21590" y="10439"/>
                </a:cubicBezTo>
                <a:cubicBezTo>
                  <a:pt x="21530" y="8717"/>
                  <a:pt x="21071" y="7093"/>
                  <a:pt x="20294" y="5662"/>
                </a:cubicBezTo>
                <a:cubicBezTo>
                  <a:pt x="20192" y="5473"/>
                  <a:pt x="20077" y="5284"/>
                  <a:pt x="19964" y="5101"/>
                </a:cubicBezTo>
                <a:cubicBezTo>
                  <a:pt x="19078" y="3686"/>
                  <a:pt x="17882" y="2489"/>
                  <a:pt x="16462" y="1614"/>
                </a:cubicBezTo>
                <a:cubicBezTo>
                  <a:pt x="16279" y="1501"/>
                  <a:pt x="16090" y="1392"/>
                  <a:pt x="15895" y="1284"/>
                </a:cubicBezTo>
                <a:cubicBezTo>
                  <a:pt x="14465" y="517"/>
                  <a:pt x="12845" y="64"/>
                  <a:pt x="11124" y="10"/>
                </a:cubicBezTo>
                <a:cubicBezTo>
                  <a:pt x="11016" y="5"/>
                  <a:pt x="10908" y="0"/>
                  <a:pt x="10800" y="0"/>
                </a:cubicBezTo>
                <a:close/>
                <a:moveTo>
                  <a:pt x="10805" y="1306"/>
                </a:moveTo>
                <a:cubicBezTo>
                  <a:pt x="10913" y="1306"/>
                  <a:pt x="11021" y="1312"/>
                  <a:pt x="11129" y="1317"/>
                </a:cubicBezTo>
                <a:lnTo>
                  <a:pt x="11129" y="2223"/>
                </a:lnTo>
                <a:cubicBezTo>
                  <a:pt x="11129" y="2401"/>
                  <a:pt x="10983" y="2547"/>
                  <a:pt x="10805" y="2547"/>
                </a:cubicBezTo>
                <a:cubicBezTo>
                  <a:pt x="10627" y="2547"/>
                  <a:pt x="10481" y="2401"/>
                  <a:pt x="10481" y="2223"/>
                </a:cubicBezTo>
                <a:lnTo>
                  <a:pt x="10481" y="1317"/>
                </a:lnTo>
                <a:cubicBezTo>
                  <a:pt x="10589" y="1312"/>
                  <a:pt x="10697" y="1306"/>
                  <a:pt x="10805" y="1306"/>
                </a:cubicBezTo>
                <a:close/>
                <a:moveTo>
                  <a:pt x="15248" y="2417"/>
                </a:moveTo>
                <a:cubicBezTo>
                  <a:pt x="15442" y="2520"/>
                  <a:pt x="15625" y="2628"/>
                  <a:pt x="15814" y="2741"/>
                </a:cubicBezTo>
                <a:lnTo>
                  <a:pt x="15361" y="3530"/>
                </a:lnTo>
                <a:cubicBezTo>
                  <a:pt x="15301" y="3633"/>
                  <a:pt x="15192" y="3692"/>
                  <a:pt x="15079" y="3692"/>
                </a:cubicBezTo>
                <a:cubicBezTo>
                  <a:pt x="15025" y="3692"/>
                  <a:pt x="14966" y="3675"/>
                  <a:pt x="14917" y="3648"/>
                </a:cubicBezTo>
                <a:cubicBezTo>
                  <a:pt x="14755" y="3562"/>
                  <a:pt x="14702" y="3363"/>
                  <a:pt x="14794" y="3206"/>
                </a:cubicBezTo>
                <a:lnTo>
                  <a:pt x="15248" y="2417"/>
                </a:lnTo>
                <a:close/>
                <a:moveTo>
                  <a:pt x="6369" y="2424"/>
                </a:moveTo>
                <a:lnTo>
                  <a:pt x="6821" y="3211"/>
                </a:lnTo>
                <a:cubicBezTo>
                  <a:pt x="6907" y="3363"/>
                  <a:pt x="6854" y="3562"/>
                  <a:pt x="6698" y="3653"/>
                </a:cubicBezTo>
                <a:cubicBezTo>
                  <a:pt x="6644" y="3686"/>
                  <a:pt x="6590" y="3697"/>
                  <a:pt x="6536" y="3697"/>
                </a:cubicBezTo>
                <a:cubicBezTo>
                  <a:pt x="6423" y="3697"/>
                  <a:pt x="6314" y="3638"/>
                  <a:pt x="6254" y="3535"/>
                </a:cubicBezTo>
                <a:lnTo>
                  <a:pt x="5802" y="2748"/>
                </a:lnTo>
                <a:cubicBezTo>
                  <a:pt x="5986" y="2634"/>
                  <a:pt x="6175" y="2526"/>
                  <a:pt x="6369" y="2424"/>
                </a:cubicBezTo>
                <a:close/>
                <a:moveTo>
                  <a:pt x="10810" y="3249"/>
                </a:moveTo>
                <a:cubicBezTo>
                  <a:pt x="10875" y="3249"/>
                  <a:pt x="10903" y="3373"/>
                  <a:pt x="10903" y="3373"/>
                </a:cubicBezTo>
                <a:lnTo>
                  <a:pt x="11771" y="10660"/>
                </a:lnTo>
                <a:cubicBezTo>
                  <a:pt x="11777" y="10703"/>
                  <a:pt x="11781" y="10747"/>
                  <a:pt x="11781" y="10790"/>
                </a:cubicBezTo>
                <a:cubicBezTo>
                  <a:pt x="11771" y="11324"/>
                  <a:pt x="11339" y="11755"/>
                  <a:pt x="10805" y="11755"/>
                </a:cubicBezTo>
                <a:cubicBezTo>
                  <a:pt x="10271" y="11755"/>
                  <a:pt x="9838" y="11324"/>
                  <a:pt x="9838" y="10790"/>
                </a:cubicBezTo>
                <a:cubicBezTo>
                  <a:pt x="9838" y="10747"/>
                  <a:pt x="9845" y="10703"/>
                  <a:pt x="9850" y="10660"/>
                </a:cubicBezTo>
                <a:lnTo>
                  <a:pt x="10719" y="3373"/>
                </a:lnTo>
                <a:cubicBezTo>
                  <a:pt x="10719" y="3373"/>
                  <a:pt x="10745" y="3249"/>
                  <a:pt x="10810" y="3249"/>
                </a:cubicBezTo>
                <a:close/>
                <a:moveTo>
                  <a:pt x="2773" y="5753"/>
                </a:moveTo>
                <a:lnTo>
                  <a:pt x="3572" y="6212"/>
                </a:lnTo>
                <a:cubicBezTo>
                  <a:pt x="3729" y="6304"/>
                  <a:pt x="3782" y="6504"/>
                  <a:pt x="3690" y="6661"/>
                </a:cubicBezTo>
                <a:cubicBezTo>
                  <a:pt x="3631" y="6763"/>
                  <a:pt x="3524" y="6823"/>
                  <a:pt x="3410" y="6823"/>
                </a:cubicBezTo>
                <a:cubicBezTo>
                  <a:pt x="3356" y="6823"/>
                  <a:pt x="3297" y="6806"/>
                  <a:pt x="3249" y="6779"/>
                </a:cubicBezTo>
                <a:lnTo>
                  <a:pt x="2444" y="6315"/>
                </a:lnTo>
                <a:cubicBezTo>
                  <a:pt x="2547" y="6121"/>
                  <a:pt x="2660" y="5937"/>
                  <a:pt x="2773" y="5753"/>
                </a:cubicBezTo>
                <a:close/>
                <a:moveTo>
                  <a:pt x="18837" y="5753"/>
                </a:moveTo>
                <a:cubicBezTo>
                  <a:pt x="18950" y="5937"/>
                  <a:pt x="19063" y="6126"/>
                  <a:pt x="19166" y="6315"/>
                </a:cubicBezTo>
                <a:lnTo>
                  <a:pt x="18361" y="6779"/>
                </a:lnTo>
                <a:cubicBezTo>
                  <a:pt x="18307" y="6811"/>
                  <a:pt x="18253" y="6823"/>
                  <a:pt x="18199" y="6823"/>
                </a:cubicBezTo>
                <a:cubicBezTo>
                  <a:pt x="18086" y="6823"/>
                  <a:pt x="17979" y="6763"/>
                  <a:pt x="17919" y="6661"/>
                </a:cubicBezTo>
                <a:cubicBezTo>
                  <a:pt x="17828" y="6504"/>
                  <a:pt x="17881" y="6304"/>
                  <a:pt x="18037" y="6212"/>
                </a:cubicBezTo>
                <a:lnTo>
                  <a:pt x="18837" y="5753"/>
                </a:lnTo>
                <a:close/>
                <a:moveTo>
                  <a:pt x="10805" y="10304"/>
                </a:moveTo>
                <a:cubicBezTo>
                  <a:pt x="10682" y="10304"/>
                  <a:pt x="10560" y="10350"/>
                  <a:pt x="10466" y="10444"/>
                </a:cubicBezTo>
                <a:cubicBezTo>
                  <a:pt x="10278" y="10632"/>
                  <a:pt x="10278" y="10936"/>
                  <a:pt x="10466" y="11124"/>
                </a:cubicBezTo>
                <a:cubicBezTo>
                  <a:pt x="10653" y="11311"/>
                  <a:pt x="10956" y="11311"/>
                  <a:pt x="11144" y="11124"/>
                </a:cubicBezTo>
                <a:cubicBezTo>
                  <a:pt x="11332" y="10936"/>
                  <a:pt x="11332" y="10632"/>
                  <a:pt x="11144" y="10444"/>
                </a:cubicBezTo>
                <a:cubicBezTo>
                  <a:pt x="11050" y="10350"/>
                  <a:pt x="10928" y="10304"/>
                  <a:pt x="10805" y="10304"/>
                </a:cubicBezTo>
                <a:close/>
                <a:moveTo>
                  <a:pt x="1327" y="10439"/>
                </a:moveTo>
                <a:lnTo>
                  <a:pt x="2267" y="10439"/>
                </a:lnTo>
                <a:cubicBezTo>
                  <a:pt x="2445" y="10439"/>
                  <a:pt x="2591" y="10585"/>
                  <a:pt x="2591" y="10763"/>
                </a:cubicBezTo>
                <a:cubicBezTo>
                  <a:pt x="2591" y="10941"/>
                  <a:pt x="2445" y="11087"/>
                  <a:pt x="2267" y="11087"/>
                </a:cubicBezTo>
                <a:lnTo>
                  <a:pt x="1322" y="11087"/>
                </a:lnTo>
                <a:cubicBezTo>
                  <a:pt x="1317" y="10991"/>
                  <a:pt x="1316" y="10895"/>
                  <a:pt x="1316" y="10800"/>
                </a:cubicBezTo>
                <a:cubicBezTo>
                  <a:pt x="1316" y="10681"/>
                  <a:pt x="1322" y="10558"/>
                  <a:pt x="1327" y="10439"/>
                </a:cubicBezTo>
                <a:close/>
                <a:moveTo>
                  <a:pt x="19343" y="10444"/>
                </a:moveTo>
                <a:lnTo>
                  <a:pt x="20282" y="10444"/>
                </a:lnTo>
                <a:cubicBezTo>
                  <a:pt x="20288" y="10563"/>
                  <a:pt x="20294" y="10681"/>
                  <a:pt x="20294" y="10805"/>
                </a:cubicBezTo>
                <a:cubicBezTo>
                  <a:pt x="20294" y="10897"/>
                  <a:pt x="20287" y="10995"/>
                  <a:pt x="20287" y="11092"/>
                </a:cubicBezTo>
                <a:lnTo>
                  <a:pt x="19343" y="11092"/>
                </a:lnTo>
                <a:cubicBezTo>
                  <a:pt x="19165" y="11092"/>
                  <a:pt x="19019" y="10946"/>
                  <a:pt x="19019" y="10768"/>
                </a:cubicBezTo>
                <a:cubicBezTo>
                  <a:pt x="19019" y="10590"/>
                  <a:pt x="19165" y="10444"/>
                  <a:pt x="19343" y="10444"/>
                </a:cubicBezTo>
                <a:close/>
                <a:moveTo>
                  <a:pt x="3367" y="14708"/>
                </a:moveTo>
                <a:cubicBezTo>
                  <a:pt x="3493" y="14692"/>
                  <a:pt x="3622" y="14753"/>
                  <a:pt x="3690" y="14870"/>
                </a:cubicBezTo>
                <a:cubicBezTo>
                  <a:pt x="3782" y="15032"/>
                  <a:pt x="3729" y="15231"/>
                  <a:pt x="3572" y="15317"/>
                </a:cubicBezTo>
                <a:lnTo>
                  <a:pt x="2741" y="15798"/>
                </a:lnTo>
                <a:cubicBezTo>
                  <a:pt x="2628" y="15614"/>
                  <a:pt x="2520" y="15425"/>
                  <a:pt x="2417" y="15231"/>
                </a:cubicBezTo>
                <a:lnTo>
                  <a:pt x="3243" y="14750"/>
                </a:lnTo>
                <a:cubicBezTo>
                  <a:pt x="3283" y="14727"/>
                  <a:pt x="3324" y="14713"/>
                  <a:pt x="3367" y="14708"/>
                </a:cubicBezTo>
                <a:close/>
                <a:moveTo>
                  <a:pt x="18243" y="14708"/>
                </a:moveTo>
                <a:cubicBezTo>
                  <a:pt x="18285" y="14714"/>
                  <a:pt x="18327" y="14727"/>
                  <a:pt x="18366" y="14750"/>
                </a:cubicBezTo>
                <a:lnTo>
                  <a:pt x="19193" y="15231"/>
                </a:lnTo>
                <a:cubicBezTo>
                  <a:pt x="19090" y="15425"/>
                  <a:pt x="18982" y="15614"/>
                  <a:pt x="18869" y="15798"/>
                </a:cubicBezTo>
                <a:lnTo>
                  <a:pt x="18037" y="15317"/>
                </a:lnTo>
                <a:cubicBezTo>
                  <a:pt x="17881" y="15225"/>
                  <a:pt x="17828" y="15027"/>
                  <a:pt x="17919" y="14870"/>
                </a:cubicBezTo>
                <a:cubicBezTo>
                  <a:pt x="17988" y="14753"/>
                  <a:pt x="18117" y="14692"/>
                  <a:pt x="18243" y="14708"/>
                </a:cubicBezTo>
                <a:close/>
                <a:moveTo>
                  <a:pt x="15035" y="17834"/>
                </a:moveTo>
                <a:cubicBezTo>
                  <a:pt x="15162" y="17817"/>
                  <a:pt x="15292" y="17878"/>
                  <a:pt x="15361" y="17996"/>
                </a:cubicBezTo>
                <a:lnTo>
                  <a:pt x="15846" y="18832"/>
                </a:lnTo>
                <a:cubicBezTo>
                  <a:pt x="15657" y="18956"/>
                  <a:pt x="15469" y="19064"/>
                  <a:pt x="15280" y="19166"/>
                </a:cubicBezTo>
                <a:lnTo>
                  <a:pt x="14794" y="18324"/>
                </a:lnTo>
                <a:cubicBezTo>
                  <a:pt x="14702" y="18168"/>
                  <a:pt x="14755" y="17967"/>
                  <a:pt x="14912" y="17876"/>
                </a:cubicBezTo>
                <a:cubicBezTo>
                  <a:pt x="14951" y="17853"/>
                  <a:pt x="14993" y="17839"/>
                  <a:pt x="15035" y="17834"/>
                </a:cubicBezTo>
                <a:close/>
                <a:moveTo>
                  <a:pt x="6580" y="17839"/>
                </a:moveTo>
                <a:cubicBezTo>
                  <a:pt x="6622" y="17844"/>
                  <a:pt x="6664" y="17858"/>
                  <a:pt x="6703" y="17881"/>
                </a:cubicBezTo>
                <a:cubicBezTo>
                  <a:pt x="6854" y="17967"/>
                  <a:pt x="6908" y="18168"/>
                  <a:pt x="6816" y="18324"/>
                </a:cubicBezTo>
                <a:lnTo>
                  <a:pt x="6330" y="19166"/>
                </a:lnTo>
                <a:cubicBezTo>
                  <a:pt x="6136" y="19064"/>
                  <a:pt x="5952" y="18951"/>
                  <a:pt x="5768" y="18837"/>
                </a:cubicBezTo>
                <a:lnTo>
                  <a:pt x="6254" y="18001"/>
                </a:lnTo>
                <a:cubicBezTo>
                  <a:pt x="6323" y="17883"/>
                  <a:pt x="6453" y="17822"/>
                  <a:pt x="6580" y="17839"/>
                </a:cubicBezTo>
                <a:close/>
                <a:moveTo>
                  <a:pt x="10805" y="18982"/>
                </a:moveTo>
                <a:cubicBezTo>
                  <a:pt x="10983" y="18982"/>
                  <a:pt x="11129" y="19128"/>
                  <a:pt x="11129" y="19306"/>
                </a:cubicBezTo>
                <a:lnTo>
                  <a:pt x="11129" y="20283"/>
                </a:lnTo>
                <a:cubicBezTo>
                  <a:pt x="11021" y="20288"/>
                  <a:pt x="10913" y="20294"/>
                  <a:pt x="10805" y="20294"/>
                </a:cubicBezTo>
                <a:cubicBezTo>
                  <a:pt x="10697" y="20294"/>
                  <a:pt x="10589" y="20288"/>
                  <a:pt x="10481" y="20283"/>
                </a:cubicBezTo>
                <a:lnTo>
                  <a:pt x="10481" y="19306"/>
                </a:lnTo>
                <a:cubicBezTo>
                  <a:pt x="10481" y="19128"/>
                  <a:pt x="10627" y="18982"/>
                  <a:pt x="10805" y="18982"/>
                </a:cubicBezTo>
                <a:close/>
              </a:path>
            </a:pathLst>
          </a:custGeom>
          <a:solidFill>
            <a:srgbClr val="D5D5D5"/>
          </a:solidFill>
          <a:ln w="12700">
            <a:miter lim="400000"/>
          </a:ln>
        </p:spPr>
        <p:txBody>
          <a:bodyPr lIns="50800" tIns="50800" rIns="50800" bIns="50800" anchor="ctr"/>
          <a:lstStyle/>
          <a:p>
            <a:pPr algn="l">
              <a:lnSpc>
                <a:spcPct val="110000"/>
              </a:lnSpc>
              <a:spcBef>
                <a:spcPts val="1200"/>
              </a:spcBef>
              <a:defRPr sz="1600" b="0">
                <a:latin typeface="+mj-lt"/>
                <a:ea typeface="+mj-ea"/>
                <a:cs typeface="+mj-cs"/>
                <a:sym typeface="Helvetica Neue Medium"/>
              </a:defRPr>
            </a:pPr>
            <a:endParaRPr/>
          </a:p>
        </p:txBody>
      </p:sp>
      <p:pic>
        <p:nvPicPr>
          <p:cNvPr id="273" name="イメージ" descr="イメージ"/>
          <p:cNvPicPr>
            <a:picLocks noChangeAspect="1"/>
          </p:cNvPicPr>
          <p:nvPr/>
        </p:nvPicPr>
        <p:blipFill>
          <a:blip r:embed="rId2">
            <a:extLst/>
          </a:blip>
          <a:stretch>
            <a:fillRect/>
          </a:stretch>
        </p:blipFill>
        <p:spPr>
          <a:xfrm>
            <a:off x="4065662" y="4663900"/>
            <a:ext cx="551160" cy="426124"/>
          </a:xfrm>
          <a:prstGeom prst="rect">
            <a:avLst/>
          </a:prstGeom>
          <a:ln w="12700">
            <a:miter lim="400000"/>
          </a:ln>
        </p:spPr>
      </p:pic>
      <p:sp>
        <p:nvSpPr>
          <p:cNvPr id="274" name="マイク"/>
          <p:cNvSpPr/>
          <p:nvPr/>
        </p:nvSpPr>
        <p:spPr>
          <a:xfrm>
            <a:off x="4154894" y="1374103"/>
            <a:ext cx="372695" cy="708840"/>
          </a:xfrm>
          <a:custGeom>
            <a:avLst/>
            <a:gdLst/>
            <a:ahLst/>
            <a:cxnLst>
              <a:cxn ang="0">
                <a:pos x="wd2" y="hd2"/>
              </a:cxn>
              <a:cxn ang="5400000">
                <a:pos x="wd2" y="hd2"/>
              </a:cxn>
              <a:cxn ang="10800000">
                <a:pos x="wd2" y="hd2"/>
              </a:cxn>
              <a:cxn ang="16200000">
                <a:pos x="wd2" y="hd2"/>
              </a:cxn>
            </a:cxnLst>
            <a:rect l="0" t="0" r="r" b="b"/>
            <a:pathLst>
              <a:path w="21600" h="21600" extrusionOk="0">
                <a:moveTo>
                  <a:pt x="10341" y="0"/>
                </a:moveTo>
                <a:cubicBezTo>
                  <a:pt x="6808" y="0"/>
                  <a:pt x="3916" y="1519"/>
                  <a:pt x="3916" y="3377"/>
                </a:cubicBezTo>
                <a:lnTo>
                  <a:pt x="3916" y="11505"/>
                </a:lnTo>
                <a:cubicBezTo>
                  <a:pt x="3916" y="13363"/>
                  <a:pt x="6808" y="14882"/>
                  <a:pt x="10341" y="14882"/>
                </a:cubicBezTo>
                <a:lnTo>
                  <a:pt x="11259" y="14882"/>
                </a:lnTo>
                <a:cubicBezTo>
                  <a:pt x="14792" y="14882"/>
                  <a:pt x="17684" y="13363"/>
                  <a:pt x="17684" y="11505"/>
                </a:cubicBezTo>
                <a:lnTo>
                  <a:pt x="17684" y="3377"/>
                </a:lnTo>
                <a:cubicBezTo>
                  <a:pt x="17684" y="1519"/>
                  <a:pt x="14792" y="0"/>
                  <a:pt x="11259" y="0"/>
                </a:cubicBezTo>
                <a:lnTo>
                  <a:pt x="10341" y="0"/>
                </a:lnTo>
                <a:close/>
                <a:moveTo>
                  <a:pt x="1127" y="6630"/>
                </a:moveTo>
                <a:cubicBezTo>
                  <a:pt x="503" y="6630"/>
                  <a:pt x="0" y="6896"/>
                  <a:pt x="0" y="7224"/>
                </a:cubicBezTo>
                <a:lnTo>
                  <a:pt x="0" y="11087"/>
                </a:lnTo>
                <a:cubicBezTo>
                  <a:pt x="0" y="14039"/>
                  <a:pt x="4307" y="16472"/>
                  <a:pt x="9792" y="16740"/>
                </a:cubicBezTo>
                <a:lnTo>
                  <a:pt x="9792" y="20540"/>
                </a:lnTo>
                <a:lnTo>
                  <a:pt x="5353" y="20540"/>
                </a:lnTo>
                <a:cubicBezTo>
                  <a:pt x="4797" y="20540"/>
                  <a:pt x="4349" y="20778"/>
                  <a:pt x="4349" y="21070"/>
                </a:cubicBezTo>
                <a:cubicBezTo>
                  <a:pt x="4349" y="21363"/>
                  <a:pt x="4797" y="21600"/>
                  <a:pt x="5353" y="21600"/>
                </a:cubicBezTo>
                <a:lnTo>
                  <a:pt x="16243" y="21600"/>
                </a:lnTo>
                <a:cubicBezTo>
                  <a:pt x="16799" y="21600"/>
                  <a:pt x="17251" y="21363"/>
                  <a:pt x="17251" y="21070"/>
                </a:cubicBezTo>
                <a:cubicBezTo>
                  <a:pt x="17251" y="20778"/>
                  <a:pt x="16799" y="20540"/>
                  <a:pt x="16243" y="20540"/>
                </a:cubicBezTo>
                <a:lnTo>
                  <a:pt x="11808" y="20540"/>
                </a:lnTo>
                <a:lnTo>
                  <a:pt x="11808" y="16740"/>
                </a:lnTo>
                <a:cubicBezTo>
                  <a:pt x="17293" y="16472"/>
                  <a:pt x="21600" y="14040"/>
                  <a:pt x="21600" y="11087"/>
                </a:cubicBezTo>
                <a:lnTo>
                  <a:pt x="21600" y="7224"/>
                </a:lnTo>
                <a:cubicBezTo>
                  <a:pt x="21600" y="6896"/>
                  <a:pt x="21097" y="6630"/>
                  <a:pt x="20473" y="6630"/>
                </a:cubicBezTo>
                <a:cubicBezTo>
                  <a:pt x="19850" y="6630"/>
                  <a:pt x="19344" y="6896"/>
                  <a:pt x="19344" y="7224"/>
                </a:cubicBezTo>
                <a:lnTo>
                  <a:pt x="19344" y="11087"/>
                </a:lnTo>
                <a:cubicBezTo>
                  <a:pt x="19344" y="13564"/>
                  <a:pt x="15511" y="15579"/>
                  <a:pt x="10800" y="15579"/>
                </a:cubicBezTo>
                <a:cubicBezTo>
                  <a:pt x="6089" y="15579"/>
                  <a:pt x="2256" y="13564"/>
                  <a:pt x="2256" y="11087"/>
                </a:cubicBezTo>
                <a:lnTo>
                  <a:pt x="2256" y="7224"/>
                </a:lnTo>
                <a:cubicBezTo>
                  <a:pt x="2256" y="6896"/>
                  <a:pt x="1750" y="6630"/>
                  <a:pt x="1127" y="6630"/>
                </a:cubicBezTo>
                <a:close/>
              </a:path>
            </a:pathLst>
          </a:custGeom>
          <a:solidFill>
            <a:srgbClr val="D5D5D5"/>
          </a:solidFill>
          <a:ln w="12700">
            <a:miter lim="400000"/>
          </a:ln>
        </p:spPr>
        <p:txBody>
          <a:bodyPr lIns="50800" tIns="50800" rIns="50800" bIns="50800" anchor="ctr"/>
          <a:lstStyle/>
          <a:p>
            <a:pPr algn="l">
              <a:lnSpc>
                <a:spcPct val="110000"/>
              </a:lnSpc>
              <a:spcBef>
                <a:spcPts val="1200"/>
              </a:spcBef>
              <a:defRPr sz="1600" b="0">
                <a:latin typeface="+mj-lt"/>
                <a:ea typeface="+mj-ea"/>
                <a:cs typeface="+mj-cs"/>
                <a:sym typeface="Helvetica Neue Medium"/>
              </a:defRPr>
            </a:pPr>
            <a:endParaRPr/>
          </a:p>
        </p:txBody>
      </p:sp>
      <p:sp>
        <p:nvSpPr>
          <p:cNvPr id="275" name="スライド番号"/>
          <p:cNvSpPr txBox="1">
            <a:spLocks noGrp="1"/>
          </p:cNvSpPr>
          <p:nvPr>
            <p:ph type="sldNum" sz="quarter" idx="2"/>
          </p:nvPr>
        </p:nvSpPr>
        <p:spPr>
          <a:xfrm>
            <a:off x="12318999" y="9029700"/>
            <a:ext cx="283770" cy="275133"/>
          </a:xfrm>
          <a:prstGeom prst="rect">
            <a:avLst/>
          </a:prstGeom>
        </p:spPr>
        <p:txBody>
          <a:bodyPr/>
          <a:lstStyle/>
          <a:p>
            <a:fld id="{86CB4B4D-7CA3-9044-876B-883B54F8677D}" type="slidenum">
              <a:t>‹#›</a:t>
            </a:fld>
            <a:endParaRPr/>
          </a:p>
        </p:txBody>
      </p:sp>
      <p:sp>
        <p:nvSpPr>
          <p:cNvPr id="276" name="革新的な機能…"/>
          <p:cNvSpPr txBox="1"/>
          <p:nvPr/>
        </p:nvSpPr>
        <p:spPr>
          <a:xfrm>
            <a:off x="4760038" y="827829"/>
            <a:ext cx="7813649" cy="481888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p>
            <a:pPr algn="l">
              <a:lnSpc>
                <a:spcPts val="2900"/>
              </a:lnSpc>
              <a:spcBef>
                <a:spcPts val="900"/>
              </a:spcBef>
              <a:defRPr sz="2000" b="0" spc="100">
                <a:latin typeface="ヒラギノ角ゴシック W7"/>
                <a:ea typeface="ヒラギノ角ゴシック W7"/>
                <a:cs typeface="ヒラギノ角ゴシック W7"/>
                <a:sym typeface="ヒラギノ角ゴシック W7"/>
              </a:defRPr>
            </a:pPr>
            <a:r>
              <a:rPr spc="59"/>
              <a:t>革新</a:t>
            </a:r>
            <a:r>
              <a:t>的な機能</a:t>
            </a:r>
          </a:p>
          <a:p>
            <a:pPr algn="l" defTabSz="457200">
              <a:lnSpc>
                <a:spcPts val="2000"/>
              </a:lnSpc>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200" b="0" spc="36">
                <a:latin typeface="ヒラギノ角ゴシック W7"/>
                <a:ea typeface="ヒラギノ角ゴシック W7"/>
                <a:cs typeface="ヒラギノ角ゴシック W7"/>
                <a:sym typeface="ヒラギノ角ゴシック W7"/>
              </a:defRPr>
            </a:pPr>
            <a:r>
              <a:t>音声認識と機械学習</a:t>
            </a:r>
          </a:p>
          <a:p>
            <a:pPr algn="l" defTabSz="457200">
              <a:lnSpc>
                <a:spcPts val="2000"/>
              </a:lnSpc>
              <a:spcBef>
                <a:spcPts val="80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200" b="0" spc="36">
                <a:latin typeface="ヒラギノ角ゴシック W5"/>
                <a:ea typeface="ヒラギノ角ゴシック W5"/>
                <a:cs typeface="ヒラギノ角ゴシック W5"/>
                <a:sym typeface="ヒラギノ角ゴシック W5"/>
              </a:defRPr>
            </a:pPr>
            <a:r>
              <a:rPr spc="0"/>
              <a:t>Sir</a:t>
            </a:r>
            <a:r>
              <a:t>iを使ってみましょう。</a:t>
            </a:r>
            <a:r>
              <a:rPr spc="0"/>
              <a:t>Sir</a:t>
            </a:r>
            <a:r>
              <a:t>iはあなたが話すことを認識しま</a:t>
            </a:r>
            <a:r>
              <a:rPr spc="-119"/>
              <a:t>す</a:t>
            </a:r>
            <a:r>
              <a:t>。</a:t>
            </a:r>
            <a:r>
              <a:rPr spc="0"/>
              <a:t>Sir</a:t>
            </a:r>
            <a:r>
              <a:t>iは使えば使うほど、あなたが必要としている</a:t>
            </a:r>
            <a:br/>
            <a:r>
              <a:t>ことをより正しく認識するようになりま</a:t>
            </a:r>
            <a:r>
              <a:rPr spc="-119"/>
              <a:t>す</a:t>
            </a:r>
            <a:r>
              <a:t>。これが機械学習で</a:t>
            </a:r>
            <a:r>
              <a:rPr spc="-119"/>
              <a:t>す</a:t>
            </a:r>
            <a:r>
              <a:t>。通常は</a:t>
            </a:r>
            <a:r>
              <a:rPr spc="0"/>
              <a:t>キーボー</a:t>
            </a:r>
            <a:r>
              <a:t>ドを使って情報を入力する</a:t>
            </a:r>
            <a:br/>
            <a:r>
              <a:rPr spc="0"/>
              <a:t>アプリケーショ</a:t>
            </a:r>
            <a:r>
              <a:t>ンで、代わりに音声認識または機械学習を使えるものがありますか</a:t>
            </a:r>
            <a:r>
              <a:rPr spc="180"/>
              <a:t>？</a:t>
            </a:r>
            <a:r>
              <a:t>これらの機能はどのような</a:t>
            </a:r>
            <a:br/>
            <a:r>
              <a:rPr spc="0"/>
              <a:t>ユーザ</a:t>
            </a:r>
            <a:r>
              <a:t>ーに</a:t>
            </a:r>
            <a:r>
              <a:rPr spc="0"/>
              <a:t>メリッ</a:t>
            </a:r>
            <a:r>
              <a:t>トがありますか</a:t>
            </a:r>
            <a:r>
              <a:rPr spc="180"/>
              <a:t>？</a:t>
            </a:r>
          </a:p>
          <a:p>
            <a:pPr algn="l" defTabSz="457200">
              <a:lnSpc>
                <a:spcPts val="2000"/>
              </a:lnSpc>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200" b="0">
                <a:latin typeface="ヒラギノ角ゴシック W7"/>
                <a:ea typeface="ヒラギノ角ゴシック W7"/>
                <a:cs typeface="ヒラギノ角ゴシック W7"/>
                <a:sym typeface="ヒラギノ角ゴシック W7"/>
              </a:defRPr>
            </a:pPr>
            <a:r>
              <a:rPr spc="36"/>
              <a:t>加速度</a:t>
            </a:r>
            <a:r>
              <a:t>センサ</a:t>
            </a:r>
            <a:r>
              <a:rPr spc="36"/>
              <a:t>ーと</a:t>
            </a:r>
            <a:r>
              <a:t>ジャイロスコープ</a:t>
            </a:r>
          </a:p>
          <a:p>
            <a:pPr algn="l" defTabSz="457200">
              <a:lnSpc>
                <a:spcPts val="2000"/>
              </a:lnSpc>
              <a:spcBef>
                <a:spcPts val="80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200" b="0" spc="36">
                <a:latin typeface="ヒラギノ角ゴシック W5"/>
                <a:ea typeface="ヒラギノ角ゴシック W5"/>
                <a:cs typeface="ヒラギノ角ゴシック W5"/>
                <a:sym typeface="ヒラギノ角ゴシック W5"/>
              </a:defRPr>
            </a:pPr>
            <a:r>
              <a:t>加速度</a:t>
            </a:r>
            <a:r>
              <a:rPr spc="0"/>
              <a:t>センサ</a:t>
            </a:r>
            <a:r>
              <a:t>ーは</a:t>
            </a:r>
            <a:r>
              <a:rPr spc="0"/>
              <a:t>デバイ</a:t>
            </a:r>
            <a:r>
              <a:t>スの速度の変化（加速、減速、無重力状態）を検知しま</a:t>
            </a:r>
            <a:r>
              <a:rPr spc="-119"/>
              <a:t>す</a:t>
            </a:r>
            <a:r>
              <a:t>。</a:t>
            </a:r>
            <a:r>
              <a:rPr spc="0"/>
              <a:t>ジャイロスコー</a:t>
            </a:r>
            <a:r>
              <a:t>プは方向を</a:t>
            </a:r>
            <a:br/>
            <a:r>
              <a:t>調べるので、</a:t>
            </a:r>
            <a:r>
              <a:rPr spc="0"/>
              <a:t>デバイ</a:t>
            </a:r>
            <a:r>
              <a:t>スの向きを測定できま</a:t>
            </a:r>
            <a:r>
              <a:rPr spc="-119"/>
              <a:t>す</a:t>
            </a:r>
            <a:r>
              <a:t>。加速度</a:t>
            </a:r>
            <a:r>
              <a:rPr spc="0"/>
              <a:t>センサ</a:t>
            </a:r>
            <a:r>
              <a:t>ーと</a:t>
            </a:r>
            <a:r>
              <a:rPr spc="0"/>
              <a:t>ジャイロスコー</a:t>
            </a:r>
            <a:r>
              <a:t>プを組み合わせると、</a:t>
            </a:r>
            <a:r>
              <a:rPr spc="0"/>
              <a:t>iOSデバイ</a:t>
            </a:r>
            <a:r>
              <a:t>ス</a:t>
            </a:r>
            <a:br/>
            <a:r>
              <a:t>の位置を三次元で検知することができま</a:t>
            </a:r>
            <a:r>
              <a:rPr spc="-119"/>
              <a:t>す</a:t>
            </a:r>
            <a:r>
              <a:t>。</a:t>
            </a:r>
            <a:r>
              <a:rPr spc="0"/>
              <a:t>ユーザ</a:t>
            </a:r>
            <a:r>
              <a:t>ーが倒れそうになっていることを認識するような</a:t>
            </a:r>
            <a:r>
              <a:rPr spc="0"/>
              <a:t>アプリケー</a:t>
            </a:r>
            <a:br>
              <a:rPr spc="0"/>
            </a:br>
            <a:r>
              <a:rPr spc="0"/>
              <a:t>ショ</a:t>
            </a:r>
            <a:r>
              <a:t>ンを開発できますか</a:t>
            </a:r>
            <a:r>
              <a:rPr spc="180"/>
              <a:t>？</a:t>
            </a:r>
            <a:r>
              <a:rPr spc="0"/>
              <a:t>iPhon</a:t>
            </a:r>
            <a:r>
              <a:t>eの</a:t>
            </a:r>
            <a:r>
              <a:rPr spc="0"/>
              <a:t>ヘルスアプリケーショ</a:t>
            </a:r>
            <a:r>
              <a:t>ンや、</a:t>
            </a:r>
            <a:r>
              <a:rPr spc="0"/>
              <a:t>コンパスアプリケーショ</a:t>
            </a:r>
            <a:r>
              <a:t>ンの水平ツールについて</a:t>
            </a:r>
            <a:br/>
            <a:r>
              <a:t>考えてみましょう。これらの</a:t>
            </a:r>
            <a:r>
              <a:rPr spc="0"/>
              <a:t>アプリケーショ</a:t>
            </a:r>
            <a:r>
              <a:t>ンでは、加速</a:t>
            </a:r>
            <a:r>
              <a:rPr spc="0"/>
              <a:t>度センサ</a:t>
            </a:r>
            <a:r>
              <a:t>ーと</a:t>
            </a:r>
            <a:r>
              <a:rPr spc="0"/>
              <a:t>ジャイロスコー</a:t>
            </a:r>
            <a:r>
              <a:t>プがどのように活用されて</a:t>
            </a:r>
            <a:br/>
            <a:r>
              <a:t>いますか</a:t>
            </a:r>
            <a:r>
              <a:rPr spc="180"/>
              <a:t>？</a:t>
            </a:r>
          </a:p>
          <a:p>
            <a:pPr algn="l" defTabSz="457200">
              <a:lnSpc>
                <a:spcPts val="2000"/>
              </a:lnSpc>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200" b="0" spc="36">
                <a:latin typeface="ヒラギノ角ゴシック W7"/>
                <a:ea typeface="ヒラギノ角ゴシック W7"/>
                <a:cs typeface="ヒラギノ角ゴシック W7"/>
                <a:sym typeface="ヒラギノ角ゴシック W7"/>
              </a:defRPr>
            </a:pPr>
            <a:r>
              <a:t>拡張現実</a:t>
            </a:r>
          </a:p>
          <a:p>
            <a:pPr algn="l" defTabSz="457200">
              <a:lnSpc>
                <a:spcPts val="2000"/>
              </a:lnSpc>
              <a:spcBef>
                <a:spcPts val="80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200" b="0" spc="36">
                <a:latin typeface="ヒラギノ角ゴシック W5"/>
                <a:ea typeface="ヒラギノ角ゴシック W5"/>
                <a:cs typeface="ヒラギノ角ゴシック W5"/>
                <a:sym typeface="ヒラギノ角ゴシック W5"/>
              </a:defRPr>
            </a:pPr>
            <a:r>
              <a:t>拡張現実機能を使えば、</a:t>
            </a:r>
            <a:r>
              <a:rPr spc="0"/>
              <a:t>デジタ</a:t>
            </a:r>
            <a:r>
              <a:t>ル</a:t>
            </a:r>
            <a:r>
              <a:rPr spc="0"/>
              <a:t>のオブジェク</a:t>
            </a:r>
            <a:r>
              <a:t>トや情報を、現実の環境と融合させることができま</a:t>
            </a:r>
            <a:r>
              <a:rPr spc="-119"/>
              <a:t>す</a:t>
            </a:r>
            <a:r>
              <a:t>。</a:t>
            </a:r>
            <a:br/>
            <a:r>
              <a:t>実物大の</a:t>
            </a:r>
            <a:r>
              <a:rPr spc="0"/>
              <a:t>ゾ</a:t>
            </a:r>
            <a:r>
              <a:t>ウがあなたの庭に現れたり、お気に入りの本の挿絵が動き出したりするのを想像してみてください。</a:t>
            </a:r>
          </a:p>
          <a:p>
            <a:pPr algn="l" defTabSz="457200">
              <a:lnSpc>
                <a:spcPts val="2000"/>
              </a:lnSpc>
              <a:spcBef>
                <a:spcPts val="80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200" b="0" spc="36">
                <a:latin typeface="ヒラギノ角ゴシック W5"/>
                <a:ea typeface="ヒラギノ角ゴシック W5"/>
                <a:cs typeface="ヒラギノ角ゴシック W5"/>
                <a:sym typeface="ヒラギノ角ゴシック W5"/>
              </a:defRPr>
            </a:pPr>
            <a:r>
              <a:t>あなたなら、こうした機能を</a:t>
            </a:r>
            <a:r>
              <a:rPr spc="0"/>
              <a:t>アプリケーショ</a:t>
            </a:r>
            <a:r>
              <a:t>ンの中でどのように使いますか？</a:t>
            </a:r>
          </a:p>
        </p:txBody>
      </p:sp>
    </p:spTree>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tx">
  <p:cSld name="Page 18">
    <p:spTree>
      <p:nvGrpSpPr>
        <p:cNvPr id="1" name=""/>
        <p:cNvGrpSpPr/>
        <p:nvPr/>
      </p:nvGrpSpPr>
      <p:grpSpPr>
        <a:xfrm>
          <a:off x="0" y="0"/>
          <a:ext cx="0" cy="0"/>
          <a:chOff x="0" y="0"/>
          <a:chExt cx="0" cy="0"/>
        </a:xfrm>
      </p:grpSpPr>
      <p:sp>
        <p:nvSpPr>
          <p:cNvPr id="283" name="アクセシビリティ…"/>
          <p:cNvSpPr txBox="1"/>
          <p:nvPr/>
        </p:nvSpPr>
        <p:spPr>
          <a:xfrm>
            <a:off x="4760038" y="827829"/>
            <a:ext cx="7813649" cy="243128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p>
            <a:pPr algn="l">
              <a:lnSpc>
                <a:spcPts val="2900"/>
              </a:lnSpc>
              <a:spcBef>
                <a:spcPts val="900"/>
              </a:spcBef>
              <a:defRPr sz="2000" b="0">
                <a:latin typeface="ヒラギノ角ゴシック W7"/>
                <a:ea typeface="ヒラギノ角ゴシック W7"/>
                <a:cs typeface="ヒラギノ角ゴシック W7"/>
                <a:sym typeface="ヒラギノ角ゴシック W7"/>
              </a:defRPr>
            </a:pPr>
            <a:r>
              <a:t>アクセシビリティ</a:t>
            </a:r>
          </a:p>
          <a:p>
            <a:pPr algn="l" defTabSz="457200">
              <a:lnSpc>
                <a:spcPts val="2000"/>
              </a:lnSpc>
              <a:spcBef>
                <a:spcPts val="80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200" b="0" spc="36">
                <a:latin typeface="ヒラギノ角ゴシック W5"/>
                <a:ea typeface="ヒラギノ角ゴシック W5"/>
                <a:cs typeface="ヒラギノ角ゴシック W5"/>
                <a:sym typeface="ヒラギノ角ゴシック W5"/>
              </a:defRPr>
            </a:pPr>
            <a:r>
              <a:rPr spc="0"/>
              <a:t>iO</a:t>
            </a:r>
            <a:r>
              <a:t>Sは、様々な方法で画面上の</a:t>
            </a:r>
            <a:r>
              <a:rPr spc="0"/>
              <a:t>コンテン</a:t>
            </a:r>
            <a:r>
              <a:t>ツに</a:t>
            </a:r>
            <a:r>
              <a:rPr spc="0"/>
              <a:t>アクセス</a:t>
            </a:r>
            <a:r>
              <a:t>できるようになっていま</a:t>
            </a:r>
            <a:r>
              <a:rPr spc="-119"/>
              <a:t>す</a:t>
            </a:r>
            <a:r>
              <a:t>。身体機能に障がいのある人は、</a:t>
            </a:r>
            <a:br/>
            <a:r>
              <a:rPr spc="0"/>
              <a:t>Sir</a:t>
            </a:r>
            <a:r>
              <a:t>iや音声入力を使って</a:t>
            </a:r>
            <a:r>
              <a:rPr spc="0"/>
              <a:t>アプリケーショ</a:t>
            </a:r>
            <a:r>
              <a:t>ンを操作することができま</a:t>
            </a:r>
            <a:r>
              <a:rPr spc="-119"/>
              <a:t>す</a:t>
            </a:r>
            <a:r>
              <a:t>。視覚に障がいのある人は、画面上の要素の</a:t>
            </a:r>
            <a:br/>
            <a:r>
              <a:rPr spc="0"/>
              <a:t>サイ</a:t>
            </a:r>
            <a:r>
              <a:t>ズを拡大したり</a:t>
            </a:r>
            <a:r>
              <a:rPr spc="0"/>
              <a:t>コントラス</a:t>
            </a:r>
            <a:r>
              <a:t>トを高めたり、</a:t>
            </a:r>
            <a:r>
              <a:rPr spc="-36"/>
              <a:t>V</a:t>
            </a:r>
            <a:r>
              <a:rPr spc="0"/>
              <a:t>oiceOve</a:t>
            </a:r>
            <a:r>
              <a:t>r（画面読み上げ機能）を使って音声だけで</a:t>
            </a:r>
            <a:r>
              <a:rPr spc="0"/>
              <a:t>アプリケー</a:t>
            </a:r>
            <a:br>
              <a:rPr spc="0"/>
            </a:br>
            <a:r>
              <a:rPr spc="0"/>
              <a:t>ショ</a:t>
            </a:r>
            <a:r>
              <a:t>ンを操作したりすることができま</a:t>
            </a:r>
            <a:r>
              <a:rPr spc="-119"/>
              <a:t>す</a:t>
            </a:r>
            <a:r>
              <a:t>。</a:t>
            </a:r>
            <a:r>
              <a:rPr spc="0"/>
              <a:t>アクセシビリテ</a:t>
            </a:r>
            <a:r>
              <a:t>ィ機能を使うと、</a:t>
            </a:r>
            <a:r>
              <a:rPr spc="0"/>
              <a:t>ユーザ</a:t>
            </a:r>
            <a:r>
              <a:t>ーが好む方法で</a:t>
            </a:r>
            <a:r>
              <a:rPr spc="0"/>
              <a:t>アプリケーショ</a:t>
            </a:r>
            <a:r>
              <a:t>ン</a:t>
            </a:r>
            <a:br/>
            <a:r>
              <a:t>に</a:t>
            </a:r>
            <a:r>
              <a:rPr spc="0"/>
              <a:t>アクセ</a:t>
            </a:r>
            <a:r>
              <a:t>スできるので、障害のない人にとっても利便性が高まりま</a:t>
            </a:r>
            <a:r>
              <a:rPr spc="-119"/>
              <a:t>す</a:t>
            </a:r>
            <a:r>
              <a:t>。</a:t>
            </a:r>
          </a:p>
          <a:p>
            <a:pPr algn="l" defTabSz="457200">
              <a:lnSpc>
                <a:spcPts val="2000"/>
              </a:lnSpc>
              <a:spcBef>
                <a:spcPts val="80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200" b="0" spc="36">
                <a:latin typeface="ヒラギノ角ゴシック W5"/>
                <a:ea typeface="ヒラギノ角ゴシック W5"/>
                <a:cs typeface="ヒラギノ角ゴシック W5"/>
                <a:sym typeface="ヒラギノ角ゴシック W5"/>
              </a:defRPr>
            </a:pPr>
            <a:r>
              <a:rPr spc="0"/>
              <a:t>iO</a:t>
            </a:r>
            <a:r>
              <a:t>Sの</a:t>
            </a:r>
            <a:r>
              <a:rPr spc="0"/>
              <a:t>アクセシビリテ</a:t>
            </a:r>
            <a:r>
              <a:t>ィ機能を試してみて、使い方を確認しましょう。</a:t>
            </a:r>
          </a:p>
          <a:p>
            <a:pPr algn="l" defTabSz="457200">
              <a:lnSpc>
                <a:spcPts val="2000"/>
              </a:lnSpc>
              <a:spcBef>
                <a:spcPts val="80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200" b="0" spc="36">
                <a:latin typeface="ヒラギノ角ゴシック W5"/>
                <a:ea typeface="ヒラギノ角ゴシック W5"/>
                <a:cs typeface="ヒラギノ角ゴシック W5"/>
                <a:sym typeface="ヒラギノ角ゴシック W5"/>
              </a:defRPr>
            </a:pPr>
            <a:r>
              <a:t>あなたなら、こうした機能を</a:t>
            </a:r>
            <a:r>
              <a:rPr spc="0"/>
              <a:t>アプリケーショ</a:t>
            </a:r>
            <a:r>
              <a:t>ンの中でどのように使いますか？</a:t>
            </a:r>
          </a:p>
        </p:txBody>
      </p:sp>
      <p:sp>
        <p:nvSpPr>
          <p:cNvPr id="284" name="四角形"/>
          <p:cNvSpPr/>
          <p:nvPr/>
        </p:nvSpPr>
        <p:spPr>
          <a:xfrm>
            <a:off x="-25400" y="-50800"/>
            <a:ext cx="3869184" cy="9855200"/>
          </a:xfrm>
          <a:prstGeom prst="rect">
            <a:avLst/>
          </a:prstGeom>
          <a:solidFill>
            <a:srgbClr val="004B87"/>
          </a:solidFill>
          <a:ln w="12700">
            <a:miter lim="400000"/>
          </a:ln>
        </p:spPr>
        <p:txBody>
          <a:bodyPr lIns="50800" tIns="50800" rIns="50800" bIns="50800" anchor="ctr"/>
          <a:lstStyle/>
          <a:p>
            <a:pPr algn="l">
              <a:lnSpc>
                <a:spcPct val="110000"/>
              </a:lnSpc>
              <a:spcBef>
                <a:spcPts val="1200"/>
              </a:spcBef>
              <a:defRPr sz="1600" b="0">
                <a:latin typeface="+mj-lt"/>
                <a:ea typeface="+mj-ea"/>
                <a:cs typeface="+mj-cs"/>
                <a:sym typeface="Helvetica Neue Medium"/>
              </a:defRPr>
            </a:pPr>
            <a:endParaRPr/>
          </a:p>
        </p:txBody>
      </p:sp>
      <p:sp>
        <p:nvSpPr>
          <p:cNvPr id="285" name="計画…"/>
          <p:cNvSpPr txBox="1"/>
          <p:nvPr/>
        </p:nvSpPr>
        <p:spPr>
          <a:xfrm>
            <a:off x="495300" y="762000"/>
            <a:ext cx="2378970" cy="35999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lstStyle/>
          <a:p>
            <a:pPr algn="l" defTabSz="457200">
              <a:lnSpc>
                <a:spcPts val="3200"/>
              </a:lnSpc>
              <a:spcBef>
                <a:spcPts val="120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500" b="0" spc="125">
                <a:solidFill>
                  <a:srgbClr val="FFFFFF"/>
                </a:solidFill>
                <a:latin typeface="ヒラギノ角ゴシック W7"/>
                <a:ea typeface="ヒラギノ角ゴシック W7"/>
                <a:cs typeface="ヒラギノ角ゴシック W7"/>
                <a:sym typeface="ヒラギノ角ゴシック W7"/>
              </a:defRPr>
            </a:pPr>
            <a:r>
              <a:t>計画</a:t>
            </a:r>
          </a:p>
          <a:p>
            <a:pPr algn="l" defTabSz="457200">
              <a:lnSpc>
                <a:spcPts val="2700"/>
              </a:lnSpc>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800" b="0">
                <a:solidFill>
                  <a:srgbClr val="FFFFFF">
                    <a:alpha val="50000"/>
                  </a:srgbClr>
                </a:solidFill>
                <a:latin typeface="ヒラギノ角ゴシック W7"/>
                <a:ea typeface="ヒラギノ角ゴシック W7"/>
                <a:cs typeface="ヒラギノ角ゴシック W7"/>
                <a:sym typeface="ヒラギノ角ゴシック W7"/>
              </a:defRPr>
            </a:pPr>
            <a:r>
              <a:t>UI／UX</a:t>
            </a:r>
          </a:p>
          <a:p>
            <a:pPr algn="l" defTabSz="457200">
              <a:lnSpc>
                <a:spcPts val="2700"/>
              </a:lnSpc>
              <a:spcBef>
                <a:spcPts val="20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800" b="0">
                <a:solidFill>
                  <a:srgbClr val="FFFFFF"/>
                </a:solidFill>
                <a:latin typeface="ヒラギノ角ゴシック W7"/>
                <a:ea typeface="ヒラギノ角ゴシック W7"/>
                <a:cs typeface="ヒラギノ角ゴシック W7"/>
                <a:sym typeface="ヒラギノ角ゴシック W7"/>
              </a:defRPr>
            </a:pPr>
            <a:r>
              <a:t>iO</a:t>
            </a:r>
            <a:r>
              <a:rPr spc="90"/>
              <a:t>S</a:t>
            </a:r>
            <a:r>
              <a:rPr spc="53"/>
              <a:t>の機能</a:t>
            </a:r>
          </a:p>
          <a:p>
            <a:pPr indent="254000" algn="l" defTabSz="457200">
              <a:lnSpc>
                <a:spcPts val="2400"/>
              </a:lnSpc>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350" b="0">
                <a:solidFill>
                  <a:srgbClr val="FFFFFF">
                    <a:alpha val="50000"/>
                  </a:srgbClr>
                </a:solidFill>
                <a:latin typeface="ヒラギノ角ゴシック W7"/>
                <a:ea typeface="ヒラギノ角ゴシック W7"/>
                <a:cs typeface="ヒラギノ角ゴシック W7"/>
                <a:sym typeface="ヒラギノ角ゴシック W7"/>
              </a:defRPr>
            </a:pPr>
            <a:r>
              <a:rPr spc="40"/>
              <a:t>基本的な機能 </a:t>
            </a:r>
          </a:p>
          <a:p>
            <a:pPr indent="254000" algn="l" defTabSz="457200">
              <a:lnSpc>
                <a:spcPts val="2400"/>
              </a:lnSpc>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350" b="0">
                <a:solidFill>
                  <a:srgbClr val="FFFFFF">
                    <a:alpha val="50000"/>
                  </a:srgbClr>
                </a:solidFill>
                <a:latin typeface="ヒラギノ角ゴシック W7"/>
                <a:ea typeface="ヒラギノ角ゴシック W7"/>
                <a:cs typeface="ヒラギノ角ゴシック W7"/>
                <a:sym typeface="ヒラギノ角ゴシック W7"/>
              </a:defRPr>
            </a:pPr>
            <a:r>
              <a:rPr spc="40"/>
              <a:t>接続機能</a:t>
            </a:r>
          </a:p>
          <a:p>
            <a:pPr indent="254000" algn="l" defTabSz="457200">
              <a:lnSpc>
                <a:spcPts val="2400"/>
              </a:lnSpc>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350" b="0">
                <a:solidFill>
                  <a:srgbClr val="FFFFFF">
                    <a:alpha val="50000"/>
                  </a:srgbClr>
                </a:solidFill>
                <a:latin typeface="ヒラギノ角ゴシック W7"/>
                <a:ea typeface="ヒラギノ角ゴシック W7"/>
                <a:cs typeface="ヒラギノ角ゴシック W7"/>
                <a:sym typeface="ヒラギノ角ゴシック W7"/>
              </a:defRPr>
            </a:pPr>
            <a:r>
              <a:rPr spc="40"/>
              <a:t>革新的な機能</a:t>
            </a:r>
          </a:p>
          <a:p>
            <a:pPr indent="254000" algn="l" defTabSz="457200">
              <a:lnSpc>
                <a:spcPts val="2400"/>
              </a:lnSpc>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350" b="0">
                <a:solidFill>
                  <a:srgbClr val="FFFFFF"/>
                </a:solidFill>
                <a:latin typeface="ヒラギノ角ゴシック W7"/>
                <a:ea typeface="ヒラギノ角ゴシック W7"/>
                <a:cs typeface="ヒラギノ角ゴシック W7"/>
                <a:sym typeface="ヒラギノ角ゴシック W7"/>
              </a:defRPr>
            </a:pPr>
            <a:r>
              <a:rPr spc="40"/>
              <a:t>アクセシビリティ</a:t>
            </a:r>
          </a:p>
          <a:p>
            <a:pPr indent="254000" algn="l" defTabSz="457200">
              <a:lnSpc>
                <a:spcPts val="2400"/>
              </a:lnSpc>
              <a:spcBef>
                <a:spcPts val="40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350" b="0" spc="40">
                <a:solidFill>
                  <a:srgbClr val="FFFFFF">
                    <a:alpha val="50000"/>
                  </a:srgbClr>
                </a:solidFill>
                <a:latin typeface="ヒラギノ角ゴシック W7"/>
                <a:ea typeface="ヒラギノ角ゴシック W7"/>
                <a:cs typeface="ヒラギノ角ゴシック W7"/>
                <a:sym typeface="ヒラギノ角ゴシック W7"/>
              </a:defRPr>
            </a:pPr>
            <a:r>
              <a:t>機能を組み合わせる</a:t>
            </a:r>
          </a:p>
          <a:p>
            <a:pPr algn="l" defTabSz="457200">
              <a:lnSpc>
                <a:spcPts val="2700"/>
              </a:lnSpc>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800" b="0">
                <a:solidFill>
                  <a:srgbClr val="FFFFFF">
                    <a:alpha val="50000"/>
                  </a:srgbClr>
                </a:solidFill>
                <a:latin typeface="ヒラギノ角ゴシック W7"/>
                <a:ea typeface="ヒラギノ角ゴシック W7"/>
                <a:cs typeface="ヒラギノ角ゴシック W7"/>
                <a:sym typeface="ヒラギノ角ゴシック W7"/>
              </a:defRPr>
            </a:pPr>
            <a:r>
              <a:t>デザイン</a:t>
            </a:r>
          </a:p>
        </p:txBody>
      </p:sp>
      <p:pic>
        <p:nvPicPr>
          <p:cNvPr id="286" name="イメージ" descr="イメージ"/>
          <p:cNvPicPr>
            <a:picLocks noChangeAspect="1"/>
          </p:cNvPicPr>
          <p:nvPr/>
        </p:nvPicPr>
        <p:blipFill>
          <a:blip r:embed="rId2">
            <a:extLst/>
          </a:blip>
          <a:stretch>
            <a:fillRect/>
          </a:stretch>
        </p:blipFill>
        <p:spPr>
          <a:xfrm>
            <a:off x="4101124" y="1341640"/>
            <a:ext cx="505635" cy="505635"/>
          </a:xfrm>
          <a:prstGeom prst="rect">
            <a:avLst/>
          </a:prstGeom>
          <a:ln w="12700">
            <a:miter lim="400000"/>
          </a:ln>
        </p:spPr>
      </p:pic>
      <p:sp>
        <p:nvSpPr>
          <p:cNvPr id="287" name="スライド番号"/>
          <p:cNvSpPr txBox="1">
            <a:spLocks noGrp="1"/>
          </p:cNvSpPr>
          <p:nvPr>
            <p:ph type="sldNum" sz="quarter" idx="2"/>
          </p:nvPr>
        </p:nvSpPr>
        <p:spPr>
          <a:xfrm>
            <a:off x="12318999" y="9029700"/>
            <a:ext cx="283770" cy="275133"/>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x">
  <p:cSld name="Page 19">
    <p:spTree>
      <p:nvGrpSpPr>
        <p:cNvPr id="1" name=""/>
        <p:cNvGrpSpPr/>
        <p:nvPr/>
      </p:nvGrpSpPr>
      <p:grpSpPr>
        <a:xfrm>
          <a:off x="0" y="0"/>
          <a:ext cx="0" cy="0"/>
          <a:chOff x="0" y="0"/>
          <a:chExt cx="0" cy="0"/>
        </a:xfrm>
      </p:grpSpPr>
      <p:sp>
        <p:nvSpPr>
          <p:cNvPr id="294" name="機能を組み合わせる…"/>
          <p:cNvSpPr txBox="1"/>
          <p:nvPr/>
        </p:nvSpPr>
        <p:spPr>
          <a:xfrm>
            <a:off x="4760038" y="827829"/>
            <a:ext cx="7813649" cy="172008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p>
            <a:pPr algn="l">
              <a:lnSpc>
                <a:spcPts val="2900"/>
              </a:lnSpc>
              <a:spcBef>
                <a:spcPts val="900"/>
              </a:spcBef>
              <a:defRPr sz="2000" b="0">
                <a:latin typeface="ヒラギノ角ゴシック W7"/>
                <a:ea typeface="ヒラギノ角ゴシック W7"/>
                <a:cs typeface="ヒラギノ角ゴシック W7"/>
                <a:sym typeface="ヒラギノ角ゴシック W7"/>
              </a:defRPr>
            </a:pPr>
            <a:r>
              <a:rPr spc="59"/>
              <a:t>機能</a:t>
            </a:r>
            <a:r>
              <a:t>を組み合わせる</a:t>
            </a:r>
          </a:p>
          <a:p>
            <a:pPr algn="l" defTabSz="457200">
              <a:lnSpc>
                <a:spcPts val="2000"/>
              </a:lnSpc>
              <a:spcBef>
                <a:spcPts val="80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200" b="0" spc="36">
                <a:latin typeface="ヒラギノ角ゴシック W5"/>
                <a:ea typeface="ヒラギノ角ゴシック W5"/>
                <a:cs typeface="ヒラギノ角ゴシック W5"/>
                <a:sym typeface="ヒラギノ角ゴシック W5"/>
              </a:defRPr>
            </a:pPr>
            <a:r>
              <a:rPr spc="24"/>
              <a:t>これまでに学んだ様々な機能の中で、自分</a:t>
            </a:r>
            <a:r>
              <a:t>の</a:t>
            </a:r>
            <a:r>
              <a:rPr spc="0"/>
              <a:t>アプリケーショ</a:t>
            </a:r>
            <a:r>
              <a:rPr spc="24"/>
              <a:t>ンにはどの組み合わせが一番よいか考えてみましょう。</a:t>
            </a:r>
            <a:br/>
            <a:r>
              <a:rPr spc="24"/>
              <a:t>まず想像力を最大限に発揮して、様々な機能を組み合わせてみてください。すべての機能</a:t>
            </a:r>
            <a:r>
              <a:rPr spc="0"/>
              <a:t>を1</a:t>
            </a:r>
            <a:r>
              <a:rPr spc="24"/>
              <a:t>つずつ別の紙に書</a:t>
            </a:r>
            <a:r>
              <a:t>き、</a:t>
            </a:r>
            <a:br/>
            <a:r>
              <a:t>折りたたみま</a:t>
            </a:r>
            <a:r>
              <a:rPr spc="-119"/>
              <a:t>す</a:t>
            </a:r>
            <a:r>
              <a:t>。一人ずつ順番に紙を2枚以上選んで、紙に書かれている機能を組み合わせて使う方法を考えて</a:t>
            </a:r>
            <a:br/>
            <a:r>
              <a:t>みましょう。例えば、加速度センサーと</a:t>
            </a:r>
            <a:r>
              <a:rPr spc="0"/>
              <a:t>Bluetoot</a:t>
            </a:r>
            <a:r>
              <a:t>hを組み合わせれば、</a:t>
            </a:r>
            <a:r>
              <a:rPr spc="0"/>
              <a:t>ロボッ</a:t>
            </a:r>
            <a:r>
              <a:t>トを接続して</a:t>
            </a:r>
            <a:r>
              <a:rPr spc="0"/>
              <a:t>デバイ</a:t>
            </a:r>
            <a:r>
              <a:t>スを</a:t>
            </a:r>
            <a:r>
              <a:rPr spc="0"/>
              <a:t>リモコ</a:t>
            </a:r>
            <a:r>
              <a:t>ンと</a:t>
            </a:r>
            <a:br/>
            <a:r>
              <a:t>して使うことができるかもしれません。</a:t>
            </a:r>
          </a:p>
        </p:txBody>
      </p:sp>
      <p:sp>
        <p:nvSpPr>
          <p:cNvPr id="295" name="四角形"/>
          <p:cNvSpPr/>
          <p:nvPr/>
        </p:nvSpPr>
        <p:spPr>
          <a:xfrm>
            <a:off x="-25400" y="-50800"/>
            <a:ext cx="3869184" cy="9855200"/>
          </a:xfrm>
          <a:prstGeom prst="rect">
            <a:avLst/>
          </a:prstGeom>
          <a:solidFill>
            <a:srgbClr val="004B87"/>
          </a:solidFill>
          <a:ln w="12700">
            <a:miter lim="400000"/>
          </a:ln>
        </p:spPr>
        <p:txBody>
          <a:bodyPr lIns="50800" tIns="50800" rIns="50800" bIns="50800" anchor="ctr"/>
          <a:lstStyle/>
          <a:p>
            <a:pPr algn="l">
              <a:lnSpc>
                <a:spcPct val="110000"/>
              </a:lnSpc>
              <a:spcBef>
                <a:spcPts val="1200"/>
              </a:spcBef>
              <a:defRPr sz="1600" b="0">
                <a:latin typeface="+mj-lt"/>
                <a:ea typeface="+mj-ea"/>
                <a:cs typeface="+mj-cs"/>
                <a:sym typeface="Helvetica Neue Medium"/>
              </a:defRPr>
            </a:pPr>
            <a:endParaRPr/>
          </a:p>
        </p:txBody>
      </p:sp>
      <p:sp>
        <p:nvSpPr>
          <p:cNvPr id="296" name="計画…"/>
          <p:cNvSpPr txBox="1"/>
          <p:nvPr/>
        </p:nvSpPr>
        <p:spPr>
          <a:xfrm>
            <a:off x="495300" y="762000"/>
            <a:ext cx="2378970" cy="35999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lstStyle/>
          <a:p>
            <a:pPr algn="l" defTabSz="457200">
              <a:lnSpc>
                <a:spcPts val="3200"/>
              </a:lnSpc>
              <a:spcBef>
                <a:spcPts val="120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500" b="0" spc="125">
                <a:solidFill>
                  <a:srgbClr val="FFFFFF"/>
                </a:solidFill>
                <a:latin typeface="ヒラギノ角ゴシック W7"/>
                <a:ea typeface="ヒラギノ角ゴシック W7"/>
                <a:cs typeface="ヒラギノ角ゴシック W7"/>
                <a:sym typeface="ヒラギノ角ゴシック W7"/>
              </a:defRPr>
            </a:pPr>
            <a:r>
              <a:t>計画</a:t>
            </a:r>
          </a:p>
          <a:p>
            <a:pPr algn="l" defTabSz="457200">
              <a:lnSpc>
                <a:spcPts val="2700"/>
              </a:lnSpc>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800" b="0">
                <a:solidFill>
                  <a:srgbClr val="FFFFFF">
                    <a:alpha val="50000"/>
                  </a:srgbClr>
                </a:solidFill>
                <a:latin typeface="ヒラギノ角ゴシック W7"/>
                <a:ea typeface="ヒラギノ角ゴシック W7"/>
                <a:cs typeface="ヒラギノ角ゴシック W7"/>
                <a:sym typeface="ヒラギノ角ゴシック W7"/>
              </a:defRPr>
            </a:pPr>
            <a:r>
              <a:t>UI／UX</a:t>
            </a:r>
          </a:p>
          <a:p>
            <a:pPr algn="l" defTabSz="457200">
              <a:lnSpc>
                <a:spcPts val="2700"/>
              </a:lnSpc>
              <a:spcBef>
                <a:spcPts val="20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800" b="0">
                <a:solidFill>
                  <a:srgbClr val="FFFFFF"/>
                </a:solidFill>
                <a:latin typeface="ヒラギノ角ゴシック W7"/>
                <a:ea typeface="ヒラギノ角ゴシック W7"/>
                <a:cs typeface="ヒラギノ角ゴシック W7"/>
                <a:sym typeface="ヒラギノ角ゴシック W7"/>
              </a:defRPr>
            </a:pPr>
            <a:r>
              <a:t>iO</a:t>
            </a:r>
            <a:r>
              <a:rPr spc="90"/>
              <a:t>S</a:t>
            </a:r>
            <a:r>
              <a:rPr spc="53"/>
              <a:t>の機能</a:t>
            </a:r>
          </a:p>
          <a:p>
            <a:pPr indent="254000" algn="l" defTabSz="457200">
              <a:lnSpc>
                <a:spcPts val="2400"/>
              </a:lnSpc>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350" b="0">
                <a:solidFill>
                  <a:srgbClr val="FFFFFF">
                    <a:alpha val="50000"/>
                  </a:srgbClr>
                </a:solidFill>
                <a:latin typeface="ヒラギノ角ゴシック W7"/>
                <a:ea typeface="ヒラギノ角ゴシック W7"/>
                <a:cs typeface="ヒラギノ角ゴシック W7"/>
                <a:sym typeface="ヒラギノ角ゴシック W7"/>
              </a:defRPr>
            </a:pPr>
            <a:r>
              <a:rPr spc="40"/>
              <a:t>基本的な機能 </a:t>
            </a:r>
          </a:p>
          <a:p>
            <a:pPr indent="254000" algn="l" defTabSz="457200">
              <a:lnSpc>
                <a:spcPts val="2400"/>
              </a:lnSpc>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350" b="0">
                <a:solidFill>
                  <a:srgbClr val="FFFFFF">
                    <a:alpha val="50000"/>
                  </a:srgbClr>
                </a:solidFill>
                <a:latin typeface="ヒラギノ角ゴシック W7"/>
                <a:ea typeface="ヒラギノ角ゴシック W7"/>
                <a:cs typeface="ヒラギノ角ゴシック W7"/>
                <a:sym typeface="ヒラギノ角ゴシック W7"/>
              </a:defRPr>
            </a:pPr>
            <a:r>
              <a:rPr spc="40"/>
              <a:t>接続機能</a:t>
            </a:r>
          </a:p>
          <a:p>
            <a:pPr indent="254000" algn="l" defTabSz="457200">
              <a:lnSpc>
                <a:spcPts val="2400"/>
              </a:lnSpc>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350" b="0">
                <a:solidFill>
                  <a:srgbClr val="FFFFFF">
                    <a:alpha val="50000"/>
                  </a:srgbClr>
                </a:solidFill>
                <a:latin typeface="ヒラギノ角ゴシック W7"/>
                <a:ea typeface="ヒラギノ角ゴシック W7"/>
                <a:cs typeface="ヒラギノ角ゴシック W7"/>
                <a:sym typeface="ヒラギノ角ゴシック W7"/>
              </a:defRPr>
            </a:pPr>
            <a:r>
              <a:rPr spc="40"/>
              <a:t>革新的な機能</a:t>
            </a:r>
          </a:p>
          <a:p>
            <a:pPr indent="254000" algn="l" defTabSz="457200">
              <a:lnSpc>
                <a:spcPts val="2400"/>
              </a:lnSpc>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350" b="0">
                <a:solidFill>
                  <a:srgbClr val="FFFFFF">
                    <a:alpha val="50000"/>
                  </a:srgbClr>
                </a:solidFill>
                <a:latin typeface="ヒラギノ角ゴシック W7"/>
                <a:ea typeface="ヒラギノ角ゴシック W7"/>
                <a:cs typeface="ヒラギノ角ゴシック W7"/>
                <a:sym typeface="ヒラギノ角ゴシック W7"/>
              </a:defRPr>
            </a:pPr>
            <a:r>
              <a:rPr spc="40"/>
              <a:t>アクセシビリティ</a:t>
            </a:r>
          </a:p>
          <a:p>
            <a:pPr indent="254000" algn="l" defTabSz="457200">
              <a:lnSpc>
                <a:spcPts val="2400"/>
              </a:lnSpc>
              <a:spcBef>
                <a:spcPts val="40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350" b="0" spc="40">
                <a:solidFill>
                  <a:srgbClr val="FFFFFF"/>
                </a:solidFill>
                <a:latin typeface="ヒラギノ角ゴシック W7"/>
                <a:ea typeface="ヒラギノ角ゴシック W7"/>
                <a:cs typeface="ヒラギノ角ゴシック W7"/>
                <a:sym typeface="ヒラギノ角ゴシック W7"/>
              </a:defRPr>
            </a:pPr>
            <a:r>
              <a:t>機能を組み合わせる</a:t>
            </a:r>
          </a:p>
          <a:p>
            <a:pPr algn="l" defTabSz="457200">
              <a:lnSpc>
                <a:spcPts val="2700"/>
              </a:lnSpc>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800" b="0">
                <a:solidFill>
                  <a:srgbClr val="FFFFFF">
                    <a:alpha val="50000"/>
                  </a:srgbClr>
                </a:solidFill>
                <a:latin typeface="ヒラギノ角ゴシック W7"/>
                <a:ea typeface="ヒラギノ角ゴシック W7"/>
                <a:cs typeface="ヒラギノ角ゴシック W7"/>
                <a:sym typeface="ヒラギノ角ゴシック W7"/>
              </a:defRPr>
            </a:pPr>
            <a:r>
              <a:t>デザイン</a:t>
            </a:r>
          </a:p>
        </p:txBody>
      </p:sp>
      <p:sp>
        <p:nvSpPr>
          <p:cNvPr id="297" name="線"/>
          <p:cNvSpPr/>
          <p:nvPr/>
        </p:nvSpPr>
        <p:spPr>
          <a:xfrm flipV="1">
            <a:off x="6529259" y="4258162"/>
            <a:ext cx="1" cy="813386"/>
          </a:xfrm>
          <a:prstGeom prst="line">
            <a:avLst/>
          </a:prstGeom>
          <a:solidFill>
            <a:srgbClr val="FFFFFF"/>
          </a:solidFill>
          <a:ln w="25400">
            <a:solidFill>
              <a:srgbClr val="004B87"/>
            </a:solidFill>
            <a:miter lim="400000"/>
          </a:ln>
        </p:spPr>
        <p:txBody>
          <a:bodyPr lIns="254000" tIns="254000" rIns="254000" bIns="254000"/>
          <a:lstStyle/>
          <a:p>
            <a:pPr algn="l">
              <a:lnSpc>
                <a:spcPct val="110000"/>
              </a:lnSpc>
              <a:spcBef>
                <a:spcPts val="1000"/>
              </a:spcBef>
              <a:defRPr sz="1800" b="0">
                <a:solidFill>
                  <a:srgbClr val="5E5E5E"/>
                </a:solidFill>
              </a:defRPr>
            </a:pPr>
            <a:endParaRPr/>
          </a:p>
        </p:txBody>
      </p:sp>
      <p:sp>
        <p:nvSpPr>
          <p:cNvPr id="298" name="線"/>
          <p:cNvSpPr/>
          <p:nvPr/>
        </p:nvSpPr>
        <p:spPr>
          <a:xfrm flipV="1">
            <a:off x="10434729" y="4258162"/>
            <a:ext cx="1" cy="813386"/>
          </a:xfrm>
          <a:prstGeom prst="line">
            <a:avLst/>
          </a:prstGeom>
          <a:solidFill>
            <a:srgbClr val="FFFFFF"/>
          </a:solidFill>
          <a:ln w="25400">
            <a:solidFill>
              <a:srgbClr val="004B87"/>
            </a:solidFill>
            <a:miter lim="400000"/>
          </a:ln>
        </p:spPr>
        <p:txBody>
          <a:bodyPr lIns="254000" tIns="254000" rIns="254000" bIns="254000"/>
          <a:lstStyle/>
          <a:p>
            <a:pPr algn="l">
              <a:lnSpc>
                <a:spcPct val="110000"/>
              </a:lnSpc>
              <a:spcBef>
                <a:spcPts val="1000"/>
              </a:spcBef>
              <a:defRPr sz="1800" b="0">
                <a:solidFill>
                  <a:srgbClr val="5E5E5E"/>
                </a:solidFill>
              </a:defRPr>
            </a:pPr>
            <a:endParaRPr/>
          </a:p>
        </p:txBody>
      </p:sp>
      <p:sp>
        <p:nvSpPr>
          <p:cNvPr id="299" name="線"/>
          <p:cNvSpPr/>
          <p:nvPr/>
        </p:nvSpPr>
        <p:spPr>
          <a:xfrm>
            <a:off x="6518313" y="5074098"/>
            <a:ext cx="3927363" cy="1"/>
          </a:xfrm>
          <a:prstGeom prst="line">
            <a:avLst/>
          </a:prstGeom>
          <a:solidFill>
            <a:srgbClr val="FFFFFF"/>
          </a:solidFill>
          <a:ln w="25400">
            <a:solidFill>
              <a:srgbClr val="004B87"/>
            </a:solidFill>
            <a:miter lim="400000"/>
          </a:ln>
        </p:spPr>
        <p:txBody>
          <a:bodyPr lIns="254000" tIns="254000" rIns="254000" bIns="254000"/>
          <a:lstStyle/>
          <a:p>
            <a:pPr algn="l">
              <a:lnSpc>
                <a:spcPct val="110000"/>
              </a:lnSpc>
              <a:spcBef>
                <a:spcPts val="1000"/>
              </a:spcBef>
              <a:defRPr sz="1800" b="0">
                <a:solidFill>
                  <a:srgbClr val="5E5E5E"/>
                </a:solidFill>
              </a:defRPr>
            </a:pPr>
            <a:endParaRPr/>
          </a:p>
        </p:txBody>
      </p:sp>
      <p:sp>
        <p:nvSpPr>
          <p:cNvPr id="300" name="線"/>
          <p:cNvSpPr/>
          <p:nvPr/>
        </p:nvSpPr>
        <p:spPr>
          <a:xfrm flipV="1">
            <a:off x="8481994" y="5087592"/>
            <a:ext cx="1" cy="388931"/>
          </a:xfrm>
          <a:prstGeom prst="line">
            <a:avLst/>
          </a:prstGeom>
          <a:solidFill>
            <a:srgbClr val="FFFFFF"/>
          </a:solidFill>
          <a:ln w="25400">
            <a:solidFill>
              <a:srgbClr val="004B87"/>
            </a:solidFill>
            <a:miter lim="400000"/>
          </a:ln>
        </p:spPr>
        <p:txBody>
          <a:bodyPr lIns="254000" tIns="254000" rIns="254000" bIns="254000"/>
          <a:lstStyle/>
          <a:p>
            <a:pPr algn="l">
              <a:lnSpc>
                <a:spcPct val="110000"/>
              </a:lnSpc>
              <a:spcBef>
                <a:spcPts val="1000"/>
              </a:spcBef>
              <a:defRPr sz="1800" b="0">
                <a:solidFill>
                  <a:srgbClr val="5E5E5E"/>
                </a:solidFill>
              </a:defRPr>
            </a:pPr>
            <a:endParaRPr/>
          </a:p>
        </p:txBody>
      </p:sp>
      <p:sp>
        <p:nvSpPr>
          <p:cNvPr id="301" name="ハンマー"/>
          <p:cNvSpPr/>
          <p:nvPr/>
        </p:nvSpPr>
        <p:spPr>
          <a:xfrm rot="2539017">
            <a:off x="997078" y="5989387"/>
            <a:ext cx="1570090" cy="3243690"/>
          </a:xfrm>
          <a:custGeom>
            <a:avLst/>
            <a:gdLst/>
            <a:ahLst/>
            <a:cxnLst>
              <a:cxn ang="0">
                <a:pos x="wd2" y="hd2"/>
              </a:cxn>
              <a:cxn ang="5400000">
                <a:pos x="wd2" y="hd2"/>
              </a:cxn>
              <a:cxn ang="10800000">
                <a:pos x="wd2" y="hd2"/>
              </a:cxn>
              <a:cxn ang="16200000">
                <a:pos x="wd2" y="hd2"/>
              </a:cxn>
            </a:cxnLst>
            <a:rect l="0" t="0" r="r" b="b"/>
            <a:pathLst>
              <a:path w="21504" h="21595" extrusionOk="0">
                <a:moveTo>
                  <a:pt x="12161" y="5"/>
                </a:moveTo>
                <a:cubicBezTo>
                  <a:pt x="7931" y="77"/>
                  <a:pt x="3428" y="850"/>
                  <a:pt x="31" y="3980"/>
                </a:cubicBezTo>
                <a:cubicBezTo>
                  <a:pt x="-96" y="4097"/>
                  <a:pt x="199" y="4215"/>
                  <a:pt x="410" y="4130"/>
                </a:cubicBezTo>
                <a:cubicBezTo>
                  <a:pt x="2319" y="3363"/>
                  <a:pt x="4025" y="2246"/>
                  <a:pt x="6056" y="2246"/>
                </a:cubicBezTo>
                <a:cubicBezTo>
                  <a:pt x="8156" y="2246"/>
                  <a:pt x="8496" y="3611"/>
                  <a:pt x="8496" y="3611"/>
                </a:cubicBezTo>
                <a:lnTo>
                  <a:pt x="9038" y="3611"/>
                </a:lnTo>
                <a:lnTo>
                  <a:pt x="9038" y="9084"/>
                </a:lnTo>
                <a:cubicBezTo>
                  <a:pt x="8731" y="9095"/>
                  <a:pt x="8451" y="9190"/>
                  <a:pt x="8382" y="9337"/>
                </a:cubicBezTo>
                <a:cubicBezTo>
                  <a:pt x="7788" y="10594"/>
                  <a:pt x="8323" y="14242"/>
                  <a:pt x="8323" y="16546"/>
                </a:cubicBezTo>
                <a:cubicBezTo>
                  <a:pt x="8323" y="18416"/>
                  <a:pt x="8011" y="20381"/>
                  <a:pt x="7864" y="21200"/>
                </a:cubicBezTo>
                <a:cubicBezTo>
                  <a:pt x="7827" y="21413"/>
                  <a:pt x="8169" y="21595"/>
                  <a:pt x="8607" y="21595"/>
                </a:cubicBezTo>
                <a:lnTo>
                  <a:pt x="12682" y="21595"/>
                </a:lnTo>
                <a:cubicBezTo>
                  <a:pt x="13120" y="21595"/>
                  <a:pt x="13466" y="21413"/>
                  <a:pt x="13428" y="21200"/>
                </a:cubicBezTo>
                <a:cubicBezTo>
                  <a:pt x="13282" y="20381"/>
                  <a:pt x="12970" y="18416"/>
                  <a:pt x="12970" y="16546"/>
                </a:cubicBezTo>
                <a:cubicBezTo>
                  <a:pt x="12970" y="14242"/>
                  <a:pt x="13504" y="10594"/>
                  <a:pt x="12911" y="9337"/>
                </a:cubicBezTo>
                <a:cubicBezTo>
                  <a:pt x="12842" y="9190"/>
                  <a:pt x="12561" y="9095"/>
                  <a:pt x="12255" y="9084"/>
                </a:cubicBezTo>
                <a:lnTo>
                  <a:pt x="12255" y="3611"/>
                </a:lnTo>
                <a:lnTo>
                  <a:pt x="12796" y="3611"/>
                </a:lnTo>
                <a:cubicBezTo>
                  <a:pt x="12796" y="3611"/>
                  <a:pt x="13547" y="2180"/>
                  <a:pt x="15941" y="2180"/>
                </a:cubicBezTo>
                <a:cubicBezTo>
                  <a:pt x="18334" y="2180"/>
                  <a:pt x="18630" y="2608"/>
                  <a:pt x="18630" y="2608"/>
                </a:cubicBezTo>
                <a:lnTo>
                  <a:pt x="21504" y="2608"/>
                </a:lnTo>
                <a:lnTo>
                  <a:pt x="21504" y="353"/>
                </a:lnTo>
                <a:lnTo>
                  <a:pt x="18592" y="353"/>
                </a:lnTo>
                <a:cubicBezTo>
                  <a:pt x="18592" y="353"/>
                  <a:pt x="16383" y="1518"/>
                  <a:pt x="13952" y="14"/>
                </a:cubicBezTo>
                <a:cubicBezTo>
                  <a:pt x="13363" y="0"/>
                  <a:pt x="12765" y="-5"/>
                  <a:pt x="12161" y="5"/>
                </a:cubicBezTo>
                <a:close/>
              </a:path>
            </a:pathLst>
          </a:custGeom>
          <a:solidFill>
            <a:srgbClr val="FFFFFF">
              <a:alpha val="50000"/>
            </a:srgbClr>
          </a:solidFill>
          <a:ln w="12700">
            <a:miter lim="400000"/>
          </a:ln>
        </p:spPr>
        <p:txBody>
          <a:bodyPr lIns="50800" tIns="50800" rIns="50800" bIns="50800" anchor="ctr"/>
          <a:lstStyle/>
          <a:p>
            <a:pPr algn="l">
              <a:lnSpc>
                <a:spcPct val="110000"/>
              </a:lnSpc>
              <a:spcBef>
                <a:spcPts val="1200"/>
              </a:spcBef>
              <a:defRPr sz="1600" b="0">
                <a:latin typeface="+mj-lt"/>
                <a:ea typeface="+mj-ea"/>
                <a:cs typeface="+mj-cs"/>
                <a:sym typeface="Helvetica Neue Medium"/>
              </a:defRPr>
            </a:pPr>
            <a:endParaRPr/>
          </a:p>
        </p:txBody>
      </p:sp>
      <p:sp>
        <p:nvSpPr>
          <p:cNvPr id="302" name="スライド番号"/>
          <p:cNvSpPr txBox="1">
            <a:spLocks noGrp="1"/>
          </p:cNvSpPr>
          <p:nvPr>
            <p:ph type="sldNum" sz="quarter" idx="2"/>
          </p:nvPr>
        </p:nvSpPr>
        <p:spPr>
          <a:xfrm>
            <a:off x="12318999" y="9029700"/>
            <a:ext cx="283770" cy="275133"/>
          </a:xfrm>
          <a:prstGeom prst="rect">
            <a:avLst/>
          </a:prstGeom>
        </p:spPr>
        <p:txBody>
          <a:bodyPr/>
          <a:lstStyle/>
          <a:p>
            <a:fld id="{86CB4B4D-7CA3-9044-876B-883B54F8677D}" type="slidenum">
              <a:t>‹#›</a:t>
            </a:fld>
            <a:endParaRPr/>
          </a:p>
        </p:txBody>
      </p:sp>
      <p:sp>
        <p:nvSpPr>
          <p:cNvPr id="303" name="機能1"/>
          <p:cNvSpPr txBox="1"/>
          <p:nvPr/>
        </p:nvSpPr>
        <p:spPr>
          <a:xfrm>
            <a:off x="6328847" y="3382733"/>
            <a:ext cx="404141" cy="17932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nchor="ctr">
            <a:spAutoFit/>
          </a:bodyPr>
          <a:lstStyle>
            <a:lvl1pPr>
              <a:lnSpc>
                <a:spcPts val="1600"/>
              </a:lnSpc>
              <a:defRPr sz="1100" b="0" spc="33">
                <a:latin typeface="ヒラギノ角ゴシック W6"/>
                <a:ea typeface="ヒラギノ角ゴシック W6"/>
                <a:cs typeface="ヒラギノ角ゴシック W6"/>
                <a:sym typeface="ヒラギノ角ゴシック W6"/>
              </a:defRPr>
            </a:lvl1pPr>
          </a:lstStyle>
          <a:p>
            <a:r>
              <a:t>機能1</a:t>
            </a:r>
          </a:p>
        </p:txBody>
      </p:sp>
      <p:sp>
        <p:nvSpPr>
          <p:cNvPr id="304" name="機能2"/>
          <p:cNvSpPr txBox="1"/>
          <p:nvPr/>
        </p:nvSpPr>
        <p:spPr>
          <a:xfrm>
            <a:off x="10200266" y="3382733"/>
            <a:ext cx="404141" cy="17932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nchor="ctr">
            <a:spAutoFit/>
          </a:bodyPr>
          <a:lstStyle>
            <a:lvl1pPr>
              <a:lnSpc>
                <a:spcPts val="1600"/>
              </a:lnSpc>
              <a:defRPr sz="1100" b="0" spc="33">
                <a:latin typeface="ヒラギノ角ゴシック W6"/>
                <a:ea typeface="ヒラギノ角ゴシック W6"/>
                <a:cs typeface="ヒラギノ角ゴシック W6"/>
                <a:sym typeface="ヒラギノ角ゴシック W6"/>
              </a:defRPr>
            </a:lvl1pPr>
          </a:lstStyle>
          <a:p>
            <a:r>
              <a:t>機能2</a:t>
            </a:r>
          </a:p>
        </p:txBody>
      </p:sp>
      <p:sp>
        <p:nvSpPr>
          <p:cNvPr id="305" name="機能を組み合わせる"/>
          <p:cNvSpPr txBox="1"/>
          <p:nvPr/>
        </p:nvSpPr>
        <p:spPr>
          <a:xfrm>
            <a:off x="7820406" y="4765874"/>
            <a:ext cx="1272376" cy="17932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nchor="ctr">
            <a:spAutoFit/>
          </a:bodyPr>
          <a:lstStyle>
            <a:lvl1pPr>
              <a:lnSpc>
                <a:spcPts val="1600"/>
              </a:lnSpc>
              <a:defRPr sz="1100" b="0" spc="33">
                <a:latin typeface="ヒラギノ角ゴシック W6"/>
                <a:ea typeface="ヒラギノ角ゴシック W6"/>
                <a:cs typeface="ヒラギノ角ゴシック W6"/>
                <a:sym typeface="ヒラギノ角ゴシック W6"/>
              </a:defRPr>
            </a:lvl1pPr>
          </a:lstStyle>
          <a:p>
            <a:r>
              <a:t>機能を組み合わせる</a:t>
            </a:r>
          </a:p>
        </p:txBody>
      </p:sp>
    </p:spTree>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x">
  <p:cSld name="Page 20">
    <p:spTree>
      <p:nvGrpSpPr>
        <p:cNvPr id="1" name=""/>
        <p:cNvGrpSpPr/>
        <p:nvPr/>
      </p:nvGrpSpPr>
      <p:grpSpPr>
        <a:xfrm>
          <a:off x="0" y="0"/>
          <a:ext cx="0" cy="0"/>
          <a:chOff x="0" y="0"/>
          <a:chExt cx="0" cy="0"/>
        </a:xfrm>
      </p:grpSpPr>
      <p:sp>
        <p:nvSpPr>
          <p:cNvPr id="312" name="四角形"/>
          <p:cNvSpPr/>
          <p:nvPr/>
        </p:nvSpPr>
        <p:spPr>
          <a:xfrm>
            <a:off x="-25400" y="-50800"/>
            <a:ext cx="3869184" cy="9855200"/>
          </a:xfrm>
          <a:prstGeom prst="rect">
            <a:avLst/>
          </a:prstGeom>
          <a:solidFill>
            <a:srgbClr val="004B87"/>
          </a:solidFill>
          <a:ln w="12700">
            <a:miter lim="400000"/>
          </a:ln>
        </p:spPr>
        <p:txBody>
          <a:bodyPr lIns="50800" tIns="50800" rIns="50800" bIns="50800" anchor="ctr"/>
          <a:lstStyle/>
          <a:p>
            <a:pPr algn="l">
              <a:lnSpc>
                <a:spcPct val="110000"/>
              </a:lnSpc>
              <a:spcBef>
                <a:spcPts val="1200"/>
              </a:spcBef>
              <a:defRPr sz="1600" b="0">
                <a:latin typeface="+mj-lt"/>
                <a:ea typeface="+mj-ea"/>
                <a:cs typeface="+mj-cs"/>
                <a:sym typeface="Helvetica Neue Medium"/>
              </a:defRPr>
            </a:pPr>
            <a:endParaRPr/>
          </a:p>
        </p:txBody>
      </p:sp>
      <p:sp>
        <p:nvSpPr>
          <p:cNvPr id="313" name="発展…"/>
          <p:cNvSpPr txBox="1"/>
          <p:nvPr/>
        </p:nvSpPr>
        <p:spPr>
          <a:xfrm>
            <a:off x="516036" y="834135"/>
            <a:ext cx="3061728" cy="328472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p>
            <a:pPr algn="l">
              <a:lnSpc>
                <a:spcPts val="1900"/>
              </a:lnSpc>
              <a:spcBef>
                <a:spcPts val="200"/>
              </a:spcBef>
              <a:defRPr sz="1200" b="0" spc="60">
                <a:solidFill>
                  <a:srgbClr val="FFFFFF"/>
                </a:solidFill>
                <a:latin typeface="ヒラギノ角ゴシック W7"/>
                <a:ea typeface="ヒラギノ角ゴシック W7"/>
                <a:cs typeface="ヒラギノ角ゴシック W7"/>
                <a:sym typeface="ヒラギノ角ゴシック W7"/>
              </a:defRPr>
            </a:pPr>
            <a:r>
              <a:t>発展</a:t>
            </a:r>
          </a:p>
          <a:p>
            <a:pPr algn="l">
              <a:lnSpc>
                <a:spcPts val="1900"/>
              </a:lnSpc>
              <a:spcBef>
                <a:spcPts val="1200"/>
              </a:spcBef>
              <a:defRPr sz="1200" b="0" spc="36">
                <a:solidFill>
                  <a:srgbClr val="FFFFFF"/>
                </a:solidFill>
                <a:latin typeface="ヒラギノ角ゴシック W5"/>
                <a:ea typeface="ヒラギノ角ゴシック W5"/>
                <a:cs typeface="ヒラギノ角ゴシック W5"/>
                <a:sym typeface="ヒラギノ角ゴシック W5"/>
              </a:defRPr>
            </a:pPr>
            <a:r>
              <a:t>次に、自分の</a:t>
            </a:r>
            <a:r>
              <a:rPr spc="0"/>
              <a:t>アプリケーショ</a:t>
            </a:r>
            <a:r>
              <a:t>ンについて</a:t>
            </a:r>
            <a:br/>
            <a:r>
              <a:t>考えてみましょう。最高の</a:t>
            </a:r>
            <a:r>
              <a:rPr spc="0"/>
              <a:t>アプリケーショ</a:t>
            </a:r>
            <a:r>
              <a:t>ンにするために欠かせない機能は、どれですか？</a:t>
            </a:r>
            <a:br/>
            <a:r>
              <a:t>どの機能を使えば、</a:t>
            </a:r>
            <a:r>
              <a:rPr spc="0"/>
              <a:t>ユーザ</a:t>
            </a:r>
            <a:r>
              <a:t>ーに「すごい！</a:t>
            </a:r>
            <a:br/>
            <a:r>
              <a:t>使いやすい！」や「すごい！こんなの見たこと</a:t>
            </a:r>
            <a:br/>
            <a:r>
              <a:t>ない！」などと思ってもらえますか</a:t>
            </a:r>
            <a:r>
              <a:rPr spc="180"/>
              <a:t>？</a:t>
            </a:r>
            <a:r>
              <a:t>ほかにはない</a:t>
            </a:r>
            <a:r>
              <a:rPr spc="0"/>
              <a:t>ユニー</a:t>
            </a:r>
            <a:r>
              <a:t>クさも大切ですが、</a:t>
            </a:r>
            <a:r>
              <a:rPr spc="0"/>
              <a:t>シンプ</a:t>
            </a:r>
            <a:r>
              <a:t>ルで</a:t>
            </a:r>
            <a:br/>
            <a:r>
              <a:t>簡単に使えるということも大切で</a:t>
            </a:r>
            <a:r>
              <a:rPr spc="-119"/>
              <a:t>す</a:t>
            </a:r>
            <a:r>
              <a:t>。</a:t>
            </a:r>
          </a:p>
          <a:p>
            <a:pPr algn="l">
              <a:lnSpc>
                <a:spcPts val="1900"/>
              </a:lnSpc>
              <a:spcBef>
                <a:spcPts val="1200"/>
              </a:spcBef>
              <a:defRPr sz="1200" b="0" spc="36">
                <a:solidFill>
                  <a:srgbClr val="FFFFFF"/>
                </a:solidFill>
                <a:latin typeface="ヒラギノ角ゴシック W5"/>
                <a:ea typeface="ヒラギノ角ゴシック W5"/>
                <a:cs typeface="ヒラギノ角ゴシック W5"/>
                <a:sym typeface="ヒラギノ角ゴシック W5"/>
              </a:defRPr>
            </a:pPr>
            <a:r>
              <a:t>新しい</a:t>
            </a:r>
            <a:r>
              <a:rPr spc="0"/>
              <a:t>スライ</a:t>
            </a:r>
            <a:r>
              <a:t>ドを挿入し、自分の</a:t>
            </a:r>
            <a:r>
              <a:rPr spc="0"/>
              <a:t>アプリケーショ</a:t>
            </a:r>
            <a:r>
              <a:t>ンに搭載したい機能と、それをどのように</a:t>
            </a:r>
            <a:r>
              <a:rPr spc="12"/>
              <a:t>活用して</a:t>
            </a:r>
            <a:r>
              <a:rPr spc="0"/>
              <a:t>アプリケーショ</a:t>
            </a:r>
            <a:r>
              <a:rPr spc="12"/>
              <a:t>ンの目標を達成する</a:t>
            </a:r>
            <a:r>
              <a:t>かを図で表現してみましょう。</a:t>
            </a:r>
          </a:p>
        </p:txBody>
      </p:sp>
      <p:sp>
        <p:nvSpPr>
          <p:cNvPr id="314" name="スライド番号"/>
          <p:cNvSpPr txBox="1">
            <a:spLocks noGrp="1"/>
          </p:cNvSpPr>
          <p:nvPr>
            <p:ph type="sldNum" sz="quarter" idx="2"/>
          </p:nvPr>
        </p:nvSpPr>
        <p:spPr>
          <a:xfrm>
            <a:off x="12318999" y="9029700"/>
            <a:ext cx="283770" cy="275133"/>
          </a:xfrm>
          <a:prstGeom prst="rect">
            <a:avLst/>
          </a:prstGeom>
        </p:spPr>
        <p:txBody>
          <a:bodyPr/>
          <a:lstStyle/>
          <a:p>
            <a:fld id="{86CB4B4D-7CA3-9044-876B-883B54F8677D}" type="slidenum">
              <a:t>‹#›</a:t>
            </a:fld>
            <a:endParaRPr/>
          </a:p>
        </p:txBody>
      </p:sp>
      <p:sp>
        <p:nvSpPr>
          <p:cNvPr id="315" name="角丸四角形"/>
          <p:cNvSpPr/>
          <p:nvPr/>
        </p:nvSpPr>
        <p:spPr>
          <a:xfrm>
            <a:off x="7759131" y="3812205"/>
            <a:ext cx="1134993" cy="1134993"/>
          </a:xfrm>
          <a:prstGeom prst="roundRect">
            <a:avLst>
              <a:gd name="adj" fmla="val 20139"/>
            </a:avLst>
          </a:prstGeom>
          <a:solidFill>
            <a:srgbClr val="76D572"/>
          </a:solidFill>
          <a:ln w="12700">
            <a:miter lim="400000"/>
          </a:ln>
        </p:spPr>
        <p:txBody>
          <a:bodyPr lIns="50800" tIns="50800" rIns="50800" bIns="50800" anchor="ctr"/>
          <a:lstStyle/>
          <a:p>
            <a:pPr>
              <a:defRPr sz="3200" b="0">
                <a:solidFill>
                  <a:srgbClr val="FFFFFF"/>
                </a:solidFill>
                <a:effectLst>
                  <a:outerShdw blurRad="25400" dist="33948" dir="2700000" rotWithShape="0">
                    <a:srgbClr val="3B3936"/>
                  </a:outerShdw>
                </a:effectLst>
                <a:latin typeface="ヒラギノ角ゴシック W3"/>
                <a:ea typeface="ヒラギノ角ゴシック W3"/>
                <a:cs typeface="ヒラギノ角ゴシック W3"/>
                <a:sym typeface="ヒラギノ角ゴシック W3"/>
              </a:defRPr>
            </a:pPr>
            <a:endParaRPr/>
          </a:p>
        </p:txBody>
      </p:sp>
      <p:sp>
        <p:nvSpPr>
          <p:cNvPr id="316" name="Go Green"/>
          <p:cNvSpPr txBox="1"/>
          <p:nvPr/>
        </p:nvSpPr>
        <p:spPr>
          <a:xfrm>
            <a:off x="7397949" y="5163981"/>
            <a:ext cx="1857356" cy="37801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lnSpc>
                <a:spcPts val="2400"/>
              </a:lnSpc>
              <a:defRPr sz="2000">
                <a:solidFill>
                  <a:srgbClr val="76D572"/>
                </a:solidFill>
              </a:defRPr>
            </a:lvl1pPr>
          </a:lstStyle>
          <a:p>
            <a:r>
              <a:t>Go Green</a:t>
            </a:r>
          </a:p>
        </p:txBody>
      </p:sp>
      <p:sp>
        <p:nvSpPr>
          <p:cNvPr id="317" name="線"/>
          <p:cNvSpPr/>
          <p:nvPr/>
        </p:nvSpPr>
        <p:spPr>
          <a:xfrm>
            <a:off x="9128112" y="4888052"/>
            <a:ext cx="888008" cy="1"/>
          </a:xfrm>
          <a:prstGeom prst="line">
            <a:avLst/>
          </a:prstGeom>
          <a:ln w="19050">
            <a:solidFill>
              <a:srgbClr val="89847F"/>
            </a:solidFill>
            <a:miter lim="400000"/>
            <a:headEnd type="arrow"/>
          </a:ln>
        </p:spPr>
        <p:txBody>
          <a:bodyPr lIns="50800" tIns="50800" rIns="50800" bIns="50800" anchor="ctr"/>
          <a:lstStyle/>
          <a:p>
            <a:pPr>
              <a:defRPr sz="3200" b="0">
                <a:solidFill>
                  <a:srgbClr val="414141"/>
                </a:solidFill>
                <a:latin typeface="ヒラギノ角ゴシック W3"/>
                <a:ea typeface="ヒラギノ角ゴシック W3"/>
                <a:cs typeface="ヒラギノ角ゴシック W3"/>
                <a:sym typeface="ヒラギノ角ゴシック W3"/>
              </a:defRPr>
            </a:pPr>
            <a:endParaRPr/>
          </a:p>
        </p:txBody>
      </p:sp>
      <p:sp>
        <p:nvSpPr>
          <p:cNvPr id="318" name="線"/>
          <p:cNvSpPr/>
          <p:nvPr/>
        </p:nvSpPr>
        <p:spPr>
          <a:xfrm flipV="1">
            <a:off x="9028198" y="2625605"/>
            <a:ext cx="735720" cy="1238715"/>
          </a:xfrm>
          <a:prstGeom prst="line">
            <a:avLst/>
          </a:prstGeom>
          <a:ln w="19050">
            <a:solidFill>
              <a:srgbClr val="89847F"/>
            </a:solidFill>
            <a:miter lim="400000"/>
            <a:headEnd type="arrow"/>
          </a:ln>
        </p:spPr>
        <p:txBody>
          <a:bodyPr lIns="50800" tIns="50800" rIns="50800" bIns="50800" anchor="ctr"/>
          <a:lstStyle/>
          <a:p>
            <a:pPr>
              <a:defRPr sz="3200" b="0">
                <a:solidFill>
                  <a:srgbClr val="414141"/>
                </a:solidFill>
                <a:latin typeface="ヒラギノ角ゴシック W3"/>
                <a:ea typeface="ヒラギノ角ゴシック W3"/>
                <a:cs typeface="ヒラギノ角ゴシック W3"/>
                <a:sym typeface="ヒラギノ角ゴシック W3"/>
              </a:defRPr>
            </a:pPr>
            <a:endParaRPr/>
          </a:p>
        </p:txBody>
      </p:sp>
      <p:sp>
        <p:nvSpPr>
          <p:cNvPr id="319" name="線"/>
          <p:cNvSpPr/>
          <p:nvPr/>
        </p:nvSpPr>
        <p:spPr>
          <a:xfrm flipH="1">
            <a:off x="6286531" y="4985982"/>
            <a:ext cx="1231311" cy="740037"/>
          </a:xfrm>
          <a:prstGeom prst="line">
            <a:avLst/>
          </a:prstGeom>
          <a:ln w="19050">
            <a:solidFill>
              <a:srgbClr val="89847F"/>
            </a:solidFill>
            <a:miter lim="400000"/>
            <a:headEnd type="arrow"/>
          </a:ln>
        </p:spPr>
        <p:txBody>
          <a:bodyPr lIns="50800" tIns="50800" rIns="50800" bIns="50800" anchor="ctr"/>
          <a:lstStyle/>
          <a:p>
            <a:pPr>
              <a:defRPr sz="3200" b="0">
                <a:solidFill>
                  <a:srgbClr val="414141"/>
                </a:solidFill>
                <a:latin typeface="ヒラギノ角ゴシック W3"/>
                <a:ea typeface="ヒラギノ角ゴシック W3"/>
                <a:cs typeface="ヒラギノ角ゴシック W3"/>
                <a:sym typeface="ヒラギノ角ゴシック W3"/>
              </a:defRPr>
            </a:pPr>
            <a:endParaRPr/>
          </a:p>
        </p:txBody>
      </p:sp>
      <p:sp>
        <p:nvSpPr>
          <p:cNvPr id="320" name="線"/>
          <p:cNvSpPr/>
          <p:nvPr/>
        </p:nvSpPr>
        <p:spPr>
          <a:xfrm flipH="1" flipV="1">
            <a:off x="7650300" y="3054625"/>
            <a:ext cx="272593" cy="556730"/>
          </a:xfrm>
          <a:prstGeom prst="line">
            <a:avLst/>
          </a:prstGeom>
          <a:ln w="19050">
            <a:solidFill>
              <a:srgbClr val="89847F"/>
            </a:solidFill>
            <a:miter lim="400000"/>
            <a:headEnd type="arrow"/>
          </a:ln>
        </p:spPr>
        <p:txBody>
          <a:bodyPr lIns="50800" tIns="50800" rIns="50800" bIns="50800" anchor="ctr"/>
          <a:lstStyle/>
          <a:p>
            <a:pPr>
              <a:defRPr sz="3200" b="0">
                <a:solidFill>
                  <a:srgbClr val="414141"/>
                </a:solidFill>
                <a:latin typeface="ヒラギノ角ゴシック W3"/>
                <a:ea typeface="ヒラギノ角ゴシック W3"/>
                <a:cs typeface="ヒラギノ角ゴシック W3"/>
                <a:sym typeface="ヒラギノ角ゴシック W3"/>
              </a:defRPr>
            </a:pPr>
            <a:endParaRPr/>
          </a:p>
        </p:txBody>
      </p:sp>
      <p:sp>
        <p:nvSpPr>
          <p:cNvPr id="321" name="図形"/>
          <p:cNvSpPr/>
          <p:nvPr/>
        </p:nvSpPr>
        <p:spPr>
          <a:xfrm>
            <a:off x="7884052" y="3955049"/>
            <a:ext cx="885150" cy="849305"/>
          </a:xfrm>
          <a:custGeom>
            <a:avLst/>
            <a:gdLst/>
            <a:ahLst/>
            <a:cxnLst>
              <a:cxn ang="0">
                <a:pos x="wd2" y="hd2"/>
              </a:cxn>
              <a:cxn ang="5400000">
                <a:pos x="wd2" y="hd2"/>
              </a:cxn>
              <a:cxn ang="10800000">
                <a:pos x="wd2" y="hd2"/>
              </a:cxn>
              <a:cxn ang="16200000">
                <a:pos x="wd2" y="hd2"/>
              </a:cxn>
            </a:cxnLst>
            <a:rect l="0" t="0" r="r" b="b"/>
            <a:pathLst>
              <a:path w="19678" h="20595" extrusionOk="0">
                <a:moveTo>
                  <a:pt x="9839" y="0"/>
                </a:moveTo>
                <a:cubicBezTo>
                  <a:pt x="7320" y="0"/>
                  <a:pt x="4804" y="1008"/>
                  <a:pt x="2882" y="3018"/>
                </a:cubicBezTo>
                <a:cubicBezTo>
                  <a:pt x="-961" y="7038"/>
                  <a:pt x="-961" y="13559"/>
                  <a:pt x="2882" y="17579"/>
                </a:cubicBezTo>
                <a:cubicBezTo>
                  <a:pt x="6726" y="21600"/>
                  <a:pt x="12952" y="21600"/>
                  <a:pt x="16796" y="17579"/>
                </a:cubicBezTo>
                <a:cubicBezTo>
                  <a:pt x="20639" y="13559"/>
                  <a:pt x="20639" y="7038"/>
                  <a:pt x="16796" y="3018"/>
                </a:cubicBezTo>
                <a:cubicBezTo>
                  <a:pt x="14874" y="1008"/>
                  <a:pt x="12358" y="0"/>
                  <a:pt x="9839" y="0"/>
                </a:cubicBezTo>
                <a:close/>
                <a:moveTo>
                  <a:pt x="9784" y="2793"/>
                </a:moveTo>
                <a:cubicBezTo>
                  <a:pt x="9983" y="4179"/>
                  <a:pt x="10285" y="4896"/>
                  <a:pt x="10509" y="5238"/>
                </a:cubicBezTo>
                <a:cubicBezTo>
                  <a:pt x="10438" y="5238"/>
                  <a:pt x="10355" y="5212"/>
                  <a:pt x="10282" y="5180"/>
                </a:cubicBezTo>
                <a:cubicBezTo>
                  <a:pt x="10608" y="6145"/>
                  <a:pt x="11118" y="6840"/>
                  <a:pt x="11451" y="7290"/>
                </a:cubicBezTo>
                <a:cubicBezTo>
                  <a:pt x="11353" y="7262"/>
                  <a:pt x="11110" y="7225"/>
                  <a:pt x="10965" y="7187"/>
                </a:cubicBezTo>
                <a:cubicBezTo>
                  <a:pt x="11158" y="7443"/>
                  <a:pt x="11352" y="7631"/>
                  <a:pt x="11352" y="7631"/>
                </a:cubicBezTo>
                <a:cubicBezTo>
                  <a:pt x="11289" y="7629"/>
                  <a:pt x="11197" y="7616"/>
                  <a:pt x="11094" y="7593"/>
                </a:cubicBezTo>
                <a:cubicBezTo>
                  <a:pt x="11222" y="7795"/>
                  <a:pt x="11400" y="8034"/>
                  <a:pt x="11660" y="8352"/>
                </a:cubicBezTo>
                <a:cubicBezTo>
                  <a:pt x="11542" y="8307"/>
                  <a:pt x="11446" y="8290"/>
                  <a:pt x="11358" y="8268"/>
                </a:cubicBezTo>
                <a:cubicBezTo>
                  <a:pt x="11611" y="8611"/>
                  <a:pt x="11936" y="8880"/>
                  <a:pt x="11936" y="8880"/>
                </a:cubicBezTo>
                <a:cubicBezTo>
                  <a:pt x="11875" y="8881"/>
                  <a:pt x="11791" y="8875"/>
                  <a:pt x="11690" y="8860"/>
                </a:cubicBezTo>
                <a:cubicBezTo>
                  <a:pt x="12106" y="9376"/>
                  <a:pt x="12597" y="9871"/>
                  <a:pt x="12853" y="10083"/>
                </a:cubicBezTo>
                <a:cubicBezTo>
                  <a:pt x="12366" y="10003"/>
                  <a:pt x="12210" y="10035"/>
                  <a:pt x="11961" y="9935"/>
                </a:cubicBezTo>
                <a:cubicBezTo>
                  <a:pt x="12216" y="10294"/>
                  <a:pt x="12564" y="10579"/>
                  <a:pt x="12564" y="10579"/>
                </a:cubicBezTo>
                <a:cubicBezTo>
                  <a:pt x="12460" y="10580"/>
                  <a:pt x="12286" y="10561"/>
                  <a:pt x="12084" y="10514"/>
                </a:cubicBezTo>
                <a:cubicBezTo>
                  <a:pt x="12338" y="10807"/>
                  <a:pt x="12599" y="11050"/>
                  <a:pt x="12773" y="11171"/>
                </a:cubicBezTo>
                <a:cubicBezTo>
                  <a:pt x="12384" y="11171"/>
                  <a:pt x="12238" y="11144"/>
                  <a:pt x="11986" y="11003"/>
                </a:cubicBezTo>
                <a:cubicBezTo>
                  <a:pt x="12339" y="11461"/>
                  <a:pt x="12626" y="11789"/>
                  <a:pt x="13314" y="12136"/>
                </a:cubicBezTo>
                <a:cubicBezTo>
                  <a:pt x="13041" y="12222"/>
                  <a:pt x="12525" y="12143"/>
                  <a:pt x="12287" y="12110"/>
                </a:cubicBezTo>
                <a:cubicBezTo>
                  <a:pt x="12437" y="12249"/>
                  <a:pt x="12882" y="12554"/>
                  <a:pt x="13037" y="12618"/>
                </a:cubicBezTo>
                <a:cubicBezTo>
                  <a:pt x="12873" y="12644"/>
                  <a:pt x="12683" y="12642"/>
                  <a:pt x="12508" y="12567"/>
                </a:cubicBezTo>
                <a:cubicBezTo>
                  <a:pt x="12718" y="12761"/>
                  <a:pt x="12992" y="13071"/>
                  <a:pt x="13382" y="13242"/>
                </a:cubicBezTo>
                <a:cubicBezTo>
                  <a:pt x="13054" y="13343"/>
                  <a:pt x="12777" y="13286"/>
                  <a:pt x="12521" y="13185"/>
                </a:cubicBezTo>
                <a:cubicBezTo>
                  <a:pt x="12837" y="13501"/>
                  <a:pt x="13089" y="13645"/>
                  <a:pt x="13505" y="13738"/>
                </a:cubicBezTo>
                <a:cubicBezTo>
                  <a:pt x="13304" y="13844"/>
                  <a:pt x="13096" y="13863"/>
                  <a:pt x="12791" y="13783"/>
                </a:cubicBezTo>
                <a:cubicBezTo>
                  <a:pt x="12940" y="14061"/>
                  <a:pt x="13490" y="14309"/>
                  <a:pt x="13745" y="14304"/>
                </a:cubicBezTo>
                <a:cubicBezTo>
                  <a:pt x="13540" y="14416"/>
                  <a:pt x="13379" y="14447"/>
                  <a:pt x="12908" y="14330"/>
                </a:cubicBezTo>
                <a:cubicBezTo>
                  <a:pt x="13231" y="14663"/>
                  <a:pt x="13522" y="14778"/>
                  <a:pt x="13936" y="14903"/>
                </a:cubicBezTo>
                <a:cubicBezTo>
                  <a:pt x="13655" y="15069"/>
                  <a:pt x="13302" y="15101"/>
                  <a:pt x="12964" y="15025"/>
                </a:cubicBezTo>
                <a:cubicBezTo>
                  <a:pt x="13417" y="15361"/>
                  <a:pt x="13749" y="15345"/>
                  <a:pt x="14077" y="15256"/>
                </a:cubicBezTo>
                <a:cubicBezTo>
                  <a:pt x="14089" y="15253"/>
                  <a:pt x="13612" y="15548"/>
                  <a:pt x="13240" y="15591"/>
                </a:cubicBezTo>
                <a:cubicBezTo>
                  <a:pt x="13380" y="15667"/>
                  <a:pt x="13582" y="15780"/>
                  <a:pt x="13745" y="15752"/>
                </a:cubicBezTo>
                <a:cubicBezTo>
                  <a:pt x="13230" y="16049"/>
                  <a:pt x="12953" y="15997"/>
                  <a:pt x="12595" y="15984"/>
                </a:cubicBezTo>
                <a:cubicBezTo>
                  <a:pt x="12943" y="16145"/>
                  <a:pt x="13093" y="16125"/>
                  <a:pt x="13093" y="16125"/>
                </a:cubicBezTo>
                <a:cubicBezTo>
                  <a:pt x="13093" y="16125"/>
                  <a:pt x="12059" y="16276"/>
                  <a:pt x="11598" y="16087"/>
                </a:cubicBezTo>
                <a:cubicBezTo>
                  <a:pt x="11928" y="16338"/>
                  <a:pt x="12133" y="16325"/>
                  <a:pt x="12133" y="16325"/>
                </a:cubicBezTo>
                <a:cubicBezTo>
                  <a:pt x="12133" y="16325"/>
                  <a:pt x="11061" y="16433"/>
                  <a:pt x="10196" y="16209"/>
                </a:cubicBezTo>
                <a:lnTo>
                  <a:pt x="10196" y="17798"/>
                </a:lnTo>
                <a:lnTo>
                  <a:pt x="9261" y="17798"/>
                </a:lnTo>
                <a:cubicBezTo>
                  <a:pt x="9261" y="17416"/>
                  <a:pt x="9250" y="16301"/>
                  <a:pt x="9249" y="16177"/>
                </a:cubicBezTo>
                <a:cubicBezTo>
                  <a:pt x="8383" y="16438"/>
                  <a:pt x="7348" y="16325"/>
                  <a:pt x="7348" y="16325"/>
                </a:cubicBezTo>
                <a:cubicBezTo>
                  <a:pt x="7348" y="16325"/>
                  <a:pt x="7564" y="16269"/>
                  <a:pt x="7692" y="16099"/>
                </a:cubicBezTo>
                <a:cubicBezTo>
                  <a:pt x="7248" y="16205"/>
                  <a:pt x="6388" y="16125"/>
                  <a:pt x="6388" y="16125"/>
                </a:cubicBezTo>
                <a:cubicBezTo>
                  <a:pt x="6388" y="16125"/>
                  <a:pt x="6621" y="16057"/>
                  <a:pt x="6794" y="15900"/>
                </a:cubicBezTo>
                <a:cubicBezTo>
                  <a:pt x="6405" y="15845"/>
                  <a:pt x="6182" y="15816"/>
                  <a:pt x="5829" y="15649"/>
                </a:cubicBezTo>
                <a:cubicBezTo>
                  <a:pt x="5956" y="15659"/>
                  <a:pt x="6087" y="15627"/>
                  <a:pt x="6204" y="15565"/>
                </a:cubicBezTo>
                <a:cubicBezTo>
                  <a:pt x="5877" y="15518"/>
                  <a:pt x="5590" y="15271"/>
                  <a:pt x="5601" y="15244"/>
                </a:cubicBezTo>
                <a:cubicBezTo>
                  <a:pt x="5922" y="15299"/>
                  <a:pt x="6379" y="15202"/>
                  <a:pt x="6628" y="14935"/>
                </a:cubicBezTo>
                <a:cubicBezTo>
                  <a:pt x="6417" y="15049"/>
                  <a:pt x="6028" y="14993"/>
                  <a:pt x="5859" y="14961"/>
                </a:cubicBezTo>
                <a:cubicBezTo>
                  <a:pt x="6084" y="14864"/>
                  <a:pt x="6294" y="14716"/>
                  <a:pt x="6474" y="14529"/>
                </a:cubicBezTo>
                <a:cubicBezTo>
                  <a:pt x="6362" y="14607"/>
                  <a:pt x="6235" y="14651"/>
                  <a:pt x="6105" y="14652"/>
                </a:cubicBezTo>
                <a:cubicBezTo>
                  <a:pt x="6262" y="14552"/>
                  <a:pt x="6471" y="14393"/>
                  <a:pt x="6561" y="14208"/>
                </a:cubicBezTo>
                <a:cubicBezTo>
                  <a:pt x="6250" y="14435"/>
                  <a:pt x="5816" y="14428"/>
                  <a:pt x="5687" y="14420"/>
                </a:cubicBezTo>
                <a:cubicBezTo>
                  <a:pt x="6220" y="14100"/>
                  <a:pt x="6401" y="14027"/>
                  <a:pt x="6714" y="13603"/>
                </a:cubicBezTo>
                <a:cubicBezTo>
                  <a:pt x="6366" y="13689"/>
                  <a:pt x="6178" y="13644"/>
                  <a:pt x="5872" y="13538"/>
                </a:cubicBezTo>
                <a:cubicBezTo>
                  <a:pt x="6203" y="13471"/>
                  <a:pt x="6769" y="13156"/>
                  <a:pt x="6991" y="12901"/>
                </a:cubicBezTo>
                <a:cubicBezTo>
                  <a:pt x="6837" y="12899"/>
                  <a:pt x="6688" y="12884"/>
                  <a:pt x="6548" y="12863"/>
                </a:cubicBezTo>
                <a:cubicBezTo>
                  <a:pt x="6747" y="12781"/>
                  <a:pt x="6957" y="12604"/>
                  <a:pt x="7139" y="12419"/>
                </a:cubicBezTo>
                <a:cubicBezTo>
                  <a:pt x="6792" y="12538"/>
                  <a:pt x="6492" y="12544"/>
                  <a:pt x="6118" y="12477"/>
                </a:cubicBezTo>
                <a:cubicBezTo>
                  <a:pt x="6703" y="12122"/>
                  <a:pt x="7024" y="11865"/>
                  <a:pt x="7397" y="11428"/>
                </a:cubicBezTo>
                <a:cubicBezTo>
                  <a:pt x="7152" y="11492"/>
                  <a:pt x="6931" y="11440"/>
                  <a:pt x="6813" y="11415"/>
                </a:cubicBezTo>
                <a:cubicBezTo>
                  <a:pt x="6813" y="11415"/>
                  <a:pt x="7306" y="11260"/>
                  <a:pt x="7563" y="11010"/>
                </a:cubicBezTo>
                <a:cubicBezTo>
                  <a:pt x="7222" y="11114"/>
                  <a:pt x="6987" y="11100"/>
                  <a:pt x="6505" y="11138"/>
                </a:cubicBezTo>
                <a:cubicBezTo>
                  <a:pt x="6977" y="10876"/>
                  <a:pt x="7390" y="10564"/>
                  <a:pt x="7766" y="10167"/>
                </a:cubicBezTo>
                <a:cubicBezTo>
                  <a:pt x="7504" y="10298"/>
                  <a:pt x="7235" y="10282"/>
                  <a:pt x="7096" y="10276"/>
                </a:cubicBezTo>
                <a:cubicBezTo>
                  <a:pt x="7096" y="10276"/>
                  <a:pt x="7301" y="10167"/>
                  <a:pt x="7508" y="10006"/>
                </a:cubicBezTo>
                <a:cubicBezTo>
                  <a:pt x="7294" y="10072"/>
                  <a:pt x="7048" y="10112"/>
                  <a:pt x="6739" y="10096"/>
                </a:cubicBezTo>
                <a:cubicBezTo>
                  <a:pt x="7000" y="9922"/>
                  <a:pt x="7514" y="9493"/>
                  <a:pt x="7957" y="8957"/>
                </a:cubicBezTo>
                <a:cubicBezTo>
                  <a:pt x="7781" y="8989"/>
                  <a:pt x="7630" y="8974"/>
                  <a:pt x="7532" y="8970"/>
                </a:cubicBezTo>
                <a:cubicBezTo>
                  <a:pt x="7532" y="8970"/>
                  <a:pt x="8121" y="8662"/>
                  <a:pt x="8357" y="8288"/>
                </a:cubicBezTo>
                <a:cubicBezTo>
                  <a:pt x="8181" y="8352"/>
                  <a:pt x="7922" y="8429"/>
                  <a:pt x="7791" y="8436"/>
                </a:cubicBezTo>
                <a:cubicBezTo>
                  <a:pt x="8062" y="8150"/>
                  <a:pt x="8392" y="7752"/>
                  <a:pt x="8640" y="7342"/>
                </a:cubicBezTo>
                <a:cubicBezTo>
                  <a:pt x="8520" y="7379"/>
                  <a:pt x="8411" y="7390"/>
                  <a:pt x="8338" y="7400"/>
                </a:cubicBezTo>
                <a:cubicBezTo>
                  <a:pt x="8338" y="7400"/>
                  <a:pt x="8647" y="7152"/>
                  <a:pt x="8836" y="6859"/>
                </a:cubicBezTo>
                <a:cubicBezTo>
                  <a:pt x="8668" y="6942"/>
                  <a:pt x="8306" y="7048"/>
                  <a:pt x="8172" y="7078"/>
                </a:cubicBezTo>
                <a:cubicBezTo>
                  <a:pt x="8525" y="6641"/>
                  <a:pt x="8986" y="6149"/>
                  <a:pt x="9353" y="5206"/>
                </a:cubicBezTo>
                <a:cubicBezTo>
                  <a:pt x="9288" y="5231"/>
                  <a:pt x="9219" y="5251"/>
                  <a:pt x="9156" y="5251"/>
                </a:cubicBezTo>
                <a:cubicBezTo>
                  <a:pt x="9379" y="4912"/>
                  <a:pt x="9578" y="4202"/>
                  <a:pt x="9777" y="2838"/>
                </a:cubicBezTo>
                <a:cubicBezTo>
                  <a:pt x="9779" y="2822"/>
                  <a:pt x="9782" y="2809"/>
                  <a:pt x="9784" y="2793"/>
                </a:cubicBezTo>
                <a:close/>
              </a:path>
            </a:pathLst>
          </a:custGeom>
          <a:solidFill>
            <a:srgbClr val="FFFFFF"/>
          </a:solidFill>
          <a:ln w="12700">
            <a:miter lim="400000"/>
          </a:ln>
        </p:spPr>
        <p:txBody>
          <a:bodyPr lIns="38100" tIns="38100" rIns="38100" bIns="38100" anchor="ctr"/>
          <a:lstStyle/>
          <a:p>
            <a:pPr defTabSz="778933">
              <a:defRPr sz="2800" b="0">
                <a:solidFill>
                  <a:srgbClr val="FFFFFF"/>
                </a:solidFill>
                <a:latin typeface="+mj-lt"/>
                <a:ea typeface="+mj-ea"/>
                <a:cs typeface="+mj-cs"/>
                <a:sym typeface="Helvetica Neue Medium"/>
              </a:defRPr>
            </a:pPr>
            <a:endParaRPr/>
          </a:p>
        </p:txBody>
      </p:sp>
      <p:sp>
        <p:nvSpPr>
          <p:cNvPr id="322" name="線"/>
          <p:cNvSpPr/>
          <p:nvPr/>
        </p:nvSpPr>
        <p:spPr>
          <a:xfrm>
            <a:off x="6391767" y="4124505"/>
            <a:ext cx="1137851" cy="1"/>
          </a:xfrm>
          <a:prstGeom prst="line">
            <a:avLst/>
          </a:prstGeom>
          <a:ln w="19050">
            <a:solidFill>
              <a:srgbClr val="89847F"/>
            </a:solidFill>
            <a:miter lim="400000"/>
            <a:tailEnd type="arrow"/>
          </a:ln>
        </p:spPr>
        <p:txBody>
          <a:bodyPr lIns="50800" tIns="50800" rIns="50800" bIns="50800" anchor="ctr"/>
          <a:lstStyle/>
          <a:p>
            <a:pPr>
              <a:defRPr sz="3200" b="0">
                <a:solidFill>
                  <a:srgbClr val="414141"/>
                </a:solidFill>
                <a:latin typeface="ヒラギノ角ゴシック W3"/>
                <a:ea typeface="ヒラギノ角ゴシック W3"/>
                <a:cs typeface="ヒラギノ角ゴシック W3"/>
                <a:sym typeface="ヒラギノ角ゴシック W3"/>
              </a:defRPr>
            </a:pPr>
            <a:endParaRPr/>
          </a:p>
        </p:txBody>
      </p:sp>
      <p:sp>
        <p:nvSpPr>
          <p:cNvPr id="323" name="線"/>
          <p:cNvSpPr/>
          <p:nvPr/>
        </p:nvSpPr>
        <p:spPr>
          <a:xfrm>
            <a:off x="8326626" y="6000366"/>
            <a:ext cx="1" cy="852162"/>
          </a:xfrm>
          <a:prstGeom prst="line">
            <a:avLst/>
          </a:prstGeom>
          <a:ln w="19050">
            <a:solidFill>
              <a:srgbClr val="89847F"/>
            </a:solidFill>
            <a:miter lim="400000"/>
            <a:headEnd type="arrow"/>
          </a:ln>
        </p:spPr>
        <p:txBody>
          <a:bodyPr lIns="50800" tIns="50800" rIns="50800" bIns="50800" anchor="ctr"/>
          <a:lstStyle/>
          <a:p>
            <a:pPr>
              <a:defRPr sz="3200" b="0">
                <a:solidFill>
                  <a:srgbClr val="414141"/>
                </a:solidFill>
                <a:latin typeface="ヒラギノ角ゴシック W3"/>
                <a:ea typeface="ヒラギノ角ゴシック W3"/>
                <a:cs typeface="ヒラギノ角ゴシック W3"/>
                <a:sym typeface="ヒラギノ角ゴシック W3"/>
              </a:defRPr>
            </a:pPr>
            <a:endParaRPr/>
          </a:p>
        </p:txBody>
      </p:sp>
      <p:sp>
        <p:nvSpPr>
          <p:cNvPr id="324" name="ゴミの記録…"/>
          <p:cNvSpPr txBox="1"/>
          <p:nvPr/>
        </p:nvSpPr>
        <p:spPr>
          <a:xfrm>
            <a:off x="6380392" y="2161815"/>
            <a:ext cx="2175602" cy="80272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lstStyle/>
          <a:p>
            <a:pPr algn="l">
              <a:lnSpc>
                <a:spcPts val="1500"/>
              </a:lnSpc>
              <a:spcBef>
                <a:spcPts val="300"/>
              </a:spcBef>
              <a:defRPr sz="1500" b="0" spc="45">
                <a:latin typeface="ヒラギノ丸ゴ Pro W4"/>
                <a:ea typeface="ヒラギノ丸ゴ Pro W4"/>
                <a:cs typeface="ヒラギノ丸ゴ Pro W4"/>
                <a:sym typeface="ヒラギノ丸ゴ Pro W4"/>
              </a:defRPr>
            </a:pPr>
            <a:r>
              <a:t>ゴミの記録</a:t>
            </a:r>
          </a:p>
          <a:p>
            <a:pPr algn="l">
              <a:lnSpc>
                <a:spcPts val="1900"/>
              </a:lnSpc>
              <a:spcBef>
                <a:spcPts val="400"/>
              </a:spcBef>
              <a:defRPr sz="1200" b="0" spc="36">
                <a:solidFill>
                  <a:srgbClr val="66635F"/>
                </a:solidFill>
                <a:latin typeface="ヒラギノ丸ゴ Pro W4"/>
                <a:ea typeface="ヒラギノ丸ゴ Pro W4"/>
                <a:cs typeface="ヒラギノ丸ゴ Pro W4"/>
                <a:sym typeface="ヒラギノ丸ゴ Pro W4"/>
              </a:defRPr>
            </a:pPr>
            <a:r>
              <a:t>キーボード：ゴミの分別をする</a:t>
            </a:r>
            <a:br/>
            <a:r>
              <a:t>テキストデータ表</a:t>
            </a:r>
          </a:p>
        </p:txBody>
      </p:sp>
      <p:sp>
        <p:nvSpPr>
          <p:cNvPr id="325" name="メダル…"/>
          <p:cNvSpPr txBox="1"/>
          <p:nvPr/>
        </p:nvSpPr>
        <p:spPr>
          <a:xfrm>
            <a:off x="4927951" y="3723145"/>
            <a:ext cx="1358446" cy="80272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lstStyle/>
          <a:p>
            <a:pPr algn="l">
              <a:lnSpc>
                <a:spcPts val="1500"/>
              </a:lnSpc>
              <a:spcBef>
                <a:spcPts val="300"/>
              </a:spcBef>
              <a:defRPr sz="1500" b="0" spc="45">
                <a:latin typeface="ヒラギノ丸ゴ Pro W4"/>
                <a:ea typeface="ヒラギノ丸ゴ Pro W4"/>
                <a:cs typeface="ヒラギノ丸ゴ Pro W4"/>
                <a:sym typeface="ヒラギノ丸ゴ Pro W4"/>
              </a:defRPr>
            </a:pPr>
            <a:r>
              <a:t>メダル</a:t>
            </a:r>
          </a:p>
          <a:p>
            <a:pPr algn="l">
              <a:lnSpc>
                <a:spcPts val="1900"/>
              </a:lnSpc>
              <a:spcBef>
                <a:spcPts val="400"/>
              </a:spcBef>
              <a:defRPr sz="1200" b="0" spc="36">
                <a:solidFill>
                  <a:srgbClr val="66635F"/>
                </a:solidFill>
                <a:latin typeface="ヒラギノ丸ゴ Pro W4"/>
                <a:ea typeface="ヒラギノ丸ゴ Pro W4"/>
                <a:cs typeface="ヒラギノ丸ゴ Pro W4"/>
                <a:sym typeface="ヒラギノ丸ゴ Pro W4"/>
              </a:defRPr>
            </a:pPr>
            <a:r>
              <a:t>成果に応じて獲得</a:t>
            </a:r>
          </a:p>
        </p:txBody>
      </p:sp>
      <p:sp>
        <p:nvSpPr>
          <p:cNvPr id="326" name="バーチャル森林…"/>
          <p:cNvSpPr txBox="1"/>
          <p:nvPr/>
        </p:nvSpPr>
        <p:spPr>
          <a:xfrm>
            <a:off x="4788251" y="5714972"/>
            <a:ext cx="2275283" cy="113499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lstStyle/>
          <a:p>
            <a:pPr algn="l">
              <a:lnSpc>
                <a:spcPts val="1500"/>
              </a:lnSpc>
              <a:spcBef>
                <a:spcPts val="300"/>
              </a:spcBef>
              <a:defRPr sz="1500" b="0" spc="45">
                <a:latin typeface="ヒラギノ丸ゴ Pro W4"/>
                <a:ea typeface="ヒラギノ丸ゴ Pro W4"/>
                <a:cs typeface="ヒラギノ丸ゴ Pro W4"/>
                <a:sym typeface="ヒラギノ丸ゴ Pro W4"/>
              </a:defRPr>
            </a:pPr>
            <a:r>
              <a:t>バーチャル森林</a:t>
            </a:r>
          </a:p>
          <a:p>
            <a:pPr algn="l">
              <a:lnSpc>
                <a:spcPts val="1900"/>
              </a:lnSpc>
              <a:spcBef>
                <a:spcPts val="400"/>
              </a:spcBef>
              <a:defRPr sz="1200" b="0" spc="36">
                <a:solidFill>
                  <a:srgbClr val="66635F"/>
                </a:solidFill>
                <a:latin typeface="ヒラギノ丸ゴ Pro W4"/>
                <a:ea typeface="ヒラギノ丸ゴ Pro W4"/>
                <a:cs typeface="ヒラギノ丸ゴ Pro W4"/>
                <a:sym typeface="ヒラギノ丸ゴ Pro W4"/>
              </a:defRPr>
            </a:pPr>
            <a:r>
              <a:t>ゲーム的要素</a:t>
            </a:r>
          </a:p>
          <a:p>
            <a:pPr algn="l">
              <a:lnSpc>
                <a:spcPts val="1900"/>
              </a:lnSpc>
              <a:spcBef>
                <a:spcPts val="400"/>
              </a:spcBef>
              <a:defRPr sz="1200" b="0" spc="36">
                <a:solidFill>
                  <a:srgbClr val="66635F"/>
                </a:solidFill>
                <a:latin typeface="ヒラギノ丸ゴ Pro W4"/>
                <a:ea typeface="ヒラギノ丸ゴ Pro W4"/>
                <a:cs typeface="ヒラギノ丸ゴ Pro W4"/>
                <a:sym typeface="ヒラギノ丸ゴ Pro W4"/>
              </a:defRPr>
            </a:pPr>
            <a:r>
              <a:t>ポイントやボーナスを使って</a:t>
            </a:r>
            <a:br/>
            <a:r>
              <a:t>動物や植物を増やす</a:t>
            </a:r>
          </a:p>
        </p:txBody>
      </p:sp>
      <p:sp>
        <p:nvSpPr>
          <p:cNvPr id="327" name="チャレンジ…"/>
          <p:cNvSpPr txBox="1"/>
          <p:nvPr/>
        </p:nvSpPr>
        <p:spPr>
          <a:xfrm>
            <a:off x="7903984" y="7020115"/>
            <a:ext cx="2275283" cy="113499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lstStyle/>
          <a:p>
            <a:pPr algn="l">
              <a:lnSpc>
                <a:spcPts val="1500"/>
              </a:lnSpc>
              <a:spcBef>
                <a:spcPts val="300"/>
              </a:spcBef>
              <a:defRPr sz="1500" b="0" spc="45">
                <a:latin typeface="ヒラギノ丸ゴ Pro W4"/>
                <a:ea typeface="ヒラギノ丸ゴ Pro W4"/>
                <a:cs typeface="ヒラギノ丸ゴ Pro W4"/>
                <a:sym typeface="ヒラギノ丸ゴ Pro W4"/>
              </a:defRPr>
            </a:pPr>
            <a:r>
              <a:t>チャレンジ</a:t>
            </a:r>
          </a:p>
          <a:p>
            <a:pPr algn="l">
              <a:lnSpc>
                <a:spcPts val="1900"/>
              </a:lnSpc>
              <a:spcBef>
                <a:spcPts val="400"/>
              </a:spcBef>
              <a:defRPr sz="1200" b="0" spc="36">
                <a:solidFill>
                  <a:srgbClr val="66635F"/>
                </a:solidFill>
                <a:latin typeface="ヒラギノ丸ゴ Pro W4"/>
                <a:ea typeface="ヒラギノ丸ゴ Pro W4"/>
                <a:cs typeface="ヒラギノ丸ゴ Pro W4"/>
                <a:sym typeface="ヒラギノ丸ゴ Pro W4"/>
              </a:defRPr>
            </a:pPr>
            <a:r>
              <a:t>より環境に優しい生活を実現</a:t>
            </a:r>
            <a:br/>
            <a:r>
              <a:t>するための毎月のチャレンジ </a:t>
            </a:r>
          </a:p>
          <a:p>
            <a:pPr algn="l">
              <a:lnSpc>
                <a:spcPts val="1900"/>
              </a:lnSpc>
              <a:spcBef>
                <a:spcPts val="400"/>
              </a:spcBef>
              <a:defRPr sz="1200" b="0" spc="36">
                <a:solidFill>
                  <a:srgbClr val="66635F"/>
                </a:solidFill>
                <a:latin typeface="ヒラギノ丸ゴ Pro W4"/>
                <a:ea typeface="ヒラギノ丸ゴ Pro W4"/>
                <a:cs typeface="ヒラギノ丸ゴ Pro W4"/>
                <a:sym typeface="ヒラギノ丸ゴ Pro W4"/>
              </a:defRPr>
            </a:pPr>
            <a:r>
              <a:t>友達とチャレンジを共有する</a:t>
            </a:r>
          </a:p>
        </p:txBody>
      </p:sp>
      <p:sp>
        <p:nvSpPr>
          <p:cNvPr id="328" name="マーケットプレイス…"/>
          <p:cNvSpPr txBox="1"/>
          <p:nvPr/>
        </p:nvSpPr>
        <p:spPr>
          <a:xfrm>
            <a:off x="9877149" y="2064448"/>
            <a:ext cx="2540942" cy="20055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lstStyle/>
          <a:p>
            <a:pPr algn="l">
              <a:lnSpc>
                <a:spcPts val="1500"/>
              </a:lnSpc>
              <a:spcBef>
                <a:spcPts val="300"/>
              </a:spcBef>
              <a:defRPr sz="1500" b="0" spc="45">
                <a:latin typeface="ヒラギノ丸ゴ Pro W4"/>
                <a:ea typeface="ヒラギノ丸ゴ Pro W4"/>
                <a:cs typeface="ヒラギノ丸ゴ Pro W4"/>
                <a:sym typeface="ヒラギノ丸ゴ Pro W4"/>
              </a:defRPr>
            </a:pPr>
            <a:r>
              <a:t>マーケットプレイス</a:t>
            </a:r>
          </a:p>
          <a:p>
            <a:pPr marL="228600" indent="-228600" algn="l">
              <a:lnSpc>
                <a:spcPts val="1900"/>
              </a:lnSpc>
              <a:spcBef>
                <a:spcPts val="400"/>
              </a:spcBef>
              <a:buSzPct val="100000"/>
              <a:buAutoNum type="arabicPeriod"/>
              <a:defRPr sz="1200" b="0" spc="36">
                <a:solidFill>
                  <a:srgbClr val="66635F"/>
                </a:solidFill>
                <a:latin typeface="ヒラギノ丸ゴ Pro W4"/>
                <a:ea typeface="ヒラギノ丸ゴ Pro W4"/>
                <a:cs typeface="ヒラギノ丸ゴ Pro W4"/>
                <a:sym typeface="ヒラギノ丸ゴ Pro W4"/>
              </a:defRPr>
            </a:pPr>
            <a:r>
              <a:t>「エコ製品」</a:t>
            </a:r>
          </a:p>
          <a:p>
            <a:pPr marL="419100" lvl="1" indent="-190500" algn="l">
              <a:lnSpc>
                <a:spcPts val="1900"/>
              </a:lnSpc>
              <a:spcBef>
                <a:spcPts val="400"/>
              </a:spcBef>
              <a:buClr>
                <a:srgbClr val="66635F"/>
              </a:buClr>
              <a:buSzPct val="220000"/>
              <a:buChar char="•"/>
              <a:defRPr sz="1200" b="0" spc="36">
                <a:solidFill>
                  <a:srgbClr val="66635F"/>
                </a:solidFill>
                <a:latin typeface="ヒラギノ丸ゴ Pro W4"/>
                <a:ea typeface="ヒラギノ丸ゴ Pro W4"/>
                <a:cs typeface="ヒラギノ丸ゴ Pro W4"/>
                <a:sym typeface="ヒラギノ丸ゴ Pro W4"/>
              </a:defRPr>
            </a:pPr>
            <a:r>
              <a:t>広告収益で環境保護を支援</a:t>
            </a:r>
          </a:p>
          <a:p>
            <a:pPr marL="228600" indent="-228600" algn="l">
              <a:lnSpc>
                <a:spcPts val="1900"/>
              </a:lnSpc>
              <a:spcBef>
                <a:spcPts val="400"/>
              </a:spcBef>
              <a:buSzPct val="100000"/>
              <a:buAutoNum type="arabicPeriod"/>
              <a:defRPr sz="1200" b="0" spc="36">
                <a:solidFill>
                  <a:srgbClr val="66635F"/>
                </a:solidFill>
                <a:latin typeface="ヒラギノ丸ゴ Pro W4"/>
                <a:ea typeface="ヒラギノ丸ゴ Pro W4"/>
                <a:cs typeface="ヒラギノ丸ゴ Pro W4"/>
                <a:sym typeface="ヒラギノ丸ゴ Pro W4"/>
              </a:defRPr>
            </a:pPr>
            <a:r>
              <a:t>寄付</a:t>
            </a:r>
          </a:p>
          <a:p>
            <a:pPr marL="228600" indent="-228600" algn="l">
              <a:lnSpc>
                <a:spcPts val="1900"/>
              </a:lnSpc>
              <a:spcBef>
                <a:spcPts val="400"/>
              </a:spcBef>
              <a:buSzPct val="100000"/>
              <a:buAutoNum type="arabicPeriod"/>
              <a:defRPr sz="1200" b="0" spc="36">
                <a:solidFill>
                  <a:srgbClr val="66635F"/>
                </a:solidFill>
                <a:latin typeface="ヒラギノ丸ゴ Pro W4"/>
                <a:ea typeface="ヒラギノ丸ゴ Pro W4"/>
                <a:cs typeface="ヒラギノ丸ゴ Pro W4"/>
                <a:sym typeface="ヒラギノ丸ゴ Pro W4"/>
              </a:defRPr>
            </a:pPr>
            <a:r>
              <a:t>バーチャル森林のアイテム</a:t>
            </a:r>
          </a:p>
        </p:txBody>
      </p:sp>
      <p:sp>
        <p:nvSpPr>
          <p:cNvPr id="329" name="スコア…"/>
          <p:cNvSpPr txBox="1"/>
          <p:nvPr/>
        </p:nvSpPr>
        <p:spPr>
          <a:xfrm>
            <a:off x="10192036" y="4764128"/>
            <a:ext cx="2340403" cy="124221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lstStyle/>
          <a:p>
            <a:pPr algn="l">
              <a:lnSpc>
                <a:spcPts val="1500"/>
              </a:lnSpc>
              <a:spcBef>
                <a:spcPts val="300"/>
              </a:spcBef>
              <a:defRPr sz="1500" b="0" spc="45">
                <a:latin typeface="ヒラギノ丸ゴ Pro W4"/>
                <a:ea typeface="ヒラギノ丸ゴ Pro W4"/>
                <a:cs typeface="ヒラギノ丸ゴ Pro W4"/>
                <a:sym typeface="ヒラギノ丸ゴ Pro W4"/>
              </a:defRPr>
            </a:pPr>
            <a:r>
              <a:t>スコア</a:t>
            </a:r>
          </a:p>
          <a:p>
            <a:pPr algn="l">
              <a:lnSpc>
                <a:spcPts val="1900"/>
              </a:lnSpc>
              <a:spcBef>
                <a:spcPts val="400"/>
              </a:spcBef>
              <a:defRPr sz="1200" b="0" spc="36">
                <a:solidFill>
                  <a:srgbClr val="66635F"/>
                </a:solidFill>
                <a:latin typeface="ヒラギノ丸ゴ Pro W4"/>
                <a:ea typeface="ヒラギノ丸ゴ Pro W4"/>
                <a:cs typeface="ヒラギノ丸ゴ Pro W4"/>
                <a:sym typeface="ヒラギノ丸ゴ Pro W4"/>
              </a:defRPr>
            </a:pPr>
            <a:r>
              <a:t>同じような家族構成の世帯と</a:t>
            </a:r>
            <a:br/>
            <a:r>
              <a:t>ゴミやリサイクルの量を比較してポイントを付与するアルゴリズム</a:t>
            </a:r>
          </a:p>
        </p:txBody>
      </p:sp>
      <p:sp>
        <p:nvSpPr>
          <p:cNvPr id="330" name="アプリケーション"/>
          <p:cNvSpPr txBox="1"/>
          <p:nvPr/>
        </p:nvSpPr>
        <p:spPr>
          <a:xfrm>
            <a:off x="7397949" y="5502416"/>
            <a:ext cx="1857356" cy="37801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lnSpc>
                <a:spcPts val="1700"/>
              </a:lnSpc>
              <a:defRPr sz="1740" b="0">
                <a:solidFill>
                  <a:srgbClr val="76D572"/>
                </a:solidFill>
                <a:latin typeface="ヒラギノ角ゴシック W7"/>
                <a:ea typeface="ヒラギノ角ゴシック W7"/>
                <a:cs typeface="ヒラギノ角ゴシック W7"/>
                <a:sym typeface="ヒラギノ角ゴシック W7"/>
              </a:defRPr>
            </a:lvl1pPr>
          </a:lstStyle>
          <a:p>
            <a:r>
              <a:t>アプリケーション</a:t>
            </a:r>
          </a:p>
        </p:txBody>
      </p:sp>
      <p:sp>
        <p:nvSpPr>
          <p:cNvPr id="331" name="例"/>
          <p:cNvSpPr txBox="1"/>
          <p:nvPr/>
        </p:nvSpPr>
        <p:spPr>
          <a:xfrm>
            <a:off x="4760038" y="827829"/>
            <a:ext cx="7813649" cy="32512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gn="l">
              <a:lnSpc>
                <a:spcPts val="2900"/>
              </a:lnSpc>
              <a:spcBef>
                <a:spcPts val="900"/>
              </a:spcBef>
              <a:defRPr sz="2000" b="0" spc="59">
                <a:latin typeface="ヒラギノ角ゴシック W7"/>
                <a:ea typeface="ヒラギノ角ゴシック W7"/>
                <a:cs typeface="ヒラギノ角ゴシック W7"/>
                <a:sym typeface="ヒラギノ角ゴシック W7"/>
              </a:defRPr>
            </a:lvl1pPr>
          </a:lstStyle>
          <a:p>
            <a:r>
              <a:t>例</a:t>
            </a:r>
          </a:p>
        </p:txBody>
      </p:sp>
    </p:spTree>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tx">
  <p:cSld name="Page 21">
    <p:spTree>
      <p:nvGrpSpPr>
        <p:cNvPr id="1" name=""/>
        <p:cNvGrpSpPr/>
        <p:nvPr/>
      </p:nvGrpSpPr>
      <p:grpSpPr>
        <a:xfrm>
          <a:off x="0" y="0"/>
          <a:ext cx="0" cy="0"/>
          <a:chOff x="0" y="0"/>
          <a:chExt cx="0" cy="0"/>
        </a:xfrm>
      </p:grpSpPr>
      <p:sp>
        <p:nvSpPr>
          <p:cNvPr id="338" name="アプリケーションの機能を実現するためにはどのようなビュー（画面）が必要ですか？以下の質問について考え、主要なビューを描いてみましょう。…"/>
          <p:cNvSpPr txBox="1"/>
          <p:nvPr/>
        </p:nvSpPr>
        <p:spPr>
          <a:xfrm>
            <a:off x="4762500" y="815272"/>
            <a:ext cx="7478121" cy="205028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p>
            <a:pPr algn="l" defTabSz="457200">
              <a:lnSpc>
                <a:spcPts val="2000"/>
              </a:lnSpc>
              <a:spcBef>
                <a:spcPts val="60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200" b="0" spc="36">
                <a:latin typeface="ヒラギノ角ゴシック W5"/>
                <a:ea typeface="ヒラギノ角ゴシック W5"/>
                <a:cs typeface="ヒラギノ角ゴシック W5"/>
                <a:sym typeface="ヒラギノ角ゴシック W5"/>
              </a:defRPr>
            </a:pPr>
            <a:r>
              <a:t>アプリケーションの機能を実現するためにはどのようなビュー（画面）が必要ですか</a:t>
            </a:r>
            <a:r>
              <a:rPr spc="180"/>
              <a:t>？</a:t>
            </a:r>
            <a:r>
              <a:t>以下の質問について考え、主要な</a:t>
            </a:r>
            <a:r>
              <a:rPr spc="0"/>
              <a:t>ビュ</a:t>
            </a:r>
            <a:r>
              <a:t>ーを描いてみましょう。</a:t>
            </a:r>
          </a:p>
          <a:p>
            <a:pPr marL="177800" indent="-177800" algn="l">
              <a:lnSpc>
                <a:spcPts val="2000"/>
              </a:lnSpc>
              <a:spcBef>
                <a:spcPts val="600"/>
              </a:spcBef>
              <a:buSzPct val="170000"/>
              <a:buChar char="•"/>
              <a:defRPr sz="1200" b="0">
                <a:latin typeface="ヒラギノ角ゴシック W5"/>
                <a:ea typeface="ヒラギノ角ゴシック W5"/>
                <a:cs typeface="ヒラギノ角ゴシック W5"/>
                <a:sym typeface="ヒラギノ角ゴシック W5"/>
              </a:defRPr>
            </a:pPr>
            <a:r>
              <a:t>アプリケーションのデータをどのように表示しますか？</a:t>
            </a:r>
          </a:p>
          <a:p>
            <a:pPr marL="177800" indent="-177800" algn="l">
              <a:lnSpc>
                <a:spcPts val="2000"/>
              </a:lnSpc>
              <a:spcBef>
                <a:spcPts val="600"/>
              </a:spcBef>
              <a:buSzPct val="170000"/>
              <a:buChar char="•"/>
              <a:defRPr sz="1200" b="0">
                <a:latin typeface="ヒラギノ角ゴシック W5"/>
                <a:ea typeface="ヒラギノ角ゴシック W5"/>
                <a:cs typeface="ヒラギノ角ゴシック W5"/>
                <a:sym typeface="ヒラギノ角ゴシック W5"/>
              </a:defRPr>
            </a:pPr>
            <a:r>
              <a:t>ユーザーの入力をどのように取り込みますか？</a:t>
            </a:r>
          </a:p>
          <a:p>
            <a:pPr marL="177800" indent="-177800" algn="l">
              <a:lnSpc>
                <a:spcPts val="2000"/>
              </a:lnSpc>
              <a:spcBef>
                <a:spcPts val="600"/>
              </a:spcBef>
              <a:buSzPct val="170000"/>
              <a:buChar char="•"/>
              <a:defRPr sz="1200" b="0">
                <a:latin typeface="ヒラギノ角ゴシック W5"/>
                <a:ea typeface="ヒラギノ角ゴシック W5"/>
                <a:cs typeface="ヒラギノ角ゴシック W5"/>
                <a:sym typeface="ヒラギノ角ゴシック W5"/>
              </a:defRPr>
            </a:pPr>
            <a:r>
              <a:t>複数の画面に表示したいビューはありますか？ </a:t>
            </a:r>
          </a:p>
          <a:p>
            <a:pPr algn="l" defTabSz="457200">
              <a:lnSpc>
                <a:spcPts val="2000"/>
              </a:lnSpc>
              <a:spcBef>
                <a:spcPts val="120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200" b="0" spc="36">
                <a:latin typeface="ヒラギノ角ゴシック W5"/>
                <a:ea typeface="ヒラギノ角ゴシック W5"/>
                <a:cs typeface="ヒラギノ角ゴシック W5"/>
                <a:sym typeface="ヒラギノ角ゴシック W5"/>
              </a:defRPr>
            </a:pPr>
            <a:r>
              <a:t>上記の質問に対する答えを活用して、どの入力方法を選択するかを検討したり、コントロール（ボタンなど）を</a:t>
            </a:r>
            <a:br/>
            <a:r>
              <a:t>使いすぎていないかを判断したり、コードの中で再利用したいビューを見つけ出したりしてください。</a:t>
            </a:r>
          </a:p>
        </p:txBody>
      </p:sp>
      <p:sp>
        <p:nvSpPr>
          <p:cNvPr id="339" name="四角形"/>
          <p:cNvSpPr/>
          <p:nvPr/>
        </p:nvSpPr>
        <p:spPr>
          <a:xfrm>
            <a:off x="-25400" y="-50800"/>
            <a:ext cx="3869184" cy="9855200"/>
          </a:xfrm>
          <a:prstGeom prst="rect">
            <a:avLst/>
          </a:prstGeom>
          <a:solidFill>
            <a:srgbClr val="004B87"/>
          </a:solidFill>
          <a:ln w="12700">
            <a:miter lim="400000"/>
          </a:ln>
        </p:spPr>
        <p:txBody>
          <a:bodyPr lIns="50800" tIns="50800" rIns="50800" bIns="50800" anchor="ctr"/>
          <a:lstStyle/>
          <a:p>
            <a:pPr algn="l">
              <a:lnSpc>
                <a:spcPct val="110000"/>
              </a:lnSpc>
              <a:spcBef>
                <a:spcPts val="1200"/>
              </a:spcBef>
              <a:defRPr sz="1600" b="0">
                <a:latin typeface="+mj-lt"/>
                <a:ea typeface="+mj-ea"/>
                <a:cs typeface="+mj-cs"/>
                <a:sym typeface="Helvetica Neue Medium"/>
              </a:defRPr>
            </a:pPr>
            <a:endParaRPr/>
          </a:p>
        </p:txBody>
      </p:sp>
      <p:sp>
        <p:nvSpPr>
          <p:cNvPr id="340" name="スライド番号"/>
          <p:cNvSpPr txBox="1">
            <a:spLocks noGrp="1"/>
          </p:cNvSpPr>
          <p:nvPr>
            <p:ph type="sldNum" sz="quarter" idx="2"/>
          </p:nvPr>
        </p:nvSpPr>
        <p:spPr>
          <a:xfrm>
            <a:off x="12318999" y="9029700"/>
            <a:ext cx="283770" cy="275133"/>
          </a:xfrm>
          <a:prstGeom prst="rect">
            <a:avLst/>
          </a:prstGeom>
        </p:spPr>
        <p:txBody>
          <a:bodyPr/>
          <a:lstStyle/>
          <a:p>
            <a:fld id="{86CB4B4D-7CA3-9044-876B-883B54F8677D}" type="slidenum">
              <a:t>‹#›</a:t>
            </a:fld>
            <a:endParaRPr/>
          </a:p>
        </p:txBody>
      </p:sp>
      <p:sp>
        <p:nvSpPr>
          <p:cNvPr id="341" name="上級編：MVCのV（ビュー）…"/>
          <p:cNvSpPr txBox="1"/>
          <p:nvPr/>
        </p:nvSpPr>
        <p:spPr>
          <a:xfrm>
            <a:off x="516036" y="834135"/>
            <a:ext cx="3021149" cy="400862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p>
            <a:pPr algn="l">
              <a:lnSpc>
                <a:spcPts val="1900"/>
              </a:lnSpc>
              <a:spcBef>
                <a:spcPts val="200"/>
              </a:spcBef>
              <a:defRPr sz="1200" b="0" spc="60">
                <a:solidFill>
                  <a:srgbClr val="FFFFFF"/>
                </a:solidFill>
                <a:latin typeface="ヒラギノ角ゴシック W7"/>
                <a:ea typeface="ヒラギノ角ゴシック W7"/>
                <a:cs typeface="ヒラギノ角ゴシック W7"/>
                <a:sym typeface="ヒラギノ角ゴシック W7"/>
              </a:defRPr>
            </a:pPr>
            <a:r>
              <a:t>上級編：MVCのV（ビュー）</a:t>
            </a:r>
          </a:p>
          <a:p>
            <a:pPr algn="l">
              <a:lnSpc>
                <a:spcPts val="1900"/>
              </a:lnSpc>
              <a:spcBef>
                <a:spcPts val="1200"/>
              </a:spcBef>
              <a:defRPr sz="1200" b="0" spc="36">
                <a:solidFill>
                  <a:srgbClr val="FFFFFF"/>
                </a:solidFill>
                <a:latin typeface="ヒラギノ角ゴシック W5"/>
                <a:ea typeface="ヒラギノ角ゴシック W5"/>
                <a:cs typeface="ヒラギノ角ゴシック W5"/>
                <a:sym typeface="ヒラギノ角ゴシック W5"/>
              </a:defRPr>
            </a:pPr>
            <a:r>
              <a:t>MVC（Model View Controller）は、</a:t>
            </a:r>
            <a:br/>
            <a:r>
              <a:t>アプリケーションのファイル、構造、クラスを体系化するデザインパターンで</a:t>
            </a:r>
            <a:r>
              <a:rPr spc="-119"/>
              <a:t>す</a:t>
            </a:r>
            <a:r>
              <a:t>。詳しくは、</a:t>
            </a:r>
            <a:r>
              <a:rPr spc="24">
                <a:solidFill>
                  <a:srgbClr val="357DDE"/>
                </a:solidFill>
                <a:hlinkClick r:id="rId2"/>
              </a:rPr>
              <a:t>ユニット4のレッスン3</a:t>
            </a:r>
            <a:r>
              <a:rPr spc="24"/>
              <a:t>(英語)を参照してください。</a:t>
            </a:r>
          </a:p>
          <a:p>
            <a:pPr algn="l">
              <a:lnSpc>
                <a:spcPts val="1900"/>
              </a:lnSpc>
              <a:spcBef>
                <a:spcPts val="1200"/>
              </a:spcBef>
              <a:defRPr sz="1200" b="0" spc="36">
                <a:solidFill>
                  <a:srgbClr val="FFFFFF"/>
                </a:solidFill>
                <a:latin typeface="ヒラギノ角ゴシック W5"/>
                <a:ea typeface="ヒラギノ角ゴシック W5"/>
                <a:cs typeface="ヒラギノ角ゴシック W5"/>
                <a:sym typeface="ヒラギノ角ゴシック W5"/>
              </a:defRPr>
            </a:pPr>
            <a:r>
              <a:t>機能は決まりましたので、今度はアプリケーションでその機能をどのように、いつ、どこで</a:t>
            </a:r>
            <a:r>
              <a:rPr spc="24"/>
              <a:t>使い、どのようなコードで実現するかを厳密に</a:t>
            </a:r>
            <a:r>
              <a:t>考えていく必要があります。ここでは、データのモデル化や、特定の機能にコントローラがいくつ必要かといった細かい部分にこだわら</a:t>
            </a:r>
            <a:r>
              <a:rPr spc="12"/>
              <a:t>ないことが大切で</a:t>
            </a:r>
            <a:r>
              <a:rPr spc="-119"/>
              <a:t>す</a:t>
            </a:r>
            <a:r>
              <a:t>。</a:t>
            </a:r>
            <a:r>
              <a:rPr spc="12"/>
              <a:t>今のところはシンプルに、</a:t>
            </a:r>
            <a:r>
              <a:t>アプリケーションにとって重要な主要ビューだけに注目して、紙の上に簡単なスケッチを描くだけにとどめておきましょう。</a:t>
            </a:r>
          </a:p>
        </p:txBody>
      </p:sp>
    </p:spTree>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tx">
  <p:cSld name="Page 22">
    <p:spTree>
      <p:nvGrpSpPr>
        <p:cNvPr id="1" name=""/>
        <p:cNvGrpSpPr/>
        <p:nvPr/>
      </p:nvGrpSpPr>
      <p:grpSpPr>
        <a:xfrm>
          <a:off x="0" y="0"/>
          <a:ext cx="0" cy="0"/>
          <a:chOff x="0" y="0"/>
          <a:chExt cx="0" cy="0"/>
        </a:xfrm>
      </p:grpSpPr>
      <p:sp>
        <p:nvSpPr>
          <p:cNvPr id="348" name="デザイン…"/>
          <p:cNvSpPr txBox="1"/>
          <p:nvPr/>
        </p:nvSpPr>
        <p:spPr>
          <a:xfrm>
            <a:off x="4760038" y="827829"/>
            <a:ext cx="7813649" cy="253288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p>
            <a:pPr algn="l">
              <a:lnSpc>
                <a:spcPts val="2900"/>
              </a:lnSpc>
              <a:spcBef>
                <a:spcPts val="900"/>
              </a:spcBef>
              <a:defRPr sz="2000" b="0">
                <a:latin typeface="ヒラギノ角ゴシック W7"/>
                <a:ea typeface="ヒラギノ角ゴシック W7"/>
                <a:cs typeface="ヒラギノ角ゴシック W7"/>
                <a:sym typeface="ヒラギノ角ゴシック W7"/>
              </a:defRPr>
            </a:pPr>
            <a:r>
              <a:t>デザイン</a:t>
            </a:r>
          </a:p>
          <a:p>
            <a:pPr algn="l" defTabSz="457200">
              <a:lnSpc>
                <a:spcPts val="2000"/>
              </a:lnSpc>
              <a:spcBef>
                <a:spcPts val="220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200" b="0" spc="36">
                <a:latin typeface="ヒラギノ角ゴシック W5"/>
                <a:ea typeface="ヒラギノ角ゴシック W5"/>
                <a:cs typeface="ヒラギノ角ゴシック W5"/>
                <a:sym typeface="ヒラギノ角ゴシック W5"/>
              </a:defRPr>
            </a:pPr>
            <a:r>
              <a:rPr spc="0"/>
              <a:t>アプリケーショ</a:t>
            </a:r>
            <a:r>
              <a:t>ンに</a:t>
            </a:r>
            <a:r>
              <a:rPr spc="0"/>
              <a:t>スタイ</a:t>
            </a:r>
            <a:r>
              <a:t>ルと個性を与えましょう！ただし、</a:t>
            </a:r>
            <a:r>
              <a:rPr spc="0"/>
              <a:t>シンプ</a:t>
            </a:r>
            <a:r>
              <a:t>ルさを保つことを忘れないでください。</a:t>
            </a:r>
            <a:br/>
            <a:r>
              <a:rPr spc="0"/>
              <a:t>アプリケーショ</a:t>
            </a:r>
            <a:r>
              <a:t>ンの目的が際立つような</a:t>
            </a:r>
            <a:r>
              <a:rPr spc="0"/>
              <a:t>デザイ</a:t>
            </a:r>
            <a:r>
              <a:t>ンにします。</a:t>
            </a:r>
            <a:r>
              <a:rPr spc="0"/>
              <a:t>カラフ</a:t>
            </a:r>
            <a:r>
              <a:t>ルすぎたり、不必要な要素があったりすると、</a:t>
            </a:r>
            <a:br/>
            <a:r>
              <a:rPr spc="0"/>
              <a:t>ユーザ</a:t>
            </a:r>
            <a:r>
              <a:t>ーの注意がそれてしまいますので気をつけましょう。「</a:t>
            </a:r>
            <a:r>
              <a:rPr spc="0"/>
              <a:t>ムードボー</a:t>
            </a:r>
            <a:r>
              <a:t>ド」を作成し、これに合わせて</a:t>
            </a:r>
            <a:br/>
            <a:r>
              <a:rPr spc="0"/>
              <a:t>アプリケーショ</a:t>
            </a:r>
            <a:r>
              <a:t>ンを</a:t>
            </a:r>
            <a:r>
              <a:rPr spc="0"/>
              <a:t>デザイ</a:t>
            </a:r>
            <a:r>
              <a:t>ンしましょう。</a:t>
            </a:r>
          </a:p>
          <a:p>
            <a:pPr algn="l" defTabSz="457200">
              <a:lnSpc>
                <a:spcPts val="2000"/>
              </a:lnSpc>
              <a:spcBef>
                <a:spcPts val="220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200" b="0" spc="36">
                <a:latin typeface="ヒラギノ角ゴシック W5"/>
                <a:ea typeface="ヒラギノ角ゴシック W5"/>
                <a:cs typeface="ヒラギノ角ゴシック W5"/>
                <a:sym typeface="ヒラギノ角ゴシック W5"/>
              </a:defRPr>
            </a:pPr>
            <a:r>
              <a:rPr spc="0"/>
              <a:t>色の組み合わせを選びます。</a:t>
            </a:r>
          </a:p>
          <a:p>
            <a:pPr algn="l" defTabSz="457200">
              <a:lnSpc>
                <a:spcPts val="2000"/>
              </a:lnSpc>
              <a:spcBef>
                <a:spcPts val="80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200" b="0" spc="36">
                <a:latin typeface="ヒラギノ角ゴシック W5"/>
                <a:ea typeface="ヒラギノ角ゴシック W5"/>
                <a:cs typeface="ヒラギノ角ゴシック W5"/>
                <a:sym typeface="ヒラギノ角ゴシック W5"/>
              </a:defRPr>
            </a:pPr>
            <a:r>
              <a:t>必要な</a:t>
            </a:r>
            <a:r>
              <a:rPr spc="0"/>
              <a:t>ビジュア</a:t>
            </a:r>
            <a:r>
              <a:t>ル要素の</a:t>
            </a:r>
            <a:r>
              <a:rPr spc="0"/>
              <a:t>タイ</a:t>
            </a:r>
            <a:r>
              <a:t>プがわかる、</a:t>
            </a:r>
            <a:r>
              <a:rPr spc="0"/>
              <a:t>サンプ</a:t>
            </a:r>
            <a:r>
              <a:t>ル画像を挿入してください。</a:t>
            </a:r>
          </a:p>
        </p:txBody>
      </p:sp>
      <p:sp>
        <p:nvSpPr>
          <p:cNvPr id="349" name="四角形"/>
          <p:cNvSpPr/>
          <p:nvPr/>
        </p:nvSpPr>
        <p:spPr>
          <a:xfrm>
            <a:off x="-25400" y="-50800"/>
            <a:ext cx="3869184" cy="9855200"/>
          </a:xfrm>
          <a:prstGeom prst="rect">
            <a:avLst/>
          </a:prstGeom>
          <a:solidFill>
            <a:srgbClr val="004B87"/>
          </a:solidFill>
          <a:ln w="12700">
            <a:miter lim="400000"/>
          </a:ln>
        </p:spPr>
        <p:txBody>
          <a:bodyPr lIns="50800" tIns="50800" rIns="50800" bIns="50800" anchor="ctr"/>
          <a:lstStyle/>
          <a:p>
            <a:pPr algn="l">
              <a:lnSpc>
                <a:spcPct val="110000"/>
              </a:lnSpc>
              <a:spcBef>
                <a:spcPts val="1200"/>
              </a:spcBef>
              <a:defRPr sz="1600" b="0">
                <a:latin typeface="+mj-lt"/>
                <a:ea typeface="+mj-ea"/>
                <a:cs typeface="+mj-cs"/>
                <a:sym typeface="Helvetica Neue Medium"/>
              </a:defRPr>
            </a:pPr>
            <a:endParaRPr/>
          </a:p>
        </p:txBody>
      </p:sp>
      <p:sp>
        <p:nvSpPr>
          <p:cNvPr id="350" name="円形"/>
          <p:cNvSpPr/>
          <p:nvPr/>
        </p:nvSpPr>
        <p:spPr>
          <a:xfrm>
            <a:off x="6791118" y="2485538"/>
            <a:ext cx="507340" cy="507340"/>
          </a:xfrm>
          <a:prstGeom prst="ellipse">
            <a:avLst/>
          </a:prstGeom>
          <a:ln w="12700">
            <a:solidFill>
              <a:srgbClr val="929292"/>
            </a:solidFill>
            <a:custDash>
              <a:ds d="100000" sp="200000"/>
            </a:custDash>
          </a:ln>
        </p:spPr>
        <p:txBody>
          <a:bodyPr lIns="50800" tIns="50800" rIns="50800" bIns="50800" anchor="ctr"/>
          <a:lstStyle/>
          <a:p>
            <a:pPr algn="l">
              <a:lnSpc>
                <a:spcPct val="110000"/>
              </a:lnSpc>
              <a:spcBef>
                <a:spcPts val="1200"/>
              </a:spcBef>
              <a:defRPr sz="2000" b="0">
                <a:latin typeface="+mj-lt"/>
                <a:ea typeface="+mj-ea"/>
                <a:cs typeface="+mj-cs"/>
                <a:sym typeface="Helvetica Neue Medium"/>
              </a:defRPr>
            </a:pPr>
            <a:endParaRPr/>
          </a:p>
        </p:txBody>
      </p:sp>
      <p:sp>
        <p:nvSpPr>
          <p:cNvPr id="351" name="円形"/>
          <p:cNvSpPr/>
          <p:nvPr/>
        </p:nvSpPr>
        <p:spPr>
          <a:xfrm>
            <a:off x="7407647" y="2485538"/>
            <a:ext cx="507339" cy="507340"/>
          </a:xfrm>
          <a:prstGeom prst="ellipse">
            <a:avLst/>
          </a:prstGeom>
          <a:ln w="12700">
            <a:solidFill>
              <a:srgbClr val="929292"/>
            </a:solidFill>
            <a:custDash>
              <a:ds d="100000" sp="200000"/>
            </a:custDash>
          </a:ln>
        </p:spPr>
        <p:txBody>
          <a:bodyPr lIns="50800" tIns="50800" rIns="50800" bIns="50800" anchor="ctr"/>
          <a:lstStyle/>
          <a:p>
            <a:pPr algn="l">
              <a:lnSpc>
                <a:spcPct val="110000"/>
              </a:lnSpc>
              <a:spcBef>
                <a:spcPts val="1200"/>
              </a:spcBef>
              <a:defRPr sz="2000" b="0">
                <a:latin typeface="+mj-lt"/>
                <a:ea typeface="+mj-ea"/>
                <a:cs typeface="+mj-cs"/>
                <a:sym typeface="Helvetica Neue Medium"/>
              </a:defRPr>
            </a:pPr>
            <a:endParaRPr/>
          </a:p>
        </p:txBody>
      </p:sp>
      <p:sp>
        <p:nvSpPr>
          <p:cNvPr id="352" name="円形"/>
          <p:cNvSpPr/>
          <p:nvPr/>
        </p:nvSpPr>
        <p:spPr>
          <a:xfrm>
            <a:off x="8059580" y="2485538"/>
            <a:ext cx="507339" cy="507340"/>
          </a:xfrm>
          <a:prstGeom prst="ellipse">
            <a:avLst/>
          </a:prstGeom>
          <a:ln w="12700">
            <a:solidFill>
              <a:srgbClr val="929292"/>
            </a:solidFill>
            <a:custDash>
              <a:ds d="100000" sp="200000"/>
            </a:custDash>
          </a:ln>
        </p:spPr>
        <p:txBody>
          <a:bodyPr lIns="50800" tIns="50800" rIns="50800" bIns="50800" anchor="ctr"/>
          <a:lstStyle/>
          <a:p>
            <a:pPr algn="l">
              <a:lnSpc>
                <a:spcPct val="110000"/>
              </a:lnSpc>
              <a:spcBef>
                <a:spcPts val="1200"/>
              </a:spcBef>
              <a:defRPr sz="2000" b="0">
                <a:latin typeface="+mj-lt"/>
                <a:ea typeface="+mj-ea"/>
                <a:cs typeface="+mj-cs"/>
                <a:sym typeface="Helvetica Neue Medium"/>
              </a:defRPr>
            </a:pPr>
            <a:endParaRPr/>
          </a:p>
        </p:txBody>
      </p:sp>
      <p:sp>
        <p:nvSpPr>
          <p:cNvPr id="353" name="円形"/>
          <p:cNvSpPr/>
          <p:nvPr/>
        </p:nvSpPr>
        <p:spPr>
          <a:xfrm>
            <a:off x="8711513" y="2485538"/>
            <a:ext cx="507339" cy="507340"/>
          </a:xfrm>
          <a:prstGeom prst="ellipse">
            <a:avLst/>
          </a:prstGeom>
          <a:ln w="12700">
            <a:solidFill>
              <a:srgbClr val="929292"/>
            </a:solidFill>
            <a:custDash>
              <a:ds d="100000" sp="200000"/>
            </a:custDash>
          </a:ln>
        </p:spPr>
        <p:txBody>
          <a:bodyPr lIns="50800" tIns="50800" rIns="50800" bIns="50800" anchor="ctr"/>
          <a:lstStyle/>
          <a:p>
            <a:pPr algn="l">
              <a:lnSpc>
                <a:spcPct val="110000"/>
              </a:lnSpc>
              <a:spcBef>
                <a:spcPts val="1200"/>
              </a:spcBef>
              <a:defRPr sz="2000" b="0">
                <a:latin typeface="+mj-lt"/>
                <a:ea typeface="+mj-ea"/>
                <a:cs typeface="+mj-cs"/>
                <a:sym typeface="Helvetica Neue Medium"/>
              </a:defRPr>
            </a:pPr>
            <a:endParaRPr/>
          </a:p>
        </p:txBody>
      </p:sp>
      <p:pic>
        <p:nvPicPr>
          <p:cNvPr id="354" name="iOSHIG_Hero.pdf" descr="iOSHIG_Hero.pdf"/>
          <p:cNvPicPr>
            <a:picLocks noChangeAspect="1"/>
          </p:cNvPicPr>
          <p:nvPr/>
        </p:nvPicPr>
        <p:blipFill>
          <a:blip r:embed="rId2">
            <a:extLst/>
          </a:blip>
          <a:stretch>
            <a:fillRect/>
          </a:stretch>
        </p:blipFill>
        <p:spPr>
          <a:xfrm>
            <a:off x="460000" y="6907838"/>
            <a:ext cx="2898384" cy="1566185"/>
          </a:xfrm>
          <a:prstGeom prst="rect">
            <a:avLst/>
          </a:prstGeom>
          <a:ln w="12700">
            <a:miter lim="400000"/>
          </a:ln>
        </p:spPr>
      </p:pic>
      <p:sp>
        <p:nvSpPr>
          <p:cNvPr id="355" name="スライド番号"/>
          <p:cNvSpPr txBox="1">
            <a:spLocks noGrp="1"/>
          </p:cNvSpPr>
          <p:nvPr>
            <p:ph type="sldNum" sz="quarter" idx="2"/>
          </p:nvPr>
        </p:nvSpPr>
        <p:spPr>
          <a:xfrm>
            <a:off x="12318999" y="9029700"/>
            <a:ext cx="283770" cy="275133"/>
          </a:xfrm>
          <a:prstGeom prst="rect">
            <a:avLst/>
          </a:prstGeom>
        </p:spPr>
        <p:txBody>
          <a:bodyPr/>
          <a:lstStyle/>
          <a:p>
            <a:fld id="{86CB4B4D-7CA3-9044-876B-883B54F8677D}" type="slidenum">
              <a:t>‹#›</a:t>
            </a:fld>
            <a:endParaRPr/>
          </a:p>
        </p:txBody>
      </p:sp>
      <p:sp>
        <p:nvSpPr>
          <p:cNvPr id="356" name="計画…"/>
          <p:cNvSpPr txBox="1"/>
          <p:nvPr/>
        </p:nvSpPr>
        <p:spPr>
          <a:xfrm>
            <a:off x="495300" y="762000"/>
            <a:ext cx="2378970" cy="29994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lstStyle/>
          <a:p>
            <a:pPr algn="l" defTabSz="457200">
              <a:lnSpc>
                <a:spcPts val="3200"/>
              </a:lnSpc>
              <a:spcBef>
                <a:spcPts val="120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500" b="0" spc="125">
                <a:solidFill>
                  <a:srgbClr val="FFFFFF"/>
                </a:solidFill>
                <a:latin typeface="ヒラギノ角ゴシック W7"/>
                <a:ea typeface="ヒラギノ角ゴシック W7"/>
                <a:cs typeface="ヒラギノ角ゴシック W7"/>
                <a:sym typeface="ヒラギノ角ゴシック W7"/>
              </a:defRPr>
            </a:pPr>
            <a:r>
              <a:t>計画</a:t>
            </a:r>
          </a:p>
          <a:p>
            <a:pPr algn="l" defTabSz="457200">
              <a:lnSpc>
                <a:spcPts val="2700"/>
              </a:lnSpc>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800" b="0">
                <a:solidFill>
                  <a:srgbClr val="FFFFFF">
                    <a:alpha val="50000"/>
                  </a:srgbClr>
                </a:solidFill>
                <a:latin typeface="ヒラギノ角ゴシック W7"/>
                <a:ea typeface="ヒラギノ角ゴシック W7"/>
                <a:cs typeface="ヒラギノ角ゴシック W7"/>
                <a:sym typeface="ヒラギノ角ゴシック W7"/>
              </a:defRPr>
            </a:pPr>
            <a:r>
              <a:t>UI／UX</a:t>
            </a:r>
          </a:p>
          <a:p>
            <a:pPr algn="l" defTabSz="457200">
              <a:lnSpc>
                <a:spcPts val="2700"/>
              </a:lnSpc>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800" b="0">
                <a:solidFill>
                  <a:srgbClr val="FFFFFF">
                    <a:alpha val="50000"/>
                  </a:srgbClr>
                </a:solidFill>
                <a:latin typeface="ヒラギノ角ゴシック W7"/>
                <a:ea typeface="ヒラギノ角ゴシック W7"/>
                <a:cs typeface="ヒラギノ角ゴシック W7"/>
                <a:sym typeface="ヒラギノ角ゴシック W7"/>
              </a:defRPr>
            </a:pPr>
            <a:r>
              <a:t>iO</a:t>
            </a:r>
            <a:r>
              <a:rPr spc="90"/>
              <a:t>S</a:t>
            </a:r>
            <a:r>
              <a:rPr spc="53"/>
              <a:t>の機能</a:t>
            </a:r>
          </a:p>
          <a:p>
            <a:pPr algn="l" defTabSz="457200">
              <a:lnSpc>
                <a:spcPts val="2700"/>
              </a:lnSpc>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800" b="0">
                <a:solidFill>
                  <a:srgbClr val="FFFFFF"/>
                </a:solidFill>
                <a:latin typeface="ヒラギノ角ゴシック W7"/>
                <a:ea typeface="ヒラギノ角ゴシック W7"/>
                <a:cs typeface="ヒラギノ角ゴシック W7"/>
                <a:sym typeface="ヒラギノ角ゴシック W7"/>
              </a:defRPr>
            </a:pPr>
            <a:r>
              <a:t>デザイン</a:t>
            </a:r>
          </a:p>
        </p:txBody>
      </p:sp>
      <p:sp>
        <p:nvSpPr>
          <p:cNvPr id="357" name="ヒューマンインターフェイスガイドライン（英語）を よく読んでください。"/>
          <p:cNvSpPr txBox="1"/>
          <p:nvPr/>
        </p:nvSpPr>
        <p:spPr>
          <a:xfrm>
            <a:off x="450396" y="8685466"/>
            <a:ext cx="3228346" cy="3581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spAutoFit/>
          </a:bodyPr>
          <a:lstStyle/>
          <a:p>
            <a:pPr algn="l">
              <a:lnSpc>
                <a:spcPts val="1500"/>
              </a:lnSpc>
              <a:spcBef>
                <a:spcPts val="1200"/>
              </a:spcBef>
              <a:defRPr sz="1000" b="0" spc="29">
                <a:latin typeface="ヒラギノ角ゴシック W5"/>
                <a:ea typeface="ヒラギノ角ゴシック W5"/>
                <a:cs typeface="ヒラギノ角ゴシック W5"/>
                <a:sym typeface="ヒラギノ角ゴシック W5"/>
              </a:defRPr>
            </a:pPr>
            <a:r>
              <a:rPr spc="0">
                <a:solidFill>
                  <a:srgbClr val="357DDE"/>
                </a:solidFill>
                <a:hlinkClick r:id="rId3"/>
              </a:rPr>
              <a:t>ヒューマンインターフェイスガイドライン</a:t>
            </a:r>
            <a:r>
              <a:rPr>
                <a:solidFill>
                  <a:srgbClr val="FFFFFF"/>
                </a:solidFill>
              </a:rPr>
              <a:t>（英語）を</a:t>
            </a:r>
            <a:br>
              <a:rPr>
                <a:solidFill>
                  <a:srgbClr val="FFFFFF"/>
                </a:solidFill>
              </a:rPr>
            </a:br>
            <a:r>
              <a:rPr>
                <a:solidFill>
                  <a:srgbClr val="FFFFFF"/>
                </a:solidFill>
              </a:rPr>
              <a:t>よく読んでください。</a:t>
            </a:r>
          </a:p>
        </p:txBody>
      </p:sp>
      <p:sp>
        <p:nvSpPr>
          <p:cNvPr id="358" name="このアプリケーションではどのフォントを使いますか？"/>
          <p:cNvSpPr txBox="1"/>
          <p:nvPr/>
        </p:nvSpPr>
        <p:spPr>
          <a:xfrm>
            <a:off x="4762656" y="6155908"/>
            <a:ext cx="5398379" cy="20116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p>
            <a:pPr algn="l" defTabSz="457200">
              <a:lnSpc>
                <a:spcPts val="1800"/>
              </a:lnSpc>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200" b="0" spc="36">
                <a:latin typeface="ヒラギノ角ゴシック W5"/>
                <a:ea typeface="ヒラギノ角ゴシック W5"/>
                <a:cs typeface="ヒラギノ角ゴシック W5"/>
                <a:sym typeface="ヒラギノ角ゴシック W5"/>
              </a:defRPr>
            </a:pPr>
            <a:r>
              <a:t>この</a:t>
            </a:r>
            <a:r>
              <a:rPr spc="0"/>
              <a:t>アプリケーショ</a:t>
            </a:r>
            <a:r>
              <a:t>ンではどの</a:t>
            </a:r>
            <a:r>
              <a:rPr spc="0"/>
              <a:t>フォン</a:t>
            </a:r>
            <a:r>
              <a:t>トを使いますか？</a:t>
            </a:r>
          </a:p>
        </p:txBody>
      </p:sp>
      <p:sp>
        <p:nvSpPr>
          <p:cNvPr id="359" name="デザインの原則を参照したフレーズ（「シンプルに」や「今っぽい感じ」など）を記入します。"/>
          <p:cNvSpPr txBox="1"/>
          <p:nvPr/>
        </p:nvSpPr>
        <p:spPr>
          <a:xfrm>
            <a:off x="4762656" y="7150692"/>
            <a:ext cx="6082888" cy="20116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p>
            <a:pPr algn="l" defTabSz="457200">
              <a:lnSpc>
                <a:spcPts val="1800"/>
              </a:lnSpc>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200" b="0" spc="36">
                <a:latin typeface="ヒラギノ角ゴシック W5"/>
                <a:ea typeface="ヒラギノ角ゴシック W5"/>
                <a:cs typeface="ヒラギノ角ゴシック W5"/>
                <a:sym typeface="ヒラギノ角ゴシック W5"/>
              </a:defRPr>
            </a:pPr>
            <a:r>
              <a:rPr spc="0"/>
              <a:t>デザイ</a:t>
            </a:r>
            <a:r>
              <a:t>ンの原則を参照した</a:t>
            </a:r>
            <a:r>
              <a:rPr spc="0"/>
              <a:t>フレー</a:t>
            </a:r>
            <a:r>
              <a:t>ズ（「</a:t>
            </a:r>
            <a:r>
              <a:rPr spc="0"/>
              <a:t>シンプ</a:t>
            </a:r>
            <a:r>
              <a:t>ルに」や「今っぽい感じ」など）を記入しま</a:t>
            </a:r>
            <a:r>
              <a:rPr spc="-119"/>
              <a:t>す</a:t>
            </a:r>
            <a:r>
              <a:t>。</a:t>
            </a:r>
          </a:p>
        </p:txBody>
      </p:sp>
      <p:sp>
        <p:nvSpPr>
          <p:cNvPr id="360" name="ユーザーに何かを知らせたり、ゲームやアプリケーションの雰囲気を盛り上げるときに鳴らすサウンドについて説明するか、またはサウンドのファイルを挿入します。"/>
          <p:cNvSpPr txBox="1"/>
          <p:nvPr/>
        </p:nvSpPr>
        <p:spPr>
          <a:xfrm>
            <a:off x="4762656" y="8208976"/>
            <a:ext cx="7336465" cy="42976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p>
            <a:pPr algn="l" defTabSz="457200">
              <a:lnSpc>
                <a:spcPts val="1800"/>
              </a:lnSpc>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200" b="0" spc="36">
                <a:latin typeface="ヒラギノ角ゴシック W5"/>
                <a:ea typeface="ヒラギノ角ゴシック W5"/>
                <a:cs typeface="ヒラギノ角ゴシック W5"/>
                <a:sym typeface="ヒラギノ角ゴシック W5"/>
              </a:defRPr>
            </a:pPr>
            <a:r>
              <a:rPr spc="0"/>
              <a:t>ユーザ</a:t>
            </a:r>
            <a:r>
              <a:t>ーに何かを知らせたり、</a:t>
            </a:r>
            <a:r>
              <a:rPr spc="0"/>
              <a:t>ゲー</a:t>
            </a:r>
            <a:r>
              <a:t>ムや</a:t>
            </a:r>
            <a:r>
              <a:rPr spc="0"/>
              <a:t>アプリケーショ</a:t>
            </a:r>
            <a:r>
              <a:t>ンの雰囲気を盛り上げるときに鳴らす</a:t>
            </a:r>
            <a:r>
              <a:rPr spc="0"/>
              <a:t>サウン</a:t>
            </a:r>
            <a:r>
              <a:t>ドについて説明するか、または</a:t>
            </a:r>
            <a:r>
              <a:rPr spc="0"/>
              <a:t>サウン</a:t>
            </a:r>
            <a:r>
              <a:t>ドの</a:t>
            </a:r>
            <a:r>
              <a:rPr spc="0"/>
              <a:t>ファイ</a:t>
            </a:r>
            <a:r>
              <a:t>ルを挿入しま</a:t>
            </a:r>
            <a:r>
              <a:rPr spc="-119"/>
              <a:t>す</a:t>
            </a:r>
            <a:r>
              <a:t>。</a:t>
            </a:r>
          </a:p>
        </p:txBody>
      </p:sp>
    </p:spTree>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tx">
  <p:cSld name="Page 23">
    <p:spTree>
      <p:nvGrpSpPr>
        <p:cNvPr id="1" name=""/>
        <p:cNvGrpSpPr/>
        <p:nvPr/>
      </p:nvGrpSpPr>
      <p:grpSpPr>
        <a:xfrm>
          <a:off x="0" y="0"/>
          <a:ext cx="0" cy="0"/>
          <a:chOff x="0" y="0"/>
          <a:chExt cx="0" cy="0"/>
        </a:xfrm>
      </p:grpSpPr>
      <p:sp>
        <p:nvSpPr>
          <p:cNvPr id="367" name="四角形"/>
          <p:cNvSpPr/>
          <p:nvPr/>
        </p:nvSpPr>
        <p:spPr>
          <a:xfrm>
            <a:off x="-25400" y="-50800"/>
            <a:ext cx="3869184" cy="9855200"/>
          </a:xfrm>
          <a:prstGeom prst="rect">
            <a:avLst/>
          </a:prstGeom>
          <a:solidFill>
            <a:srgbClr val="004B87"/>
          </a:solidFill>
          <a:ln w="12700">
            <a:miter lim="400000"/>
          </a:ln>
        </p:spPr>
        <p:txBody>
          <a:bodyPr lIns="50800" tIns="50800" rIns="50800" bIns="50800" anchor="ctr"/>
          <a:lstStyle/>
          <a:p>
            <a:pPr algn="l">
              <a:lnSpc>
                <a:spcPct val="110000"/>
              </a:lnSpc>
              <a:spcBef>
                <a:spcPts val="1200"/>
              </a:spcBef>
              <a:defRPr sz="1600" b="0">
                <a:latin typeface="+mj-lt"/>
                <a:ea typeface="+mj-ea"/>
                <a:cs typeface="+mj-cs"/>
                <a:sym typeface="Helvetica Neue Medium"/>
              </a:defRPr>
            </a:pPr>
            <a:endParaRPr/>
          </a:p>
        </p:txBody>
      </p:sp>
      <p:sp>
        <p:nvSpPr>
          <p:cNvPr id="368" name="発展…"/>
          <p:cNvSpPr txBox="1"/>
          <p:nvPr/>
        </p:nvSpPr>
        <p:spPr>
          <a:xfrm>
            <a:off x="516036" y="834135"/>
            <a:ext cx="3021149" cy="497382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p>
            <a:pPr algn="l">
              <a:lnSpc>
                <a:spcPts val="1900"/>
              </a:lnSpc>
              <a:spcBef>
                <a:spcPts val="200"/>
              </a:spcBef>
              <a:defRPr sz="1200" b="0" spc="60">
                <a:solidFill>
                  <a:srgbClr val="FFFFFF"/>
                </a:solidFill>
                <a:latin typeface="ヒラギノ角ゴシック W7"/>
                <a:ea typeface="ヒラギノ角ゴシック W7"/>
                <a:cs typeface="ヒラギノ角ゴシック W7"/>
                <a:sym typeface="ヒラギノ角ゴシック W7"/>
              </a:defRPr>
            </a:pPr>
            <a:r>
              <a:t>発展</a:t>
            </a:r>
          </a:p>
          <a:p>
            <a:pPr algn="l">
              <a:lnSpc>
                <a:spcPts val="1900"/>
              </a:lnSpc>
              <a:spcBef>
                <a:spcPts val="1200"/>
              </a:spcBef>
              <a:defRPr sz="1200" b="0" spc="36">
                <a:solidFill>
                  <a:srgbClr val="FFFFFF"/>
                </a:solidFill>
                <a:latin typeface="ヒラギノ角ゴシック W5"/>
                <a:ea typeface="ヒラギノ角ゴシック W5"/>
                <a:cs typeface="ヒラギノ角ゴシック W5"/>
                <a:sym typeface="ヒラギノ角ゴシック W5"/>
              </a:defRPr>
            </a:pPr>
            <a:r>
              <a:t>魅力的な</a:t>
            </a:r>
            <a:r>
              <a:rPr spc="0"/>
              <a:t>アイコ</a:t>
            </a:r>
            <a:r>
              <a:t>ンを考えて、第一印象で</a:t>
            </a:r>
            <a:br/>
            <a:r>
              <a:rPr spc="0"/>
              <a:t>ユーザ</a:t>
            </a:r>
            <a:r>
              <a:t>ーの心をつかみましょう</a:t>
            </a:r>
            <a:r>
              <a:rPr spc="0"/>
              <a:t>。</a:t>
            </a:r>
            <a:br>
              <a:rPr spc="0"/>
            </a:br>
            <a:r>
              <a:rPr spc="0"/>
              <a:t>App Stor</a:t>
            </a:r>
            <a:r>
              <a:t>eで</a:t>
            </a:r>
            <a:r>
              <a:rPr spc="0"/>
              <a:t>アプリケーショ</a:t>
            </a:r>
            <a:r>
              <a:t>ンを探している時、よい</a:t>
            </a:r>
            <a:r>
              <a:rPr spc="0"/>
              <a:t>デザイ</a:t>
            </a:r>
            <a:r>
              <a:t>ンの</a:t>
            </a:r>
            <a:r>
              <a:rPr spc="0"/>
              <a:t>アイコ</a:t>
            </a:r>
            <a:r>
              <a:t>ンは目にとまりま</a:t>
            </a:r>
            <a:r>
              <a:rPr spc="-119"/>
              <a:t>す</a:t>
            </a:r>
            <a:r>
              <a:t>。どんなに素晴らしい</a:t>
            </a:r>
            <a:r>
              <a:rPr spc="0"/>
              <a:t>コー</a:t>
            </a:r>
            <a:r>
              <a:t>ドを使って洗練</a:t>
            </a:r>
            <a:br/>
            <a:r>
              <a:t>された</a:t>
            </a:r>
            <a:r>
              <a:rPr spc="0"/>
              <a:t>ユーザーインターフェイ</a:t>
            </a:r>
            <a:r>
              <a:t>スを作っても、</a:t>
            </a:r>
            <a:r>
              <a:rPr spc="0"/>
              <a:t>アイコ</a:t>
            </a:r>
            <a:r>
              <a:t>ンで正しい</a:t>
            </a:r>
            <a:r>
              <a:rPr spc="0"/>
              <a:t>メッセー</a:t>
            </a:r>
            <a:r>
              <a:t>ジが伝わらなければ、</a:t>
            </a:r>
            <a:r>
              <a:rPr spc="0"/>
              <a:t>アプリケーショ</a:t>
            </a:r>
            <a:r>
              <a:t>ンは</a:t>
            </a:r>
            <a:r>
              <a:rPr spc="0"/>
              <a:t>ダウンロー</a:t>
            </a:r>
            <a:r>
              <a:t>ドして</a:t>
            </a:r>
            <a:br/>
            <a:r>
              <a:t>もらえません。</a:t>
            </a:r>
          </a:p>
          <a:p>
            <a:pPr algn="l">
              <a:lnSpc>
                <a:spcPts val="1900"/>
              </a:lnSpc>
              <a:spcBef>
                <a:spcPts val="1200"/>
              </a:spcBef>
              <a:defRPr sz="1200" b="0" spc="36">
                <a:solidFill>
                  <a:srgbClr val="FFFFFF"/>
                </a:solidFill>
                <a:latin typeface="ヒラギノ角ゴシック W5"/>
                <a:ea typeface="ヒラギノ角ゴシック W5"/>
                <a:cs typeface="ヒラギノ角ゴシック W5"/>
                <a:sym typeface="ヒラギノ角ゴシック W5"/>
              </a:defRPr>
            </a:pPr>
            <a:r>
              <a:rPr spc="0"/>
              <a:t>アプリケーショ</a:t>
            </a:r>
            <a:r>
              <a:t>ンの</a:t>
            </a:r>
            <a:r>
              <a:rPr spc="0"/>
              <a:t>アイコ</a:t>
            </a:r>
            <a:r>
              <a:t>ンをいくつか</a:t>
            </a:r>
            <a:br/>
            <a:r>
              <a:rPr spc="0"/>
              <a:t>デザイ</a:t>
            </a:r>
            <a:r>
              <a:t>ンし、ほかの人に見せて、</a:t>
            </a:r>
            <a:r>
              <a:rPr spc="0"/>
              <a:t>アイコ</a:t>
            </a:r>
            <a:r>
              <a:t>ンを</a:t>
            </a:r>
            <a:br/>
            <a:r>
              <a:t>見ただけでどんな</a:t>
            </a:r>
            <a:r>
              <a:rPr spc="0"/>
              <a:t>アプリケーショ</a:t>
            </a:r>
            <a:r>
              <a:t>ンかわかるか聞いてみましょう。どの</a:t>
            </a:r>
            <a:r>
              <a:rPr spc="0"/>
              <a:t>アイコ</a:t>
            </a:r>
            <a:r>
              <a:t>ンが一番</a:t>
            </a:r>
            <a:br/>
            <a:r>
              <a:t>高い評価を得ましたか</a:t>
            </a:r>
            <a:r>
              <a:rPr spc="180"/>
              <a:t>？</a:t>
            </a:r>
            <a:br>
              <a:rPr spc="180"/>
            </a:br>
            <a:r>
              <a:rPr spc="0"/>
              <a:t>プ</a:t>
            </a:r>
            <a:r>
              <a:t>ロの</a:t>
            </a:r>
            <a:r>
              <a:rPr spc="0"/>
              <a:t>ヒント：デバイ</a:t>
            </a:r>
            <a:r>
              <a:t>スの</a:t>
            </a:r>
            <a:r>
              <a:rPr spc="0"/>
              <a:t>ホー</a:t>
            </a:r>
            <a:r>
              <a:t>ム画面の</a:t>
            </a:r>
            <a:br>
              <a:rPr spc="0"/>
            </a:br>
            <a:r>
              <a:rPr spc="0"/>
              <a:t>スクリーンショット</a:t>
            </a:r>
            <a:r>
              <a:t>を撮り、自分の</a:t>
            </a:r>
            <a:r>
              <a:rPr spc="0"/>
              <a:t>アプリケーショ</a:t>
            </a:r>
            <a:r>
              <a:t>ンの</a:t>
            </a:r>
            <a:r>
              <a:rPr spc="0"/>
              <a:t>アイコ</a:t>
            </a:r>
            <a:r>
              <a:t>ンをその上に置いて、ほかの</a:t>
            </a:r>
            <a:br/>
            <a:r>
              <a:rPr spc="0"/>
              <a:t>アプリケーショ</a:t>
            </a:r>
            <a:r>
              <a:t>ンと並べて比べてみましょう。あなたの</a:t>
            </a:r>
            <a:r>
              <a:rPr spc="0"/>
              <a:t>アイコ</a:t>
            </a:r>
            <a:r>
              <a:t>ンは目立っていますか？</a:t>
            </a:r>
          </a:p>
        </p:txBody>
      </p:sp>
      <p:sp>
        <p:nvSpPr>
          <p:cNvPr id="369" name="アプリケーションのアイコンのデザイン"/>
          <p:cNvSpPr txBox="1"/>
          <p:nvPr/>
        </p:nvSpPr>
        <p:spPr>
          <a:xfrm>
            <a:off x="4760038" y="827829"/>
            <a:ext cx="7813649" cy="32512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p>
            <a:pPr algn="l">
              <a:lnSpc>
                <a:spcPts val="2900"/>
              </a:lnSpc>
              <a:spcBef>
                <a:spcPts val="900"/>
              </a:spcBef>
              <a:defRPr sz="2000" b="0">
                <a:latin typeface="ヒラギノ角ゴシック W7"/>
                <a:ea typeface="ヒラギノ角ゴシック W7"/>
                <a:cs typeface="ヒラギノ角ゴシック W7"/>
                <a:sym typeface="ヒラギノ角ゴシック W7"/>
              </a:defRPr>
            </a:pPr>
            <a:r>
              <a:t>アプリケーショ</a:t>
            </a:r>
            <a:r>
              <a:rPr spc="59"/>
              <a:t>ンの</a:t>
            </a:r>
            <a:r>
              <a:t>アイコ</a:t>
            </a:r>
            <a:r>
              <a:rPr spc="59"/>
              <a:t>ンの</a:t>
            </a:r>
            <a:r>
              <a:t>デザイン</a:t>
            </a:r>
          </a:p>
        </p:txBody>
      </p:sp>
      <p:sp>
        <p:nvSpPr>
          <p:cNvPr id="370" name="鉛筆"/>
          <p:cNvSpPr/>
          <p:nvPr/>
        </p:nvSpPr>
        <p:spPr>
          <a:xfrm rot="5400000">
            <a:off x="8080306" y="4531245"/>
            <a:ext cx="730129" cy="7647818"/>
          </a:xfrm>
          <a:custGeom>
            <a:avLst/>
            <a:gdLst/>
            <a:ahLst/>
            <a:cxnLst>
              <a:cxn ang="0">
                <a:pos x="wd2" y="hd2"/>
              </a:cxn>
              <a:cxn ang="5400000">
                <a:pos x="wd2" y="hd2"/>
              </a:cxn>
              <a:cxn ang="10800000">
                <a:pos x="wd2" y="hd2"/>
              </a:cxn>
              <a:cxn ang="16200000">
                <a:pos x="wd2" y="hd2"/>
              </a:cxn>
            </a:cxnLst>
            <a:rect l="0" t="0" r="r" b="b"/>
            <a:pathLst>
              <a:path w="21600" h="21600" extrusionOk="0">
                <a:moveTo>
                  <a:pt x="5320" y="0"/>
                </a:moveTo>
                <a:cubicBezTo>
                  <a:pt x="2381" y="0"/>
                  <a:pt x="0" y="227"/>
                  <a:pt x="0" y="508"/>
                </a:cubicBezTo>
                <a:lnTo>
                  <a:pt x="0" y="1391"/>
                </a:lnTo>
                <a:lnTo>
                  <a:pt x="21600" y="1391"/>
                </a:lnTo>
                <a:lnTo>
                  <a:pt x="21600" y="508"/>
                </a:lnTo>
                <a:cubicBezTo>
                  <a:pt x="21600" y="227"/>
                  <a:pt x="19201" y="0"/>
                  <a:pt x="16262" y="0"/>
                </a:cubicBezTo>
                <a:lnTo>
                  <a:pt x="5320" y="0"/>
                </a:lnTo>
                <a:close/>
                <a:moveTo>
                  <a:pt x="0" y="1715"/>
                </a:moveTo>
                <a:lnTo>
                  <a:pt x="0" y="4104"/>
                </a:lnTo>
                <a:lnTo>
                  <a:pt x="21600" y="4104"/>
                </a:lnTo>
                <a:lnTo>
                  <a:pt x="21600" y="1715"/>
                </a:lnTo>
                <a:lnTo>
                  <a:pt x="0" y="1715"/>
                </a:lnTo>
                <a:close/>
                <a:moveTo>
                  <a:pt x="0" y="4428"/>
                </a:moveTo>
                <a:lnTo>
                  <a:pt x="0" y="16997"/>
                </a:lnTo>
                <a:cubicBezTo>
                  <a:pt x="715" y="16978"/>
                  <a:pt x="1487" y="16968"/>
                  <a:pt x="2298" y="16968"/>
                </a:cubicBezTo>
                <a:cubicBezTo>
                  <a:pt x="3854" y="16968"/>
                  <a:pt x="5364" y="17008"/>
                  <a:pt x="6558" y="17079"/>
                </a:cubicBezTo>
                <a:cubicBezTo>
                  <a:pt x="7751" y="17008"/>
                  <a:pt x="9243" y="16968"/>
                  <a:pt x="10800" y="16968"/>
                </a:cubicBezTo>
                <a:cubicBezTo>
                  <a:pt x="12357" y="16968"/>
                  <a:pt x="13849" y="17008"/>
                  <a:pt x="15042" y="17079"/>
                </a:cubicBezTo>
                <a:cubicBezTo>
                  <a:pt x="16235" y="17008"/>
                  <a:pt x="17746" y="16968"/>
                  <a:pt x="19302" y="16968"/>
                </a:cubicBezTo>
                <a:cubicBezTo>
                  <a:pt x="20113" y="16968"/>
                  <a:pt x="20884" y="16978"/>
                  <a:pt x="21600" y="16997"/>
                </a:cubicBezTo>
                <a:lnTo>
                  <a:pt x="21600" y="4428"/>
                </a:lnTo>
                <a:lnTo>
                  <a:pt x="0" y="4428"/>
                </a:lnTo>
                <a:close/>
                <a:moveTo>
                  <a:pt x="2298" y="17292"/>
                </a:moveTo>
                <a:cubicBezTo>
                  <a:pt x="1561" y="17292"/>
                  <a:pt x="907" y="17305"/>
                  <a:pt x="371" y="17327"/>
                </a:cubicBezTo>
                <a:lnTo>
                  <a:pt x="5409" y="19388"/>
                </a:lnTo>
                <a:lnTo>
                  <a:pt x="6116" y="19678"/>
                </a:lnTo>
                <a:lnTo>
                  <a:pt x="15484" y="19678"/>
                </a:lnTo>
                <a:lnTo>
                  <a:pt x="16191" y="19388"/>
                </a:lnTo>
                <a:lnTo>
                  <a:pt x="21229" y="17327"/>
                </a:lnTo>
                <a:cubicBezTo>
                  <a:pt x="20693" y="17305"/>
                  <a:pt x="20038" y="17292"/>
                  <a:pt x="19302" y="17292"/>
                </a:cubicBezTo>
                <a:cubicBezTo>
                  <a:pt x="18082" y="17292"/>
                  <a:pt x="16931" y="17331"/>
                  <a:pt x="16297" y="17396"/>
                </a:cubicBezTo>
                <a:lnTo>
                  <a:pt x="15042" y="17525"/>
                </a:lnTo>
                <a:lnTo>
                  <a:pt x="13805" y="17396"/>
                </a:lnTo>
                <a:cubicBezTo>
                  <a:pt x="13170" y="17331"/>
                  <a:pt x="12020" y="17292"/>
                  <a:pt x="10800" y="17292"/>
                </a:cubicBezTo>
                <a:cubicBezTo>
                  <a:pt x="9580" y="17292"/>
                  <a:pt x="8429" y="17331"/>
                  <a:pt x="7795" y="17396"/>
                </a:cubicBezTo>
                <a:lnTo>
                  <a:pt x="6558" y="17525"/>
                </a:lnTo>
                <a:lnTo>
                  <a:pt x="5303" y="17396"/>
                </a:lnTo>
                <a:cubicBezTo>
                  <a:pt x="4668" y="17331"/>
                  <a:pt x="3517" y="17292"/>
                  <a:pt x="2298" y="17292"/>
                </a:cubicBezTo>
                <a:close/>
                <a:moveTo>
                  <a:pt x="6894" y="20002"/>
                </a:moveTo>
                <a:lnTo>
                  <a:pt x="10800" y="21600"/>
                </a:lnTo>
                <a:lnTo>
                  <a:pt x="14706" y="20002"/>
                </a:lnTo>
                <a:lnTo>
                  <a:pt x="6894" y="20002"/>
                </a:lnTo>
                <a:close/>
              </a:path>
            </a:pathLst>
          </a:custGeom>
          <a:solidFill>
            <a:srgbClr val="D6D5D5">
              <a:alpha val="50000"/>
            </a:srgbClr>
          </a:solidFill>
          <a:ln w="12700">
            <a:miter lim="400000"/>
          </a:ln>
        </p:spPr>
        <p:txBody>
          <a:bodyPr lIns="50800" tIns="50800" rIns="50800" bIns="50800" anchor="ctr"/>
          <a:lstStyle/>
          <a:p>
            <a:pPr algn="l">
              <a:lnSpc>
                <a:spcPct val="110000"/>
              </a:lnSpc>
              <a:spcBef>
                <a:spcPts val="1200"/>
              </a:spcBef>
              <a:defRPr sz="1600" b="0">
                <a:latin typeface="+mj-lt"/>
                <a:ea typeface="+mj-ea"/>
                <a:cs typeface="+mj-cs"/>
                <a:sym typeface="Helvetica Neue Medium"/>
              </a:defRPr>
            </a:pPr>
            <a:endParaRPr/>
          </a:p>
        </p:txBody>
      </p:sp>
      <p:sp>
        <p:nvSpPr>
          <p:cNvPr id="371" name="角丸四角形"/>
          <p:cNvSpPr/>
          <p:nvPr/>
        </p:nvSpPr>
        <p:spPr>
          <a:xfrm>
            <a:off x="4736127" y="1801341"/>
            <a:ext cx="2240368" cy="2240368"/>
          </a:xfrm>
          <a:prstGeom prst="roundRect">
            <a:avLst>
              <a:gd name="adj" fmla="val 23859"/>
            </a:avLst>
          </a:prstGeom>
          <a:ln w="19050" cap="rnd">
            <a:solidFill>
              <a:srgbClr val="004B87"/>
            </a:solidFill>
            <a:custDash>
              <a:ds d="100000" sp="200000"/>
            </a:custDash>
          </a:ln>
        </p:spPr>
        <p:txBody>
          <a:bodyPr lIns="50800" tIns="50800" rIns="50800" bIns="50800" anchor="ctr"/>
          <a:lstStyle/>
          <a:p>
            <a:pPr algn="l">
              <a:lnSpc>
                <a:spcPct val="110000"/>
              </a:lnSpc>
              <a:spcBef>
                <a:spcPts val="1200"/>
              </a:spcBef>
              <a:defRPr sz="1600" b="0">
                <a:latin typeface="+mj-lt"/>
                <a:ea typeface="+mj-ea"/>
                <a:cs typeface="+mj-cs"/>
                <a:sym typeface="Helvetica Neue Medium"/>
              </a:defRPr>
            </a:pPr>
            <a:endParaRPr/>
          </a:p>
        </p:txBody>
      </p:sp>
      <p:sp>
        <p:nvSpPr>
          <p:cNvPr id="372" name="角丸四角形"/>
          <p:cNvSpPr/>
          <p:nvPr/>
        </p:nvSpPr>
        <p:spPr>
          <a:xfrm>
            <a:off x="7361558" y="1801341"/>
            <a:ext cx="2240368" cy="2240368"/>
          </a:xfrm>
          <a:prstGeom prst="roundRect">
            <a:avLst>
              <a:gd name="adj" fmla="val 23859"/>
            </a:avLst>
          </a:prstGeom>
          <a:ln w="19050" cap="rnd">
            <a:solidFill>
              <a:srgbClr val="004B87"/>
            </a:solidFill>
            <a:custDash>
              <a:ds d="100000" sp="200000"/>
            </a:custDash>
          </a:ln>
        </p:spPr>
        <p:txBody>
          <a:bodyPr lIns="50800" tIns="50800" rIns="50800" bIns="50800" anchor="ctr"/>
          <a:lstStyle/>
          <a:p>
            <a:pPr algn="l">
              <a:lnSpc>
                <a:spcPct val="110000"/>
              </a:lnSpc>
              <a:spcBef>
                <a:spcPts val="1200"/>
              </a:spcBef>
              <a:defRPr sz="1600" b="0">
                <a:latin typeface="+mj-lt"/>
                <a:ea typeface="+mj-ea"/>
                <a:cs typeface="+mj-cs"/>
                <a:sym typeface="Helvetica Neue Medium"/>
              </a:defRPr>
            </a:pPr>
            <a:endParaRPr/>
          </a:p>
        </p:txBody>
      </p:sp>
      <p:sp>
        <p:nvSpPr>
          <p:cNvPr id="373" name="角丸四角形"/>
          <p:cNvSpPr/>
          <p:nvPr/>
        </p:nvSpPr>
        <p:spPr>
          <a:xfrm>
            <a:off x="9986988" y="1801341"/>
            <a:ext cx="2240368" cy="2240368"/>
          </a:xfrm>
          <a:prstGeom prst="roundRect">
            <a:avLst>
              <a:gd name="adj" fmla="val 23859"/>
            </a:avLst>
          </a:prstGeom>
          <a:ln w="19050" cap="rnd">
            <a:solidFill>
              <a:srgbClr val="004B87"/>
            </a:solidFill>
            <a:custDash>
              <a:ds d="100000" sp="200000"/>
            </a:custDash>
          </a:ln>
        </p:spPr>
        <p:txBody>
          <a:bodyPr lIns="50800" tIns="50800" rIns="50800" bIns="50800" anchor="ctr"/>
          <a:lstStyle/>
          <a:p>
            <a:pPr algn="l">
              <a:lnSpc>
                <a:spcPct val="110000"/>
              </a:lnSpc>
              <a:spcBef>
                <a:spcPts val="1200"/>
              </a:spcBef>
              <a:defRPr sz="1600" b="0">
                <a:latin typeface="+mj-lt"/>
                <a:ea typeface="+mj-ea"/>
                <a:cs typeface="+mj-cs"/>
                <a:sym typeface="Helvetica Neue Medium"/>
              </a:defRPr>
            </a:pPr>
            <a:endParaRPr/>
          </a:p>
        </p:txBody>
      </p:sp>
      <p:sp>
        <p:nvSpPr>
          <p:cNvPr id="374" name="角丸四角形"/>
          <p:cNvSpPr/>
          <p:nvPr/>
        </p:nvSpPr>
        <p:spPr>
          <a:xfrm>
            <a:off x="4736127" y="4739372"/>
            <a:ext cx="2240368" cy="2240368"/>
          </a:xfrm>
          <a:prstGeom prst="roundRect">
            <a:avLst>
              <a:gd name="adj" fmla="val 23859"/>
            </a:avLst>
          </a:prstGeom>
          <a:ln w="19050" cap="rnd">
            <a:solidFill>
              <a:srgbClr val="004B87"/>
            </a:solidFill>
            <a:custDash>
              <a:ds d="100000" sp="200000"/>
            </a:custDash>
          </a:ln>
        </p:spPr>
        <p:txBody>
          <a:bodyPr lIns="50800" tIns="50800" rIns="50800" bIns="50800" anchor="ctr"/>
          <a:lstStyle/>
          <a:p>
            <a:pPr algn="l">
              <a:lnSpc>
                <a:spcPct val="110000"/>
              </a:lnSpc>
              <a:spcBef>
                <a:spcPts val="1200"/>
              </a:spcBef>
              <a:defRPr sz="1600" b="0">
                <a:latin typeface="+mj-lt"/>
                <a:ea typeface="+mj-ea"/>
                <a:cs typeface="+mj-cs"/>
                <a:sym typeface="Helvetica Neue Medium"/>
              </a:defRPr>
            </a:pPr>
            <a:endParaRPr/>
          </a:p>
        </p:txBody>
      </p:sp>
      <p:sp>
        <p:nvSpPr>
          <p:cNvPr id="375" name="角丸四角形"/>
          <p:cNvSpPr/>
          <p:nvPr/>
        </p:nvSpPr>
        <p:spPr>
          <a:xfrm>
            <a:off x="7361558" y="4739372"/>
            <a:ext cx="2240368" cy="2240368"/>
          </a:xfrm>
          <a:prstGeom prst="roundRect">
            <a:avLst>
              <a:gd name="adj" fmla="val 23859"/>
            </a:avLst>
          </a:prstGeom>
          <a:ln w="19050" cap="rnd">
            <a:solidFill>
              <a:srgbClr val="004B87"/>
            </a:solidFill>
            <a:custDash>
              <a:ds d="100000" sp="200000"/>
            </a:custDash>
          </a:ln>
        </p:spPr>
        <p:txBody>
          <a:bodyPr lIns="50800" tIns="50800" rIns="50800" bIns="50800" anchor="ctr"/>
          <a:lstStyle/>
          <a:p>
            <a:pPr algn="l">
              <a:lnSpc>
                <a:spcPct val="110000"/>
              </a:lnSpc>
              <a:spcBef>
                <a:spcPts val="1200"/>
              </a:spcBef>
              <a:defRPr sz="1600" b="0">
                <a:latin typeface="+mj-lt"/>
                <a:ea typeface="+mj-ea"/>
                <a:cs typeface="+mj-cs"/>
                <a:sym typeface="Helvetica Neue Medium"/>
              </a:defRPr>
            </a:pPr>
            <a:endParaRPr/>
          </a:p>
        </p:txBody>
      </p:sp>
      <p:sp>
        <p:nvSpPr>
          <p:cNvPr id="376" name="角丸四角形"/>
          <p:cNvSpPr/>
          <p:nvPr/>
        </p:nvSpPr>
        <p:spPr>
          <a:xfrm>
            <a:off x="9986988" y="4739372"/>
            <a:ext cx="2240368" cy="2240368"/>
          </a:xfrm>
          <a:prstGeom prst="roundRect">
            <a:avLst>
              <a:gd name="adj" fmla="val 23859"/>
            </a:avLst>
          </a:prstGeom>
          <a:ln w="19050" cap="rnd">
            <a:solidFill>
              <a:srgbClr val="004B87"/>
            </a:solidFill>
            <a:custDash>
              <a:ds d="100000" sp="200000"/>
            </a:custDash>
          </a:ln>
        </p:spPr>
        <p:txBody>
          <a:bodyPr lIns="50800" tIns="50800" rIns="50800" bIns="50800" anchor="ctr"/>
          <a:lstStyle/>
          <a:p>
            <a:pPr algn="l">
              <a:lnSpc>
                <a:spcPct val="110000"/>
              </a:lnSpc>
              <a:spcBef>
                <a:spcPts val="1200"/>
              </a:spcBef>
              <a:defRPr sz="1600" b="0">
                <a:latin typeface="+mj-lt"/>
                <a:ea typeface="+mj-ea"/>
                <a:cs typeface="+mj-cs"/>
                <a:sym typeface="Helvetica Neue Medium"/>
              </a:defRPr>
            </a:pPr>
            <a:endParaRPr/>
          </a:p>
        </p:txBody>
      </p:sp>
      <p:sp>
        <p:nvSpPr>
          <p:cNvPr id="377" name="スライド番号"/>
          <p:cNvSpPr txBox="1">
            <a:spLocks noGrp="1"/>
          </p:cNvSpPr>
          <p:nvPr>
            <p:ph type="sldNum" sz="quarter" idx="2"/>
          </p:nvPr>
        </p:nvSpPr>
        <p:spPr>
          <a:xfrm>
            <a:off x="12318999" y="9029700"/>
            <a:ext cx="283770" cy="275133"/>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tx">
  <p:cSld name="Page 24">
    <p:spTree>
      <p:nvGrpSpPr>
        <p:cNvPr id="1" name=""/>
        <p:cNvGrpSpPr/>
        <p:nvPr/>
      </p:nvGrpSpPr>
      <p:grpSpPr>
        <a:xfrm>
          <a:off x="0" y="0"/>
          <a:ext cx="0" cy="0"/>
          <a:chOff x="0" y="0"/>
          <a:chExt cx="0" cy="0"/>
        </a:xfrm>
      </p:grpSpPr>
      <p:sp>
        <p:nvSpPr>
          <p:cNvPr id="384" name="概要…"/>
          <p:cNvSpPr txBox="1"/>
          <p:nvPr/>
        </p:nvSpPr>
        <p:spPr>
          <a:xfrm>
            <a:off x="4758394" y="826769"/>
            <a:ext cx="7591991" cy="206756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p>
            <a:pPr algn="l">
              <a:lnSpc>
                <a:spcPts val="2900"/>
              </a:lnSpc>
              <a:spcBef>
                <a:spcPts val="1200"/>
              </a:spcBef>
              <a:defRPr sz="2000" b="0" spc="100">
                <a:latin typeface="ヒラギノ角ゴシック W7"/>
                <a:ea typeface="ヒラギノ角ゴシック W7"/>
                <a:cs typeface="ヒラギノ角ゴシック W7"/>
                <a:sym typeface="ヒラギノ角ゴシック W7"/>
              </a:defRPr>
            </a:pPr>
            <a:r>
              <a:t>概要</a:t>
            </a:r>
          </a:p>
          <a:p>
            <a:pPr algn="l" defTabSz="457200">
              <a:lnSpc>
                <a:spcPts val="2500"/>
              </a:lnSpc>
              <a:spcBef>
                <a:spcPts val="120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500" b="0" spc="45">
                <a:latin typeface="ヒラギノ角ゴシック W5"/>
                <a:ea typeface="ヒラギノ角ゴシック W5"/>
                <a:cs typeface="ヒラギノ角ゴシック W5"/>
                <a:sym typeface="ヒラギノ角ゴシック W5"/>
              </a:defRPr>
            </a:pPr>
            <a:r>
              <a:rPr spc="0"/>
              <a:t>6</a:t>
            </a:r>
            <a:r>
              <a:t>0秒で</a:t>
            </a:r>
            <a:r>
              <a:rPr spc="0"/>
              <a:t>プロトタイ</a:t>
            </a:r>
            <a:r>
              <a:t>プを作成する</a:t>
            </a:r>
            <a:r>
              <a:rPr spc="0"/>
              <a:t>WWD</a:t>
            </a:r>
            <a:r>
              <a:t>Cのこちらの</a:t>
            </a:r>
            <a:r>
              <a:rPr spc="0">
                <a:solidFill>
                  <a:srgbClr val="0070C9"/>
                </a:solidFill>
                <a:hlinkClick r:id="rId2"/>
              </a:rPr>
              <a:t>ビデオ</a:t>
            </a:r>
            <a:r>
              <a:t>（英語）をご覧ください。</a:t>
            </a:r>
            <a:br/>
            <a:r>
              <a:rPr spc="0"/>
              <a:t>Keynot</a:t>
            </a:r>
            <a:r>
              <a:rPr spc="29"/>
              <a:t>eを使って簡単</a:t>
            </a:r>
            <a:r>
              <a:t>に</a:t>
            </a:r>
            <a:r>
              <a:rPr spc="0"/>
              <a:t>アイデ</a:t>
            </a:r>
            <a:r>
              <a:t>ア</a:t>
            </a:r>
            <a:r>
              <a:rPr spc="29"/>
              <a:t>を試す方法がわかりま</a:t>
            </a:r>
            <a:r>
              <a:rPr spc="-149"/>
              <a:t>す</a:t>
            </a:r>
            <a:r>
              <a:t>。</a:t>
            </a:r>
            <a:r>
              <a:rPr spc="0"/>
              <a:t>アプリケーショ</a:t>
            </a:r>
            <a:r>
              <a:t>ンの</a:t>
            </a:r>
            <a:r>
              <a:rPr spc="0"/>
              <a:t>プロトタイ</a:t>
            </a:r>
            <a:r>
              <a:t>プ作成についてもっと詳しく知りたい方は、</a:t>
            </a:r>
            <a:r>
              <a:rPr spc="0"/>
              <a:t>WWD</a:t>
            </a:r>
            <a:r>
              <a:t>Cの反復設計に関する</a:t>
            </a:r>
            <a:r>
              <a:rPr spc="0">
                <a:solidFill>
                  <a:srgbClr val="0070C9"/>
                </a:solidFill>
                <a:hlinkClick r:id="rId3"/>
              </a:rPr>
              <a:t>ビデオ</a:t>
            </a:r>
            <a:r>
              <a:t>（英語）を</a:t>
            </a:r>
            <a:br/>
            <a:r>
              <a:t>ご覧ください。すべて見る必要はありませんが、</a:t>
            </a:r>
            <a:r>
              <a:rPr spc="0"/>
              <a:t>Keynot</a:t>
            </a:r>
            <a:r>
              <a:t>eを使った</a:t>
            </a:r>
            <a:r>
              <a:rPr spc="0"/>
              <a:t>プロトタイ</a:t>
            </a:r>
            <a:r>
              <a:t>プ作成とは</a:t>
            </a:r>
            <a:br/>
            <a:r>
              <a:t>どのようなものかを知る上で参考になるはずで</a:t>
            </a:r>
            <a:r>
              <a:rPr spc="-149"/>
              <a:t>す</a:t>
            </a:r>
            <a:r>
              <a:t>。</a:t>
            </a:r>
          </a:p>
        </p:txBody>
      </p:sp>
      <p:sp>
        <p:nvSpPr>
          <p:cNvPr id="385" name="四角形"/>
          <p:cNvSpPr/>
          <p:nvPr/>
        </p:nvSpPr>
        <p:spPr>
          <a:xfrm>
            <a:off x="-25400" y="-50800"/>
            <a:ext cx="3869184" cy="9855200"/>
          </a:xfrm>
          <a:prstGeom prst="rect">
            <a:avLst/>
          </a:prstGeom>
          <a:solidFill>
            <a:srgbClr val="5AC6D2"/>
          </a:solidFill>
          <a:ln w="12700">
            <a:miter lim="400000"/>
          </a:ln>
        </p:spPr>
        <p:txBody>
          <a:bodyPr lIns="50800" tIns="50800" rIns="50800" bIns="50800" anchor="ctr"/>
          <a:lstStyle/>
          <a:p>
            <a:pPr algn="l">
              <a:lnSpc>
                <a:spcPct val="110000"/>
              </a:lnSpc>
              <a:spcBef>
                <a:spcPts val="1200"/>
              </a:spcBef>
              <a:defRPr sz="1600" b="0">
                <a:latin typeface="+mj-lt"/>
                <a:ea typeface="+mj-ea"/>
                <a:cs typeface="+mj-cs"/>
                <a:sym typeface="Helvetica Neue Medium"/>
              </a:defRPr>
            </a:pPr>
            <a:endParaRPr/>
          </a:p>
        </p:txBody>
      </p:sp>
      <p:sp>
        <p:nvSpPr>
          <p:cNvPr id="386" name="プロトタイプ…"/>
          <p:cNvSpPr txBox="1"/>
          <p:nvPr/>
        </p:nvSpPr>
        <p:spPr>
          <a:xfrm>
            <a:off x="495300" y="762000"/>
            <a:ext cx="2378970" cy="29994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lstStyle/>
          <a:p>
            <a:pPr algn="l" defTabSz="457200">
              <a:lnSpc>
                <a:spcPts val="3200"/>
              </a:lnSpc>
              <a:spcBef>
                <a:spcPts val="120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500" b="0">
                <a:solidFill>
                  <a:srgbClr val="FFFFFF"/>
                </a:solidFill>
                <a:latin typeface="ヒラギノ角ゴシック W7"/>
                <a:ea typeface="ヒラギノ角ゴシック W7"/>
                <a:cs typeface="ヒラギノ角ゴシック W7"/>
                <a:sym typeface="ヒラギノ角ゴシック W7"/>
              </a:defRPr>
            </a:pPr>
            <a:r>
              <a:t>プロトタイプ</a:t>
            </a:r>
          </a:p>
          <a:p>
            <a:pPr algn="l" defTabSz="457200">
              <a:lnSpc>
                <a:spcPts val="2700"/>
              </a:lnSpc>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800" b="0">
                <a:solidFill>
                  <a:srgbClr val="FFFFFF">
                    <a:alpha val="50000"/>
                  </a:srgbClr>
                </a:solidFill>
                <a:latin typeface="ヒラギノ角ゴシック W7"/>
                <a:ea typeface="ヒラギノ角ゴシック W7"/>
                <a:cs typeface="ヒラギノ角ゴシック W7"/>
                <a:sym typeface="ヒラギノ角ゴシック W7"/>
              </a:defRPr>
            </a:pPr>
            <a:r>
              <a:t>デザイン</a:t>
            </a:r>
          </a:p>
          <a:p>
            <a:pPr algn="l" defTabSz="457200">
              <a:lnSpc>
                <a:spcPts val="2700"/>
              </a:lnSpc>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800" b="0">
                <a:solidFill>
                  <a:srgbClr val="FFFFFF">
                    <a:alpha val="50000"/>
                  </a:srgbClr>
                </a:solidFill>
                <a:latin typeface="ヒラギノ角ゴシック W7"/>
                <a:ea typeface="ヒラギノ角ゴシック W7"/>
                <a:cs typeface="ヒラギノ角ゴシック W7"/>
                <a:sym typeface="ヒラギノ角ゴシック W7"/>
              </a:defRPr>
            </a:pPr>
            <a:r>
              <a:t>フローチャート</a:t>
            </a:r>
          </a:p>
          <a:p>
            <a:pPr algn="l" defTabSz="457200">
              <a:lnSpc>
                <a:spcPts val="2700"/>
              </a:lnSpc>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800" b="0" spc="53">
                <a:solidFill>
                  <a:srgbClr val="FFFFFF">
                    <a:alpha val="50000"/>
                  </a:srgbClr>
                </a:solidFill>
                <a:latin typeface="ヒラギノ角ゴシック W7"/>
                <a:ea typeface="ヒラギノ角ゴシック W7"/>
                <a:cs typeface="ヒラギノ角ゴシック W7"/>
                <a:sym typeface="ヒラギノ角ゴシック W7"/>
              </a:defRPr>
            </a:pPr>
            <a:r>
              <a:t>作成</a:t>
            </a:r>
          </a:p>
        </p:txBody>
      </p:sp>
      <p:pic>
        <p:nvPicPr>
          <p:cNvPr id="387" name="イメージ" descr="イメージ"/>
          <p:cNvPicPr>
            <a:picLocks noChangeAspect="1"/>
          </p:cNvPicPr>
          <p:nvPr/>
        </p:nvPicPr>
        <p:blipFill>
          <a:blip r:embed="rId4">
            <a:alphaModFix amt="50000"/>
            <a:extLst/>
          </a:blip>
          <a:stretch>
            <a:fillRect/>
          </a:stretch>
        </p:blipFill>
        <p:spPr>
          <a:xfrm>
            <a:off x="6399168" y="4732276"/>
            <a:ext cx="4310442" cy="3612538"/>
          </a:xfrm>
          <a:prstGeom prst="rect">
            <a:avLst/>
          </a:prstGeom>
          <a:ln w="12700">
            <a:miter lim="400000"/>
          </a:ln>
        </p:spPr>
      </p:pic>
      <p:sp>
        <p:nvSpPr>
          <p:cNvPr id="388" name="スライド番号"/>
          <p:cNvSpPr txBox="1">
            <a:spLocks noGrp="1"/>
          </p:cNvSpPr>
          <p:nvPr>
            <p:ph type="sldNum" sz="quarter" idx="2"/>
          </p:nvPr>
        </p:nvSpPr>
        <p:spPr>
          <a:xfrm>
            <a:off x="12318999" y="9029700"/>
            <a:ext cx="283770" cy="275133"/>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tx">
  <p:cSld name="Page 25">
    <p:spTree>
      <p:nvGrpSpPr>
        <p:cNvPr id="1" name=""/>
        <p:cNvGrpSpPr/>
        <p:nvPr/>
      </p:nvGrpSpPr>
      <p:grpSpPr>
        <a:xfrm>
          <a:off x="0" y="0"/>
          <a:ext cx="0" cy="0"/>
          <a:chOff x="0" y="0"/>
          <a:chExt cx="0" cy="0"/>
        </a:xfrm>
      </p:grpSpPr>
      <p:sp>
        <p:nvSpPr>
          <p:cNvPr id="395" name="四角形"/>
          <p:cNvSpPr/>
          <p:nvPr/>
        </p:nvSpPr>
        <p:spPr>
          <a:xfrm>
            <a:off x="-25400" y="-50800"/>
            <a:ext cx="3869184" cy="9855200"/>
          </a:xfrm>
          <a:prstGeom prst="rect">
            <a:avLst/>
          </a:prstGeom>
          <a:solidFill>
            <a:srgbClr val="5AC6D2"/>
          </a:solidFill>
          <a:ln w="12700">
            <a:miter lim="400000"/>
          </a:ln>
        </p:spPr>
        <p:txBody>
          <a:bodyPr lIns="50800" tIns="50800" rIns="50800" bIns="50800" anchor="ctr"/>
          <a:lstStyle/>
          <a:p>
            <a:pPr algn="l">
              <a:lnSpc>
                <a:spcPct val="110000"/>
              </a:lnSpc>
              <a:spcBef>
                <a:spcPts val="1200"/>
              </a:spcBef>
              <a:defRPr sz="1600" b="0">
                <a:latin typeface="+mj-lt"/>
                <a:ea typeface="+mj-ea"/>
                <a:cs typeface="+mj-cs"/>
                <a:sym typeface="Helvetica Neue Medium"/>
              </a:defRPr>
            </a:pPr>
            <a:endParaRPr/>
          </a:p>
        </p:txBody>
      </p:sp>
      <p:sp>
        <p:nvSpPr>
          <p:cNvPr id="396" name="スライド番号"/>
          <p:cNvSpPr txBox="1">
            <a:spLocks noGrp="1"/>
          </p:cNvSpPr>
          <p:nvPr>
            <p:ph type="sldNum" sz="quarter" idx="2"/>
          </p:nvPr>
        </p:nvSpPr>
        <p:spPr>
          <a:xfrm>
            <a:off x="12318999" y="9029700"/>
            <a:ext cx="283770" cy="275133"/>
          </a:xfrm>
          <a:prstGeom prst="rect">
            <a:avLst/>
          </a:prstGeom>
        </p:spPr>
        <p:txBody>
          <a:bodyPr/>
          <a:lstStyle/>
          <a:p>
            <a:fld id="{86CB4B4D-7CA3-9044-876B-883B54F8677D}" type="slidenum">
              <a:t>‹#›</a:t>
            </a:fld>
            <a:endParaRPr/>
          </a:p>
        </p:txBody>
      </p:sp>
      <p:sp>
        <p:nvSpPr>
          <p:cNvPr id="397" name="プロトタイプ…"/>
          <p:cNvSpPr txBox="1"/>
          <p:nvPr/>
        </p:nvSpPr>
        <p:spPr>
          <a:xfrm>
            <a:off x="495300" y="762000"/>
            <a:ext cx="2378970" cy="29994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lstStyle/>
          <a:p>
            <a:pPr algn="l" defTabSz="457200">
              <a:lnSpc>
                <a:spcPts val="3200"/>
              </a:lnSpc>
              <a:spcBef>
                <a:spcPts val="120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500" b="0">
                <a:solidFill>
                  <a:srgbClr val="FFFFFF"/>
                </a:solidFill>
                <a:latin typeface="ヒラギノ角ゴシック W7"/>
                <a:ea typeface="ヒラギノ角ゴシック W7"/>
                <a:cs typeface="ヒラギノ角ゴシック W7"/>
                <a:sym typeface="ヒラギノ角ゴシック W7"/>
              </a:defRPr>
            </a:pPr>
            <a:r>
              <a:t>プロトタイプ</a:t>
            </a:r>
          </a:p>
          <a:p>
            <a:pPr algn="l" defTabSz="457200">
              <a:lnSpc>
                <a:spcPts val="2700"/>
              </a:lnSpc>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800" b="0">
                <a:solidFill>
                  <a:srgbClr val="FFFFFF"/>
                </a:solidFill>
                <a:latin typeface="ヒラギノ角ゴシック W7"/>
                <a:ea typeface="ヒラギノ角ゴシック W7"/>
                <a:cs typeface="ヒラギノ角ゴシック W7"/>
                <a:sym typeface="ヒラギノ角ゴシック W7"/>
              </a:defRPr>
            </a:pPr>
            <a:r>
              <a:t>デザイン</a:t>
            </a:r>
          </a:p>
          <a:p>
            <a:pPr algn="l" defTabSz="457200">
              <a:lnSpc>
                <a:spcPts val="2700"/>
              </a:lnSpc>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800" b="0">
                <a:solidFill>
                  <a:srgbClr val="FFFFFF">
                    <a:alpha val="50000"/>
                  </a:srgbClr>
                </a:solidFill>
                <a:latin typeface="ヒラギノ角ゴシック W7"/>
                <a:ea typeface="ヒラギノ角ゴシック W7"/>
                <a:cs typeface="ヒラギノ角ゴシック W7"/>
                <a:sym typeface="ヒラギノ角ゴシック W7"/>
              </a:defRPr>
            </a:pPr>
            <a:r>
              <a:t>フローチャート</a:t>
            </a:r>
          </a:p>
          <a:p>
            <a:pPr algn="l" defTabSz="457200">
              <a:lnSpc>
                <a:spcPts val="2700"/>
              </a:lnSpc>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800" b="0" spc="53">
                <a:solidFill>
                  <a:srgbClr val="FFFFFF">
                    <a:alpha val="50000"/>
                  </a:srgbClr>
                </a:solidFill>
                <a:latin typeface="ヒラギノ角ゴシック W7"/>
                <a:ea typeface="ヒラギノ角ゴシック W7"/>
                <a:cs typeface="ヒラギノ角ゴシック W7"/>
                <a:sym typeface="ヒラギノ角ゴシック W7"/>
              </a:defRPr>
            </a:pPr>
            <a:r>
              <a:t>作成</a:t>
            </a:r>
          </a:p>
        </p:txBody>
      </p:sp>
      <p:sp>
        <p:nvSpPr>
          <p:cNvPr id="398" name="デザイン…"/>
          <p:cNvSpPr txBox="1"/>
          <p:nvPr/>
        </p:nvSpPr>
        <p:spPr>
          <a:xfrm>
            <a:off x="4760038" y="827829"/>
            <a:ext cx="7813649" cy="248208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p>
            <a:pPr algn="l">
              <a:lnSpc>
                <a:spcPts val="2900"/>
              </a:lnSpc>
              <a:spcBef>
                <a:spcPts val="900"/>
              </a:spcBef>
              <a:defRPr sz="2000" b="0">
                <a:latin typeface="ヒラギノ角ゴシック W7"/>
                <a:ea typeface="ヒラギノ角ゴシック W7"/>
                <a:cs typeface="ヒラギノ角ゴシック W7"/>
                <a:sym typeface="ヒラギノ角ゴシック W7"/>
              </a:defRPr>
            </a:pPr>
            <a:r>
              <a:t>デザイン</a:t>
            </a:r>
          </a:p>
          <a:p>
            <a:pPr algn="l" defTabSz="457200">
              <a:lnSpc>
                <a:spcPts val="2000"/>
              </a:lnSpc>
              <a:spcBef>
                <a:spcPts val="220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200" b="0" spc="36">
                <a:latin typeface="ヒラギノ角ゴシック W5"/>
                <a:ea typeface="ヒラギノ角ゴシック W5"/>
                <a:cs typeface="ヒラギノ角ゴシック W5"/>
                <a:sym typeface="ヒラギノ角ゴシック W5"/>
              </a:defRPr>
            </a:pPr>
            <a:r>
              <a:t>みなさんの</a:t>
            </a:r>
            <a:r>
              <a:rPr spc="0"/>
              <a:t>アプリケーショ</a:t>
            </a:r>
            <a:r>
              <a:t>ンの</a:t>
            </a:r>
            <a:r>
              <a:rPr spc="0"/>
              <a:t>メイ</a:t>
            </a:r>
            <a:r>
              <a:t>ン画面はどのようなものですか</a:t>
            </a:r>
            <a:r>
              <a:rPr spc="180"/>
              <a:t>？</a:t>
            </a:r>
            <a:r>
              <a:t>どの機能をどこに配置しますか？</a:t>
            </a:r>
            <a:br/>
            <a:r>
              <a:t>作成した「</a:t>
            </a:r>
            <a:r>
              <a:rPr spc="0"/>
              <a:t>ムードボー</a:t>
            </a:r>
            <a:r>
              <a:t>ド」をもう一度見て、画面の案をいくつか描いてみましょう。</a:t>
            </a:r>
            <a:r>
              <a:rPr spc="0"/>
              <a:t>Keynot</a:t>
            </a:r>
            <a:r>
              <a:t>eや描画</a:t>
            </a:r>
            <a:r>
              <a:rPr spc="0"/>
              <a:t>アプリケーショ</a:t>
            </a:r>
            <a:r>
              <a:t>ン</a:t>
            </a:r>
            <a:br/>
            <a:r>
              <a:t>を使ってもいいですし、</a:t>
            </a:r>
            <a:r>
              <a:rPr spc="0"/>
              <a:t>インデックスカー</a:t>
            </a:r>
            <a:r>
              <a:t>ドに描いてもいいでしょう。作成した画面の</a:t>
            </a:r>
            <a:r>
              <a:rPr spc="0"/>
              <a:t>スクリーンショッ</a:t>
            </a:r>
            <a:r>
              <a:t>トまたは</a:t>
            </a:r>
            <a:br/>
            <a:r>
              <a:t>写真を撮り、</a:t>
            </a:r>
            <a:r>
              <a:rPr spc="0"/>
              <a:t>プロトタイ</a:t>
            </a:r>
            <a:r>
              <a:t>プの作成に使う</a:t>
            </a:r>
            <a:r>
              <a:rPr spc="0"/>
              <a:t>アプリケーショ</a:t>
            </a:r>
            <a:r>
              <a:t>ンに読み込みま</a:t>
            </a:r>
            <a:r>
              <a:rPr spc="-119"/>
              <a:t>す</a:t>
            </a:r>
            <a:r>
              <a:t>。</a:t>
            </a:r>
            <a:br/>
            <a:br/>
            <a:r>
              <a:rPr spc="0"/>
              <a:t>ヒン</a:t>
            </a:r>
            <a:r>
              <a:t>ト：センスに自信が持てませんか</a:t>
            </a:r>
            <a:r>
              <a:rPr spc="180"/>
              <a:t>？</a:t>
            </a:r>
            <a:r>
              <a:t>そんな時は、既存の</a:t>
            </a:r>
            <a:r>
              <a:rPr spc="0"/>
              <a:t>アプリケーショ</a:t>
            </a:r>
            <a:r>
              <a:t>ンを使って、</a:t>
            </a:r>
            <a:r>
              <a:rPr spc="0"/>
              <a:t>インスピレーショ</a:t>
            </a:r>
            <a:r>
              <a:t>ンを</a:t>
            </a:r>
            <a:br/>
            <a:r>
              <a:t>得るとよいでしょう。優れた特長を持つ</a:t>
            </a:r>
            <a:r>
              <a:rPr spc="0"/>
              <a:t>アプリケーショ</a:t>
            </a:r>
            <a:r>
              <a:t>ンの画面の</a:t>
            </a:r>
            <a:r>
              <a:rPr spc="0"/>
              <a:t>スクリーンショッ</a:t>
            </a:r>
            <a:r>
              <a:t>トを撮り、</a:t>
            </a:r>
            <a:r>
              <a:rPr spc="0"/>
              <a:t>レイヤ</a:t>
            </a:r>
            <a:r>
              <a:t>ーまたは</a:t>
            </a:r>
            <a:br/>
            <a:r>
              <a:rPr spc="0"/>
              <a:t>テンプレー</a:t>
            </a:r>
            <a:r>
              <a:t>トとして追加して</a:t>
            </a:r>
            <a:r>
              <a:rPr spc="0"/>
              <a:t>カスタマイ</a:t>
            </a:r>
            <a:r>
              <a:t>ズしましょう。</a:t>
            </a:r>
          </a:p>
        </p:txBody>
      </p:sp>
      <p:sp>
        <p:nvSpPr>
          <p:cNvPr id="399" name="ホーム画面…"/>
          <p:cNvSpPr txBox="1"/>
          <p:nvPr/>
        </p:nvSpPr>
        <p:spPr>
          <a:xfrm>
            <a:off x="4748559" y="6238977"/>
            <a:ext cx="1050689" cy="166034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p>
            <a:pPr algn="l">
              <a:lnSpc>
                <a:spcPts val="1600"/>
              </a:lnSpc>
              <a:spcBef>
                <a:spcPts val="200"/>
              </a:spcBef>
              <a:defRPr sz="950" b="0" spc="28">
                <a:latin typeface="ヒラギノ角ゴシック W7"/>
                <a:ea typeface="ヒラギノ角ゴシック W7"/>
                <a:cs typeface="ヒラギノ角ゴシック W7"/>
                <a:sym typeface="ヒラギノ角ゴシック W7"/>
              </a:defRPr>
            </a:pPr>
            <a:r>
              <a:t>ホーム画面</a:t>
            </a:r>
          </a:p>
          <a:p>
            <a:pPr marL="101599" indent="-101599" algn="l">
              <a:lnSpc>
                <a:spcPts val="1100"/>
              </a:lnSpc>
              <a:spcBef>
                <a:spcPts val="100"/>
              </a:spcBef>
              <a:buSzPct val="130000"/>
              <a:buChar char="•"/>
              <a:defRPr sz="780" b="0" spc="23">
                <a:latin typeface="ヒラギノ角ゴシック W4"/>
                <a:ea typeface="ヒラギノ角ゴシック W4"/>
                <a:cs typeface="ヒラギノ角ゴシック W4"/>
                <a:sym typeface="ヒラギノ角ゴシック W4"/>
              </a:defRPr>
            </a:pPr>
            <a:r>
              <a:t>シンプル</a:t>
            </a:r>
          </a:p>
          <a:p>
            <a:pPr marL="101599" indent="-101599" algn="l">
              <a:lnSpc>
                <a:spcPts val="1100"/>
              </a:lnSpc>
              <a:spcBef>
                <a:spcPts val="100"/>
              </a:spcBef>
              <a:buSzPct val="130000"/>
              <a:buChar char="•"/>
              <a:defRPr sz="780" b="0" spc="23">
                <a:latin typeface="ヒラギノ角ゴシック W4"/>
                <a:ea typeface="ヒラギノ角ゴシック W4"/>
                <a:cs typeface="ヒラギノ角ゴシック W4"/>
                <a:sym typeface="ヒラギノ角ゴシック W4"/>
              </a:defRPr>
            </a:pPr>
            <a:r>
              <a:t>親しみやすい</a:t>
            </a:r>
          </a:p>
          <a:p>
            <a:pPr marL="101599" indent="-101599" algn="l">
              <a:lnSpc>
                <a:spcPts val="1100"/>
              </a:lnSpc>
              <a:spcBef>
                <a:spcPts val="100"/>
              </a:spcBef>
              <a:buSzPct val="130000"/>
              <a:buChar char="•"/>
              <a:defRPr sz="780" b="0" spc="23">
                <a:latin typeface="ヒラギノ角ゴシック W4"/>
                <a:ea typeface="ヒラギノ角ゴシック W4"/>
                <a:cs typeface="ヒラギノ角ゴシック W4"/>
                <a:sym typeface="ヒラギノ角ゴシック W4"/>
              </a:defRPr>
            </a:pPr>
            <a:r>
              <a:t>「Go Green」の</a:t>
            </a:r>
            <a:br/>
            <a:r>
              <a:t>ちょっとしたかわいいアニメーション</a:t>
            </a:r>
          </a:p>
          <a:p>
            <a:pPr marL="101599" indent="-101599" algn="l">
              <a:lnSpc>
                <a:spcPts val="1100"/>
              </a:lnSpc>
              <a:spcBef>
                <a:spcPts val="100"/>
              </a:spcBef>
              <a:buSzPct val="130000"/>
              <a:buChar char="•"/>
              <a:defRPr sz="780" b="0" spc="23">
                <a:latin typeface="ヒラギノ角ゴシック W4"/>
                <a:ea typeface="ヒラギノ角ゴシック W4"/>
                <a:cs typeface="ヒラギノ角ゴシック W4"/>
                <a:sym typeface="ヒラギノ角ゴシック W4"/>
              </a:defRPr>
            </a:pPr>
            <a:r>
              <a:t>アプリケーションへのわかりやすい入口</a:t>
            </a:r>
          </a:p>
          <a:p>
            <a:pPr algn="l">
              <a:defRPr sz="900" b="0"/>
            </a:pPr>
            <a:endParaRPr/>
          </a:p>
          <a:p>
            <a:pPr marL="50800" indent="-50800" algn="l">
              <a:lnSpc>
                <a:spcPts val="1100"/>
              </a:lnSpc>
              <a:defRPr sz="780" b="0" spc="23">
                <a:latin typeface="ヒラギノ角ゴシック W4"/>
                <a:ea typeface="ヒラギノ角ゴシック W4"/>
                <a:cs typeface="ヒラギノ角ゴシック W4"/>
                <a:sym typeface="ヒラギノ角ゴシック W4"/>
              </a:defRPr>
            </a:pPr>
            <a:r>
              <a:t>（「はじめる」画面は</a:t>
            </a:r>
            <a:br/>
            <a:r>
              <a:t>すべて緑色）</a:t>
            </a:r>
          </a:p>
        </p:txBody>
      </p:sp>
      <p:pic>
        <p:nvPicPr>
          <p:cNvPr id="400" name="pasted-image_JP.png" descr="pasted-image_JP.png"/>
          <p:cNvPicPr>
            <a:picLocks noChangeAspect="1"/>
          </p:cNvPicPr>
          <p:nvPr/>
        </p:nvPicPr>
        <p:blipFill>
          <a:blip r:embed="rId2">
            <a:extLst/>
          </a:blip>
          <a:srcRect t="194" b="194"/>
          <a:stretch>
            <a:fillRect/>
          </a:stretch>
        </p:blipFill>
        <p:spPr>
          <a:xfrm>
            <a:off x="4748559" y="3826439"/>
            <a:ext cx="1046969" cy="2267035"/>
          </a:xfrm>
          <a:prstGeom prst="rect">
            <a:avLst/>
          </a:prstGeom>
          <a:ln w="6350">
            <a:solidFill>
              <a:srgbClr val="000000"/>
            </a:solidFill>
            <a:miter lim="400000"/>
          </a:ln>
        </p:spPr>
      </p:pic>
      <p:pic>
        <p:nvPicPr>
          <p:cNvPr id="401" name="pasted-image-2_JP.png" descr="pasted-image-2_JP.png"/>
          <p:cNvPicPr>
            <a:picLocks noChangeAspect="1"/>
          </p:cNvPicPr>
          <p:nvPr/>
        </p:nvPicPr>
        <p:blipFill>
          <a:blip r:embed="rId3">
            <a:extLst/>
          </a:blip>
          <a:srcRect t="143" b="143"/>
          <a:stretch>
            <a:fillRect/>
          </a:stretch>
        </p:blipFill>
        <p:spPr>
          <a:xfrm>
            <a:off x="6033212" y="3826440"/>
            <a:ext cx="1046969" cy="2267034"/>
          </a:xfrm>
          <a:prstGeom prst="rect">
            <a:avLst/>
          </a:prstGeom>
          <a:ln w="6350">
            <a:solidFill>
              <a:srgbClr val="000000"/>
            </a:solidFill>
            <a:miter lim="400000"/>
          </a:ln>
        </p:spPr>
      </p:pic>
      <p:pic>
        <p:nvPicPr>
          <p:cNvPr id="402" name="pasted-image-3_JP.png" descr="pasted-image-3_JP.png"/>
          <p:cNvPicPr>
            <a:picLocks noChangeAspect="1"/>
          </p:cNvPicPr>
          <p:nvPr/>
        </p:nvPicPr>
        <p:blipFill>
          <a:blip r:embed="rId4">
            <a:extLst/>
          </a:blip>
          <a:srcRect t="61" b="61"/>
          <a:stretch>
            <a:fillRect/>
          </a:stretch>
        </p:blipFill>
        <p:spPr>
          <a:xfrm>
            <a:off x="7328752" y="3826439"/>
            <a:ext cx="1046969" cy="2267035"/>
          </a:xfrm>
          <a:prstGeom prst="rect">
            <a:avLst/>
          </a:prstGeom>
          <a:ln w="6350">
            <a:solidFill>
              <a:srgbClr val="000000"/>
            </a:solidFill>
            <a:miter lim="400000"/>
          </a:ln>
        </p:spPr>
      </p:pic>
      <p:pic>
        <p:nvPicPr>
          <p:cNvPr id="403" name="pasted-image-4_JP.png" descr="pasted-image-4_JP.png"/>
          <p:cNvPicPr>
            <a:picLocks noChangeAspect="1"/>
          </p:cNvPicPr>
          <p:nvPr/>
        </p:nvPicPr>
        <p:blipFill>
          <a:blip r:embed="rId5">
            <a:extLst/>
          </a:blip>
          <a:srcRect t="71" b="71"/>
          <a:stretch>
            <a:fillRect/>
          </a:stretch>
        </p:blipFill>
        <p:spPr>
          <a:xfrm>
            <a:off x="8635179" y="3826439"/>
            <a:ext cx="1046969" cy="2267035"/>
          </a:xfrm>
          <a:prstGeom prst="rect">
            <a:avLst/>
          </a:prstGeom>
          <a:ln w="6350">
            <a:solidFill>
              <a:srgbClr val="000000"/>
            </a:solidFill>
            <a:miter lim="400000"/>
          </a:ln>
        </p:spPr>
      </p:pic>
      <p:pic>
        <p:nvPicPr>
          <p:cNvPr id="404" name="pasted-image-5_JP.png" descr="pasted-image-5_JP.png"/>
          <p:cNvPicPr>
            <a:picLocks noChangeAspect="1"/>
          </p:cNvPicPr>
          <p:nvPr/>
        </p:nvPicPr>
        <p:blipFill>
          <a:blip r:embed="rId6">
            <a:extLst/>
          </a:blip>
          <a:srcRect l="123" r="123"/>
          <a:stretch>
            <a:fillRect/>
          </a:stretch>
        </p:blipFill>
        <p:spPr>
          <a:xfrm>
            <a:off x="9919832" y="3826439"/>
            <a:ext cx="1046969" cy="2267035"/>
          </a:xfrm>
          <a:prstGeom prst="rect">
            <a:avLst/>
          </a:prstGeom>
          <a:ln w="6350">
            <a:solidFill>
              <a:srgbClr val="000000"/>
            </a:solidFill>
            <a:miter lim="400000"/>
          </a:ln>
        </p:spPr>
      </p:pic>
      <p:pic>
        <p:nvPicPr>
          <p:cNvPr id="405" name="pasted-image-6_JP.png" descr="pasted-image-6_JP.png"/>
          <p:cNvPicPr>
            <a:picLocks noChangeAspect="1"/>
          </p:cNvPicPr>
          <p:nvPr/>
        </p:nvPicPr>
        <p:blipFill>
          <a:blip r:embed="rId7">
            <a:extLst/>
          </a:blip>
          <a:srcRect t="82" b="82"/>
          <a:stretch>
            <a:fillRect/>
          </a:stretch>
        </p:blipFill>
        <p:spPr>
          <a:xfrm>
            <a:off x="11215372" y="3826439"/>
            <a:ext cx="1046969" cy="2267035"/>
          </a:xfrm>
          <a:prstGeom prst="rect">
            <a:avLst/>
          </a:prstGeom>
          <a:ln w="6350">
            <a:solidFill>
              <a:srgbClr val="000000"/>
            </a:solidFill>
            <a:miter lim="400000"/>
          </a:ln>
        </p:spPr>
      </p:pic>
      <p:sp>
        <p:nvSpPr>
          <p:cNvPr id="406" name="データ設定…"/>
          <p:cNvSpPr txBox="1"/>
          <p:nvPr/>
        </p:nvSpPr>
        <p:spPr>
          <a:xfrm>
            <a:off x="6018552" y="6238977"/>
            <a:ext cx="1117115" cy="93644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p>
            <a:pPr algn="l">
              <a:lnSpc>
                <a:spcPts val="1600"/>
              </a:lnSpc>
              <a:spcBef>
                <a:spcPts val="200"/>
              </a:spcBef>
              <a:defRPr sz="950" b="0" spc="28">
                <a:latin typeface="ヒラギノ角ゴシック W7"/>
                <a:ea typeface="ヒラギノ角ゴシック W7"/>
                <a:cs typeface="ヒラギノ角ゴシック W7"/>
                <a:sym typeface="ヒラギノ角ゴシック W7"/>
              </a:defRPr>
            </a:pPr>
            <a:r>
              <a:t>データ設定</a:t>
            </a:r>
          </a:p>
          <a:p>
            <a:pPr marL="101599" indent="-101599" algn="l">
              <a:lnSpc>
                <a:spcPts val="1100"/>
              </a:lnSpc>
              <a:spcBef>
                <a:spcPts val="100"/>
              </a:spcBef>
              <a:buSzPct val="130000"/>
              <a:buChar char="•"/>
              <a:defRPr sz="780" b="0" spc="23">
                <a:latin typeface="ヒラギノ角ゴシック W4"/>
                <a:ea typeface="ヒラギノ角ゴシック W4"/>
                <a:cs typeface="ヒラギノ角ゴシック W4"/>
                <a:sym typeface="ヒラギノ角ゴシック W4"/>
              </a:defRPr>
            </a:pPr>
            <a:r>
              <a:t>手軽で簡単なデータ</a:t>
            </a:r>
            <a:br/>
            <a:r>
              <a:t>入力</a:t>
            </a:r>
          </a:p>
          <a:p>
            <a:pPr marL="101599" indent="-101599" algn="l">
              <a:lnSpc>
                <a:spcPts val="1100"/>
              </a:lnSpc>
              <a:spcBef>
                <a:spcPts val="100"/>
              </a:spcBef>
              <a:buSzPct val="130000"/>
              <a:buChar char="•"/>
              <a:defRPr sz="780" b="0" spc="23">
                <a:latin typeface="ヒラギノ角ゴシック W4"/>
                <a:ea typeface="ヒラギノ角ゴシック W4"/>
                <a:cs typeface="ヒラギノ角ゴシック W4"/>
                <a:sym typeface="ヒラギノ角ゴシック W4"/>
              </a:defRPr>
            </a:pPr>
            <a:r>
              <a:t>大きなボタン</a:t>
            </a:r>
          </a:p>
          <a:p>
            <a:pPr marL="101599" indent="-101599" algn="l">
              <a:lnSpc>
                <a:spcPts val="1100"/>
              </a:lnSpc>
              <a:spcBef>
                <a:spcPts val="100"/>
              </a:spcBef>
              <a:buSzPct val="130000"/>
              <a:buChar char="•"/>
              <a:defRPr sz="780" b="0" spc="23">
                <a:latin typeface="ヒラギノ角ゴシック W4"/>
                <a:ea typeface="ヒラギノ角ゴシック W4"/>
                <a:cs typeface="ヒラギノ角ゴシック W4"/>
                <a:sym typeface="ヒラギノ角ゴシック W4"/>
              </a:defRPr>
            </a:pPr>
            <a:r>
              <a:t>わかりやすいナビゲーション</a:t>
            </a:r>
          </a:p>
        </p:txBody>
      </p:sp>
      <p:sp>
        <p:nvSpPr>
          <p:cNvPr id="407" name="アプリケーションの説明…"/>
          <p:cNvSpPr txBox="1"/>
          <p:nvPr/>
        </p:nvSpPr>
        <p:spPr>
          <a:xfrm>
            <a:off x="7307902" y="6251677"/>
            <a:ext cx="1131252" cy="150794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p>
            <a:pPr algn="l">
              <a:lnSpc>
                <a:spcPts val="1400"/>
              </a:lnSpc>
              <a:spcBef>
                <a:spcPts val="200"/>
              </a:spcBef>
              <a:defRPr sz="950" b="0" spc="28">
                <a:latin typeface="ヒラギノ角ゴシック W7"/>
                <a:ea typeface="ヒラギノ角ゴシック W7"/>
                <a:cs typeface="ヒラギノ角ゴシック W7"/>
                <a:sym typeface="ヒラギノ角ゴシック W7"/>
              </a:defRPr>
            </a:pPr>
            <a:r>
              <a:t>アプリケーションの説明</a:t>
            </a:r>
          </a:p>
          <a:p>
            <a:pPr marL="101599" indent="-101599" algn="l">
              <a:lnSpc>
                <a:spcPts val="1100"/>
              </a:lnSpc>
              <a:spcBef>
                <a:spcPts val="100"/>
              </a:spcBef>
              <a:buSzPct val="130000"/>
              <a:buChar char="•"/>
              <a:defRPr sz="780" b="0" spc="23">
                <a:latin typeface="ヒラギノ角ゴシック W4"/>
                <a:ea typeface="ヒラギノ角ゴシック W4"/>
                <a:cs typeface="ヒラギノ角ゴシック W4"/>
                <a:sym typeface="ヒラギノ角ゴシック W4"/>
              </a:defRPr>
            </a:pPr>
            <a:r>
              <a:t>アプリケーションの</a:t>
            </a:r>
            <a:br/>
            <a:r>
              <a:t>機能を手軽に確認</a:t>
            </a:r>
            <a:br/>
            <a:r>
              <a:t>できるビジュアル</a:t>
            </a:r>
            <a:br/>
            <a:r>
              <a:t>メニュー</a:t>
            </a:r>
          </a:p>
          <a:p>
            <a:pPr marL="101599" indent="-101599" algn="l">
              <a:lnSpc>
                <a:spcPts val="1100"/>
              </a:lnSpc>
              <a:spcBef>
                <a:spcPts val="100"/>
              </a:spcBef>
              <a:buSzPct val="130000"/>
              <a:buChar char="•"/>
              <a:defRPr sz="780" b="0" spc="23">
                <a:latin typeface="ヒラギノ角ゴシック W4"/>
                <a:ea typeface="ヒラギノ角ゴシック W4"/>
                <a:cs typeface="ヒラギノ角ゴシック W4"/>
                <a:sym typeface="ヒラギノ角ゴシック W4"/>
              </a:defRPr>
            </a:pPr>
            <a:r>
              <a:t>使いやすいギャラリースクロール</a:t>
            </a:r>
          </a:p>
          <a:p>
            <a:pPr marL="101599" indent="-101599" algn="l">
              <a:lnSpc>
                <a:spcPts val="1100"/>
              </a:lnSpc>
              <a:spcBef>
                <a:spcPts val="100"/>
              </a:spcBef>
              <a:buSzPct val="130000"/>
              <a:buChar char="•"/>
              <a:defRPr sz="780" b="0" spc="23">
                <a:latin typeface="ヒラギノ角ゴシック W4"/>
                <a:ea typeface="ヒラギノ角ゴシック W4"/>
                <a:cs typeface="ヒラギノ角ゴシック W4"/>
                <a:sym typeface="ヒラギノ角ゴシック W4"/>
              </a:defRPr>
            </a:pPr>
            <a:r>
              <a:t>わかりやすい</a:t>
            </a:r>
            <a:br/>
            <a:r>
              <a:t>ナビゲーション</a:t>
            </a:r>
          </a:p>
        </p:txBody>
      </p:sp>
      <p:sp>
        <p:nvSpPr>
          <p:cNvPr id="408" name="バーチャル森林…"/>
          <p:cNvSpPr txBox="1"/>
          <p:nvPr/>
        </p:nvSpPr>
        <p:spPr>
          <a:xfrm>
            <a:off x="8611389" y="6238977"/>
            <a:ext cx="1094538" cy="16859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p>
            <a:pPr algn="l">
              <a:lnSpc>
                <a:spcPts val="1600"/>
              </a:lnSpc>
              <a:spcBef>
                <a:spcPts val="200"/>
              </a:spcBef>
              <a:defRPr sz="950" b="0" spc="28">
                <a:latin typeface="ヒラギノ角ゴシック W7"/>
                <a:ea typeface="ヒラギノ角ゴシック W7"/>
                <a:cs typeface="ヒラギノ角ゴシック W7"/>
                <a:sym typeface="ヒラギノ角ゴシック W7"/>
              </a:defRPr>
            </a:pPr>
            <a:r>
              <a:t>バーチャル森林</a:t>
            </a:r>
          </a:p>
          <a:p>
            <a:pPr marL="101599" indent="-101599" algn="l">
              <a:lnSpc>
                <a:spcPts val="1100"/>
              </a:lnSpc>
              <a:spcBef>
                <a:spcPts val="100"/>
              </a:spcBef>
              <a:buSzPct val="130000"/>
              <a:buChar char="•"/>
              <a:defRPr sz="780" b="0" spc="23">
                <a:latin typeface="ヒラギノ角ゴシック W4"/>
                <a:ea typeface="ヒラギノ角ゴシック W4"/>
                <a:cs typeface="ヒラギノ角ゴシック W4"/>
                <a:sym typeface="ヒラギノ角ゴシック W4"/>
              </a:defRPr>
            </a:pPr>
            <a:r>
              <a:t>落ち着いた音楽</a:t>
            </a:r>
          </a:p>
          <a:p>
            <a:pPr marL="101599" indent="-101599" algn="l">
              <a:lnSpc>
                <a:spcPts val="1100"/>
              </a:lnSpc>
              <a:spcBef>
                <a:spcPts val="100"/>
              </a:spcBef>
              <a:buSzPct val="130000"/>
              <a:buChar char="•"/>
              <a:defRPr sz="780" b="0" spc="23">
                <a:latin typeface="ヒラギノ角ゴシック W4"/>
                <a:ea typeface="ヒラギノ角ゴシック W4"/>
                <a:cs typeface="ヒラギノ角ゴシック W4"/>
                <a:sym typeface="ヒラギノ角ゴシック W4"/>
              </a:defRPr>
            </a:pPr>
            <a:r>
              <a:t>やさしい色使い</a:t>
            </a:r>
          </a:p>
          <a:p>
            <a:pPr marL="101599" indent="-101599" algn="l">
              <a:lnSpc>
                <a:spcPts val="1100"/>
              </a:lnSpc>
              <a:spcBef>
                <a:spcPts val="100"/>
              </a:spcBef>
              <a:buSzPct val="130000"/>
              <a:buChar char="•"/>
              <a:defRPr sz="780" b="0" spc="23">
                <a:latin typeface="ヒラギノ角ゴシック W4"/>
                <a:ea typeface="ヒラギノ角ゴシック W4"/>
                <a:cs typeface="ヒラギノ角ゴシック W4"/>
                <a:sym typeface="ヒラギノ角ゴシック W4"/>
              </a:defRPr>
            </a:pPr>
            <a:r>
              <a:t>シンプルなデザイン</a:t>
            </a:r>
          </a:p>
          <a:p>
            <a:pPr marL="101599" indent="-101599" algn="l">
              <a:lnSpc>
                <a:spcPts val="1100"/>
              </a:lnSpc>
              <a:spcBef>
                <a:spcPts val="100"/>
              </a:spcBef>
              <a:buSzPct val="130000"/>
              <a:buChar char="•"/>
              <a:defRPr sz="780" b="0" spc="23">
                <a:latin typeface="ヒラギノ角ゴシック W4"/>
                <a:ea typeface="ヒラギノ角ゴシック W4"/>
                <a:cs typeface="ヒラギノ角ゴシック W4"/>
                <a:sym typeface="ヒラギノ角ゴシック W4"/>
              </a:defRPr>
            </a:pPr>
            <a:r>
              <a:t>ゆっくりのアニメーション</a:t>
            </a:r>
          </a:p>
          <a:p>
            <a:pPr marL="101599" indent="-101599" algn="l">
              <a:lnSpc>
                <a:spcPts val="1100"/>
              </a:lnSpc>
              <a:spcBef>
                <a:spcPts val="100"/>
              </a:spcBef>
              <a:buSzPct val="130000"/>
              <a:buChar char="•"/>
              <a:defRPr sz="780" b="0" spc="23">
                <a:latin typeface="ヒラギノ角ゴシック W4"/>
                <a:ea typeface="ヒラギノ角ゴシック W4"/>
                <a:cs typeface="ヒラギノ角ゴシック W4"/>
                <a:sym typeface="ヒラギノ角ゴシック W4"/>
              </a:defRPr>
            </a:pPr>
            <a:r>
              <a:t>ナビゲーション</a:t>
            </a:r>
            <a:br/>
            <a:r>
              <a:t>メニューには一貫性を持たせ、開いている</a:t>
            </a:r>
            <a:br/>
            <a:r>
              <a:t>メニューは青色で示す</a:t>
            </a:r>
          </a:p>
        </p:txBody>
      </p:sp>
      <p:sp>
        <p:nvSpPr>
          <p:cNvPr id="409" name="ゴミの記録…"/>
          <p:cNvSpPr txBox="1"/>
          <p:nvPr/>
        </p:nvSpPr>
        <p:spPr>
          <a:xfrm>
            <a:off x="9896246" y="6238977"/>
            <a:ext cx="1068731" cy="193974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p>
            <a:pPr algn="l">
              <a:lnSpc>
                <a:spcPts val="1600"/>
              </a:lnSpc>
              <a:spcBef>
                <a:spcPts val="200"/>
              </a:spcBef>
              <a:defRPr sz="950" b="0" spc="28">
                <a:latin typeface="ヒラギノ角ゴシック W7"/>
                <a:ea typeface="ヒラギノ角ゴシック W7"/>
                <a:cs typeface="ヒラギノ角ゴシック W7"/>
                <a:sym typeface="ヒラギノ角ゴシック W7"/>
              </a:defRPr>
            </a:pPr>
            <a:r>
              <a:t>ゴミの記録</a:t>
            </a:r>
          </a:p>
          <a:p>
            <a:pPr marL="101599" indent="-101599" algn="l">
              <a:lnSpc>
                <a:spcPts val="1100"/>
              </a:lnSpc>
              <a:spcBef>
                <a:spcPts val="100"/>
              </a:spcBef>
              <a:buSzPct val="130000"/>
              <a:buChar char="•"/>
              <a:defRPr sz="780" b="0" spc="23">
                <a:latin typeface="ヒラギノ角ゴシック W4"/>
                <a:ea typeface="ヒラギノ角ゴシック W4"/>
                <a:cs typeface="ヒラギノ角ゴシック W4"/>
                <a:sym typeface="ヒラギノ角ゴシック W4"/>
              </a:defRPr>
            </a:pPr>
            <a:r>
              <a:t>わかりやすい</a:t>
            </a:r>
            <a:br/>
            <a:r>
              <a:t>カレンダー形式の</a:t>
            </a:r>
            <a:br/>
            <a:r>
              <a:t>レイアウト</a:t>
            </a:r>
          </a:p>
          <a:p>
            <a:pPr marL="101599" indent="-101599" algn="l">
              <a:lnSpc>
                <a:spcPts val="1100"/>
              </a:lnSpc>
              <a:spcBef>
                <a:spcPts val="100"/>
              </a:spcBef>
              <a:buSzPct val="130000"/>
              <a:buChar char="•"/>
              <a:defRPr sz="780" b="0" spc="23">
                <a:latin typeface="ヒラギノ角ゴシック W4"/>
                <a:ea typeface="ヒラギノ角ゴシック W4"/>
                <a:cs typeface="ヒラギノ角ゴシック W4"/>
                <a:sym typeface="ヒラギノ角ゴシック W4"/>
              </a:defRPr>
            </a:pPr>
            <a:r>
              <a:t>大きくて見やすい</a:t>
            </a:r>
            <a:br/>
            <a:r>
              <a:t>円グラフ</a:t>
            </a:r>
          </a:p>
          <a:p>
            <a:pPr marL="101599" indent="-101599" algn="l">
              <a:lnSpc>
                <a:spcPts val="1100"/>
              </a:lnSpc>
              <a:spcBef>
                <a:spcPts val="100"/>
              </a:spcBef>
              <a:buSzPct val="130000"/>
              <a:buChar char="•"/>
              <a:defRPr sz="780" b="0" spc="23">
                <a:latin typeface="ヒラギノ角ゴシック W4"/>
                <a:ea typeface="ヒラギノ角ゴシック W4"/>
                <a:cs typeface="ヒラギノ角ゴシック W4"/>
                <a:sym typeface="ヒラギノ角ゴシック W4"/>
              </a:defRPr>
            </a:pPr>
            <a:r>
              <a:t>リサイクルは緑色</a:t>
            </a:r>
          </a:p>
          <a:p>
            <a:pPr marL="101599" indent="-101599" algn="l">
              <a:lnSpc>
                <a:spcPts val="1100"/>
              </a:lnSpc>
              <a:spcBef>
                <a:spcPts val="100"/>
              </a:spcBef>
              <a:buSzPct val="130000"/>
              <a:buChar char="•"/>
              <a:defRPr sz="780" b="0" spc="23">
                <a:latin typeface="ヒラギノ角ゴシック W4"/>
                <a:ea typeface="ヒラギノ角ゴシック W4"/>
                <a:cs typeface="ヒラギノ角ゴシック W4"/>
                <a:sym typeface="ヒラギノ角ゴシック W4"/>
              </a:defRPr>
            </a:pPr>
            <a:r>
              <a:t>+ボタンを押すと別の画面が表示されてデータを入力できる</a:t>
            </a:r>
          </a:p>
          <a:p>
            <a:pPr marL="101599" indent="-101599" algn="l">
              <a:lnSpc>
                <a:spcPts val="1100"/>
              </a:lnSpc>
              <a:spcBef>
                <a:spcPts val="100"/>
              </a:spcBef>
              <a:buSzPct val="130000"/>
              <a:buChar char="•"/>
              <a:defRPr sz="780" b="0" spc="23">
                <a:latin typeface="ヒラギノ角ゴシック W4"/>
                <a:ea typeface="ヒラギノ角ゴシック W4"/>
                <a:cs typeface="ヒラギノ角ゴシック W4"/>
                <a:sym typeface="ヒラギノ角ゴシック W4"/>
              </a:defRPr>
            </a:pPr>
            <a:r>
              <a:t>アプリケーションの「ビジネス」サイドは、はっきりと効率的に</a:t>
            </a:r>
          </a:p>
        </p:txBody>
      </p:sp>
      <p:sp>
        <p:nvSpPr>
          <p:cNvPr id="410" name="チャレンジ…"/>
          <p:cNvSpPr txBox="1"/>
          <p:nvPr/>
        </p:nvSpPr>
        <p:spPr>
          <a:xfrm>
            <a:off x="11221722" y="6238977"/>
            <a:ext cx="1186270" cy="138098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p>
            <a:pPr algn="l">
              <a:lnSpc>
                <a:spcPts val="1600"/>
              </a:lnSpc>
              <a:spcBef>
                <a:spcPts val="200"/>
              </a:spcBef>
              <a:defRPr sz="950" b="0" spc="28">
                <a:latin typeface="ヒラギノ角ゴシック W7"/>
                <a:ea typeface="ヒラギノ角ゴシック W7"/>
                <a:cs typeface="ヒラギノ角ゴシック W7"/>
                <a:sym typeface="ヒラギノ角ゴシック W7"/>
              </a:defRPr>
            </a:pPr>
            <a:r>
              <a:t>チャレンジ</a:t>
            </a:r>
          </a:p>
          <a:p>
            <a:pPr marL="101599" indent="-101599" algn="l">
              <a:lnSpc>
                <a:spcPts val="1100"/>
              </a:lnSpc>
              <a:spcBef>
                <a:spcPts val="100"/>
              </a:spcBef>
              <a:buSzPct val="130000"/>
              <a:buChar char="•"/>
              <a:defRPr sz="780" b="0" spc="23">
                <a:latin typeface="ヒラギノ角ゴシック W4"/>
                <a:ea typeface="ヒラギノ角ゴシック W4"/>
                <a:cs typeface="ヒラギノ角ゴシック W4"/>
                <a:sym typeface="ヒラギノ角ゴシック W4"/>
              </a:defRPr>
            </a:pPr>
            <a:r>
              <a:t>リストビュー ― 下に</a:t>
            </a:r>
            <a:br/>
            <a:r>
              <a:t>スクロールして表示。</a:t>
            </a:r>
            <a:br/>
            <a:r>
              <a:t>最近のものは上に表示</a:t>
            </a:r>
          </a:p>
          <a:p>
            <a:pPr marL="101599" indent="-101599" algn="l">
              <a:lnSpc>
                <a:spcPts val="1100"/>
              </a:lnSpc>
              <a:spcBef>
                <a:spcPts val="100"/>
              </a:spcBef>
              <a:buSzPct val="130000"/>
              <a:buChar char="•"/>
              <a:defRPr sz="780" b="0" spc="23">
                <a:latin typeface="ヒラギノ角ゴシック W4"/>
                <a:ea typeface="ヒラギノ角ゴシック W4"/>
                <a:cs typeface="ヒラギノ角ゴシック W4"/>
                <a:sym typeface="ヒラギノ角ゴシック W4"/>
              </a:defRPr>
            </a:pPr>
            <a:r>
              <a:t>シンプルでわかりやすいグラフィック</a:t>
            </a:r>
          </a:p>
          <a:p>
            <a:pPr marL="101599" indent="-101599" algn="l">
              <a:lnSpc>
                <a:spcPts val="1100"/>
              </a:lnSpc>
              <a:spcBef>
                <a:spcPts val="100"/>
              </a:spcBef>
              <a:buSzPct val="130000"/>
              <a:buChar char="•"/>
              <a:defRPr sz="780" b="0" spc="23">
                <a:latin typeface="ヒラギノ角ゴシック W4"/>
                <a:ea typeface="ヒラギノ角ゴシック W4"/>
                <a:cs typeface="ヒラギノ角ゴシック W4"/>
                <a:sym typeface="ヒラギノ角ゴシック W4"/>
              </a:defRPr>
            </a:pPr>
            <a:r>
              <a:t>現在と過去でチャレンジの画面を分ける</a:t>
            </a: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Cover copy 1">
    <p:spTree>
      <p:nvGrpSpPr>
        <p:cNvPr id="1" name=""/>
        <p:cNvGrpSpPr/>
        <p:nvPr/>
      </p:nvGrpSpPr>
      <p:grpSpPr>
        <a:xfrm>
          <a:off x="0" y="0"/>
          <a:ext cx="0" cy="0"/>
          <a:chOff x="0" y="0"/>
          <a:chExt cx="0" cy="0"/>
        </a:xfrm>
      </p:grpSpPr>
      <p:sp>
        <p:nvSpPr>
          <p:cNvPr id="47" name="四角形"/>
          <p:cNvSpPr/>
          <p:nvPr/>
        </p:nvSpPr>
        <p:spPr>
          <a:xfrm>
            <a:off x="-16934" y="-33867"/>
            <a:ext cx="13038667" cy="9821334"/>
          </a:xfrm>
          <a:prstGeom prst="rect">
            <a:avLst/>
          </a:prstGeom>
          <a:gradFill>
            <a:gsLst>
              <a:gs pos="0">
                <a:srgbClr val="FFFFFF"/>
              </a:gs>
              <a:gs pos="100000">
                <a:srgbClr val="E6E6E7"/>
              </a:gs>
            </a:gsLst>
            <a:lin ang="5400000"/>
          </a:gradFill>
          <a:ln w="12700">
            <a:miter lim="400000"/>
          </a:ln>
        </p:spPr>
        <p:txBody>
          <a:bodyPr lIns="50800" tIns="50800" rIns="50800" bIns="50800" anchor="ctr"/>
          <a:lstStyle/>
          <a:p>
            <a:pPr algn="l">
              <a:lnSpc>
                <a:spcPct val="110000"/>
              </a:lnSpc>
              <a:spcBef>
                <a:spcPts val="1200"/>
              </a:spcBef>
              <a:defRPr sz="1600" b="0">
                <a:solidFill>
                  <a:srgbClr val="FFFFFF"/>
                </a:solidFill>
                <a:latin typeface="+mj-lt"/>
                <a:ea typeface="+mj-ea"/>
                <a:cs typeface="+mj-cs"/>
                <a:sym typeface="Helvetica Neue Medium"/>
              </a:defRPr>
            </a:pPr>
            <a:endParaRPr/>
          </a:p>
        </p:txBody>
      </p:sp>
      <p:pic>
        <p:nvPicPr>
          <p:cNvPr id="48" name="App Design Journal_TITLE_JP.pdf" descr="App Design Journal_TITLE_JP.pdf"/>
          <p:cNvPicPr>
            <a:picLocks noChangeAspect="1"/>
          </p:cNvPicPr>
          <p:nvPr/>
        </p:nvPicPr>
        <p:blipFill>
          <a:blip r:embed="rId2">
            <a:extLst/>
          </a:blip>
          <a:stretch>
            <a:fillRect/>
          </a:stretch>
        </p:blipFill>
        <p:spPr>
          <a:xfrm>
            <a:off x="873759" y="830884"/>
            <a:ext cx="8056882" cy="929032"/>
          </a:xfrm>
          <a:prstGeom prst="rect">
            <a:avLst/>
          </a:prstGeom>
          <a:ln w="12700">
            <a:miter lim="400000"/>
          </a:ln>
        </p:spPr>
      </p:pic>
      <p:sp>
        <p:nvSpPr>
          <p:cNvPr id="49" name="スライド番号"/>
          <p:cNvSpPr txBox="1">
            <a:spLocks noGrp="1"/>
          </p:cNvSpPr>
          <p:nvPr>
            <p:ph type="sldNum" sz="quarter" idx="2"/>
          </p:nvPr>
        </p:nvSpPr>
        <p:spPr>
          <a:xfrm>
            <a:off x="12318999" y="9029700"/>
            <a:ext cx="283770" cy="275133"/>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tx">
  <p:cSld name="Page 26">
    <p:spTree>
      <p:nvGrpSpPr>
        <p:cNvPr id="1" name=""/>
        <p:cNvGrpSpPr/>
        <p:nvPr/>
      </p:nvGrpSpPr>
      <p:grpSpPr>
        <a:xfrm>
          <a:off x="0" y="0"/>
          <a:ext cx="0" cy="0"/>
          <a:chOff x="0" y="0"/>
          <a:chExt cx="0" cy="0"/>
        </a:xfrm>
      </p:grpSpPr>
      <p:sp>
        <p:nvSpPr>
          <p:cNvPr id="417" name="重量のデータ入力"/>
          <p:cNvSpPr txBox="1"/>
          <p:nvPr/>
        </p:nvSpPr>
        <p:spPr>
          <a:xfrm>
            <a:off x="7225275" y="9007220"/>
            <a:ext cx="1050688" cy="14655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nSpc>
                <a:spcPts val="1300"/>
              </a:lnSpc>
              <a:defRPr sz="950" b="0" spc="28">
                <a:latin typeface="ヒラギノ角ゴシック W7"/>
                <a:ea typeface="ヒラギノ角ゴシック W7"/>
                <a:cs typeface="ヒラギノ角ゴシック W7"/>
                <a:sym typeface="ヒラギノ角ゴシック W7"/>
              </a:defRPr>
            </a:lvl1pPr>
          </a:lstStyle>
          <a:p>
            <a:r>
              <a:t>重量のデータ入力</a:t>
            </a:r>
          </a:p>
        </p:txBody>
      </p:sp>
      <p:sp>
        <p:nvSpPr>
          <p:cNvPr id="418" name="項目のデータ入力"/>
          <p:cNvSpPr txBox="1"/>
          <p:nvPr/>
        </p:nvSpPr>
        <p:spPr>
          <a:xfrm>
            <a:off x="9661593" y="9007220"/>
            <a:ext cx="1050689" cy="14655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nSpc>
                <a:spcPts val="1300"/>
              </a:lnSpc>
              <a:defRPr sz="950" b="0" spc="28">
                <a:latin typeface="ヒラギノ角ゴシック W7"/>
                <a:ea typeface="ヒラギノ角ゴシック W7"/>
                <a:cs typeface="ヒラギノ角ゴシック W7"/>
                <a:sym typeface="ヒラギノ角ゴシック W7"/>
              </a:defRPr>
            </a:lvl1pPr>
          </a:lstStyle>
          <a:p>
            <a:r>
              <a:t>項目のデータ入力</a:t>
            </a:r>
          </a:p>
        </p:txBody>
      </p:sp>
      <p:sp>
        <p:nvSpPr>
          <p:cNvPr id="419" name="マイ森林"/>
          <p:cNvSpPr txBox="1"/>
          <p:nvPr/>
        </p:nvSpPr>
        <p:spPr>
          <a:xfrm>
            <a:off x="9661593" y="3753689"/>
            <a:ext cx="1050689" cy="14655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nSpc>
                <a:spcPts val="1300"/>
              </a:lnSpc>
              <a:defRPr sz="950" b="0" spc="28">
                <a:latin typeface="ヒラギノ角ゴシック W7"/>
                <a:ea typeface="ヒラギノ角ゴシック W7"/>
                <a:cs typeface="ヒラギノ角ゴシック W7"/>
                <a:sym typeface="ヒラギノ角ゴシック W7"/>
              </a:defRPr>
            </a:lvl1pPr>
          </a:lstStyle>
          <a:p>
            <a:r>
              <a:t>マイ森林</a:t>
            </a:r>
          </a:p>
        </p:txBody>
      </p:sp>
      <p:sp>
        <p:nvSpPr>
          <p:cNvPr id="420" name="活動ログの ホーム画面"/>
          <p:cNvSpPr txBox="1"/>
          <p:nvPr/>
        </p:nvSpPr>
        <p:spPr>
          <a:xfrm>
            <a:off x="7182942" y="3630887"/>
            <a:ext cx="1050688" cy="31165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p>
            <a:pPr>
              <a:lnSpc>
                <a:spcPts val="1300"/>
              </a:lnSpc>
              <a:defRPr sz="950" b="0" spc="28">
                <a:latin typeface="ヒラギノ角ゴシック W7"/>
                <a:ea typeface="ヒラギノ角ゴシック W7"/>
                <a:cs typeface="ヒラギノ角ゴシック W7"/>
                <a:sym typeface="ヒラギノ角ゴシック W7"/>
              </a:defRPr>
            </a:pPr>
            <a:r>
              <a:t>活動ログの</a:t>
            </a:r>
            <a:br/>
            <a:r>
              <a:t>ホーム画面</a:t>
            </a:r>
          </a:p>
        </p:txBody>
      </p:sp>
      <p:sp>
        <p:nvSpPr>
          <p:cNvPr id="421" name="活動ログの 入力画面"/>
          <p:cNvSpPr txBox="1"/>
          <p:nvPr/>
        </p:nvSpPr>
        <p:spPr>
          <a:xfrm>
            <a:off x="4753008" y="3630887"/>
            <a:ext cx="1050689" cy="31165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p>
            <a:pPr>
              <a:lnSpc>
                <a:spcPts val="1300"/>
              </a:lnSpc>
              <a:defRPr sz="950" b="0" spc="28">
                <a:latin typeface="ヒラギノ角ゴシック W7"/>
                <a:ea typeface="ヒラギノ角ゴシック W7"/>
                <a:cs typeface="ヒラギノ角ゴシック W7"/>
                <a:sym typeface="ヒラギノ角ゴシック W7"/>
              </a:defRPr>
            </a:pPr>
            <a:r>
              <a:t>活動ログの</a:t>
            </a:r>
            <a:br/>
            <a:r>
              <a:t>入力画面</a:t>
            </a:r>
          </a:p>
        </p:txBody>
      </p:sp>
      <p:sp>
        <p:nvSpPr>
          <p:cNvPr id="422" name="フローチャート…"/>
          <p:cNvSpPr txBox="1"/>
          <p:nvPr/>
        </p:nvSpPr>
        <p:spPr>
          <a:xfrm>
            <a:off x="4760038" y="827829"/>
            <a:ext cx="7813649" cy="248208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p>
            <a:pPr algn="l">
              <a:lnSpc>
                <a:spcPts val="2900"/>
              </a:lnSpc>
              <a:spcBef>
                <a:spcPts val="900"/>
              </a:spcBef>
              <a:defRPr sz="2000" b="0">
                <a:latin typeface="ヒラギノ角ゴシック W7"/>
                <a:ea typeface="ヒラギノ角ゴシック W7"/>
                <a:cs typeface="ヒラギノ角ゴシック W7"/>
                <a:sym typeface="ヒラギノ角ゴシック W7"/>
              </a:defRPr>
            </a:pPr>
            <a:r>
              <a:t>フローチャート</a:t>
            </a:r>
          </a:p>
          <a:p>
            <a:pPr algn="l" defTabSz="457200">
              <a:lnSpc>
                <a:spcPts val="2000"/>
              </a:lnSpc>
              <a:spcBef>
                <a:spcPts val="220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200" b="0" spc="36">
                <a:latin typeface="ヒラギノ角ゴシック W5"/>
                <a:ea typeface="ヒラギノ角ゴシック W5"/>
                <a:cs typeface="ヒラギノ角ゴシック W5"/>
                <a:sym typeface="ヒラギノ角ゴシック W5"/>
              </a:defRPr>
            </a:pPr>
            <a:r>
              <a:t>新しい</a:t>
            </a:r>
            <a:r>
              <a:rPr spc="0"/>
              <a:t>スライ</a:t>
            </a:r>
            <a:r>
              <a:t>ドを挿入し、先ほど作成した画像を使って以下の</a:t>
            </a:r>
            <a:r>
              <a:rPr spc="0"/>
              <a:t>サンプ</a:t>
            </a:r>
            <a:r>
              <a:t>ルのよう</a:t>
            </a:r>
            <a:r>
              <a:rPr spc="0"/>
              <a:t>に、アプリケーションの構造を</a:t>
            </a:r>
            <a:br>
              <a:rPr spc="0"/>
            </a:br>
            <a:r>
              <a:rPr spc="0"/>
              <a:t>ストーリーボード</a:t>
            </a:r>
            <a:r>
              <a:rPr spc="24"/>
              <a:t>として一枚にまとめま</a:t>
            </a:r>
            <a:r>
              <a:rPr spc="-119"/>
              <a:t>す</a:t>
            </a:r>
            <a:r>
              <a:t>。</a:t>
            </a:r>
            <a:r>
              <a:rPr spc="0"/>
              <a:t>アプリケーショ</a:t>
            </a:r>
            <a:r>
              <a:t>ン</a:t>
            </a:r>
            <a:r>
              <a:rPr spc="24"/>
              <a:t>の主要部はどこです</a:t>
            </a:r>
            <a:r>
              <a:t>か</a:t>
            </a:r>
            <a:r>
              <a:rPr spc="180"/>
              <a:t>？</a:t>
            </a:r>
            <a:r>
              <a:rPr spc="0"/>
              <a:t>ユーザ</a:t>
            </a:r>
            <a:r>
              <a:t>ー</a:t>
            </a:r>
            <a:r>
              <a:rPr spc="24"/>
              <a:t>がそこにどうやっ</a:t>
            </a:r>
            <a:r>
              <a:t>て</a:t>
            </a:r>
            <a:br/>
            <a:r>
              <a:t>たどり着くか、具体的に説明してください。たとえば、ある機能はどの段階で使えるようになるのでしょうか？</a:t>
            </a:r>
            <a:br/>
            <a:r>
              <a:rPr spc="0"/>
              <a:t>ユーザ</a:t>
            </a:r>
            <a:r>
              <a:t>ー</a:t>
            </a:r>
            <a:r>
              <a:rPr spc="24"/>
              <a:t>が「はい」または「いいえ」を</a:t>
            </a:r>
            <a:r>
              <a:rPr spc="0"/>
              <a:t>タッ</a:t>
            </a:r>
            <a:r>
              <a:t>プ</a:t>
            </a:r>
            <a:r>
              <a:rPr spc="24"/>
              <a:t>するとどうなります</a:t>
            </a:r>
            <a:r>
              <a:t>か</a:t>
            </a:r>
            <a:r>
              <a:rPr spc="180"/>
              <a:t>？</a:t>
            </a:r>
            <a:r>
              <a:rPr spc="0"/>
              <a:t>アプリケーショ</a:t>
            </a:r>
            <a:r>
              <a:t>ン</a:t>
            </a:r>
            <a:r>
              <a:rPr spc="24"/>
              <a:t>はどのような</a:t>
            </a:r>
            <a:r>
              <a:t>データを</a:t>
            </a:r>
            <a:br/>
            <a:r>
              <a:t>収集または提供し、どのように表示しますか</a:t>
            </a:r>
            <a:r>
              <a:rPr spc="180"/>
              <a:t>？</a:t>
            </a:r>
            <a:r>
              <a:rPr spc="0"/>
              <a:t>アプリケーショ</a:t>
            </a:r>
            <a:r>
              <a:t>ンを動かすのに必要な条件文を書き出しま</a:t>
            </a:r>
            <a:r>
              <a:rPr spc="-119"/>
              <a:t>す</a:t>
            </a:r>
            <a:r>
              <a:t>。</a:t>
            </a:r>
            <a:br/>
            <a:r>
              <a:t>たとえば、「ユーザーが『はい』をタップすればxになり、そうでない場合はyになる」といった具合で</a:t>
            </a:r>
            <a:r>
              <a:rPr spc="-119"/>
              <a:t>す</a:t>
            </a:r>
            <a:r>
              <a:t>。</a:t>
            </a:r>
            <a:br/>
            <a:r>
              <a:t>そのほかに、</a:t>
            </a:r>
            <a:r>
              <a:rPr spc="0"/>
              <a:t>アプリケーショ</a:t>
            </a:r>
            <a:r>
              <a:t>ンに適用できそうな</a:t>
            </a:r>
            <a:r>
              <a:rPr spc="0"/>
              <a:t>プログラミン</a:t>
            </a:r>
            <a:r>
              <a:t>グの概念はないでしょうか</a:t>
            </a:r>
            <a:r>
              <a:rPr spc="180"/>
              <a:t>？</a:t>
            </a:r>
            <a:r>
              <a:t>何度も繰り返していて、</a:t>
            </a:r>
            <a:br/>
            <a:r>
              <a:rPr spc="0"/>
              <a:t>forルー</a:t>
            </a:r>
            <a:r>
              <a:t>プが使えそうな部分はありませんか</a:t>
            </a:r>
            <a:r>
              <a:rPr spc="180"/>
              <a:t>？</a:t>
            </a:r>
          </a:p>
        </p:txBody>
      </p:sp>
      <p:sp>
        <p:nvSpPr>
          <p:cNvPr id="423" name="四角形"/>
          <p:cNvSpPr/>
          <p:nvPr/>
        </p:nvSpPr>
        <p:spPr>
          <a:xfrm>
            <a:off x="-25400" y="-50800"/>
            <a:ext cx="3869184" cy="9855200"/>
          </a:xfrm>
          <a:prstGeom prst="rect">
            <a:avLst/>
          </a:prstGeom>
          <a:solidFill>
            <a:srgbClr val="5AC6D2"/>
          </a:solidFill>
          <a:ln w="12700">
            <a:miter lim="400000"/>
          </a:ln>
        </p:spPr>
        <p:txBody>
          <a:bodyPr lIns="50800" tIns="50800" rIns="50800" bIns="50800" anchor="ctr"/>
          <a:lstStyle/>
          <a:p>
            <a:pPr algn="l">
              <a:lnSpc>
                <a:spcPct val="110000"/>
              </a:lnSpc>
              <a:spcBef>
                <a:spcPts val="1200"/>
              </a:spcBef>
              <a:defRPr sz="1600" b="0">
                <a:latin typeface="+mj-lt"/>
                <a:ea typeface="+mj-ea"/>
                <a:cs typeface="+mj-cs"/>
                <a:sym typeface="Helvetica Neue Medium"/>
              </a:defRPr>
            </a:pPr>
            <a:endParaRPr/>
          </a:p>
        </p:txBody>
      </p:sp>
      <p:pic>
        <p:nvPicPr>
          <p:cNvPr id="424" name="pasted-image-5_JP.png" descr="pasted-image-5_JP.png"/>
          <p:cNvPicPr>
            <a:picLocks noChangeAspect="1"/>
          </p:cNvPicPr>
          <p:nvPr/>
        </p:nvPicPr>
        <p:blipFill>
          <a:blip r:embed="rId2">
            <a:extLst/>
          </a:blip>
          <a:srcRect l="123" r="123"/>
          <a:stretch>
            <a:fillRect/>
          </a:stretch>
        </p:blipFill>
        <p:spPr>
          <a:xfrm>
            <a:off x="7212360" y="4043734"/>
            <a:ext cx="1046968" cy="2267035"/>
          </a:xfrm>
          <a:prstGeom prst="rect">
            <a:avLst/>
          </a:prstGeom>
          <a:ln w="6350">
            <a:solidFill>
              <a:srgbClr val="000000"/>
            </a:solidFill>
            <a:miter lim="400000"/>
          </a:ln>
        </p:spPr>
      </p:pic>
      <p:pic>
        <p:nvPicPr>
          <p:cNvPr id="425" name="pasted-image-4_JP.png" descr="pasted-image-4_JP.png"/>
          <p:cNvPicPr>
            <a:picLocks noChangeAspect="1"/>
          </p:cNvPicPr>
          <p:nvPr/>
        </p:nvPicPr>
        <p:blipFill>
          <a:blip r:embed="rId3">
            <a:extLst/>
          </a:blip>
          <a:srcRect t="71" b="71"/>
          <a:stretch>
            <a:fillRect/>
          </a:stretch>
        </p:blipFill>
        <p:spPr>
          <a:xfrm>
            <a:off x="9663459" y="4043734"/>
            <a:ext cx="1046969" cy="2267035"/>
          </a:xfrm>
          <a:prstGeom prst="rect">
            <a:avLst/>
          </a:prstGeom>
          <a:ln w="6350">
            <a:solidFill>
              <a:srgbClr val="000000"/>
            </a:solidFill>
            <a:miter lim="400000"/>
          </a:ln>
        </p:spPr>
      </p:pic>
      <p:pic>
        <p:nvPicPr>
          <p:cNvPr id="426" name="pasted-image_JP.png" descr="pasted-image_JP.png"/>
          <p:cNvPicPr>
            <a:picLocks noChangeAspect="1"/>
          </p:cNvPicPr>
          <p:nvPr/>
        </p:nvPicPr>
        <p:blipFill>
          <a:blip r:embed="rId4">
            <a:extLst/>
          </a:blip>
          <a:srcRect t="411" b="411"/>
          <a:stretch>
            <a:fillRect/>
          </a:stretch>
        </p:blipFill>
        <p:spPr>
          <a:xfrm>
            <a:off x="4761259" y="4043734"/>
            <a:ext cx="1046969" cy="2267035"/>
          </a:xfrm>
          <a:prstGeom prst="rect">
            <a:avLst/>
          </a:prstGeom>
          <a:ln w="6350">
            <a:solidFill>
              <a:srgbClr val="000000"/>
            </a:solidFill>
            <a:miter lim="400000"/>
          </a:ln>
        </p:spPr>
      </p:pic>
      <p:pic>
        <p:nvPicPr>
          <p:cNvPr id="427" name="pasted-image-4_JP.png" descr="pasted-image-4_JP.png"/>
          <p:cNvPicPr>
            <a:picLocks noChangeAspect="1"/>
          </p:cNvPicPr>
          <p:nvPr/>
        </p:nvPicPr>
        <p:blipFill>
          <a:blip r:embed="rId5">
            <a:extLst/>
          </a:blip>
          <a:srcRect l="123" r="123"/>
          <a:stretch>
            <a:fillRect/>
          </a:stretch>
        </p:blipFill>
        <p:spPr>
          <a:xfrm>
            <a:off x="4761259" y="6633038"/>
            <a:ext cx="1046969" cy="2267035"/>
          </a:xfrm>
          <a:prstGeom prst="rect">
            <a:avLst/>
          </a:prstGeom>
          <a:ln w="6350">
            <a:solidFill>
              <a:srgbClr val="000000"/>
            </a:solidFill>
            <a:miter lim="400000"/>
          </a:ln>
        </p:spPr>
      </p:pic>
      <p:pic>
        <p:nvPicPr>
          <p:cNvPr id="428" name="pasted-image-5_JP.png" descr="pasted-image-5_JP.png"/>
          <p:cNvPicPr>
            <a:picLocks noChangeAspect="1"/>
          </p:cNvPicPr>
          <p:nvPr/>
        </p:nvPicPr>
        <p:blipFill>
          <a:blip r:embed="rId6">
            <a:extLst/>
          </a:blip>
          <a:srcRect l="317" r="317"/>
          <a:stretch>
            <a:fillRect/>
          </a:stretch>
        </p:blipFill>
        <p:spPr>
          <a:xfrm>
            <a:off x="7212359" y="6633038"/>
            <a:ext cx="1046969" cy="2267035"/>
          </a:xfrm>
          <a:prstGeom prst="rect">
            <a:avLst/>
          </a:prstGeom>
          <a:ln w="6350">
            <a:solidFill>
              <a:srgbClr val="000000"/>
            </a:solidFill>
            <a:miter lim="400000"/>
          </a:ln>
        </p:spPr>
      </p:pic>
      <p:pic>
        <p:nvPicPr>
          <p:cNvPr id="429" name="イメージ" descr="イメージ"/>
          <p:cNvPicPr>
            <a:picLocks noChangeAspect="1"/>
          </p:cNvPicPr>
          <p:nvPr/>
        </p:nvPicPr>
        <p:blipFill>
          <a:blip r:embed="rId7">
            <a:extLst/>
          </a:blip>
          <a:srcRect l="61" r="61"/>
          <a:stretch>
            <a:fillRect/>
          </a:stretch>
        </p:blipFill>
        <p:spPr>
          <a:xfrm>
            <a:off x="9663459" y="6633038"/>
            <a:ext cx="1046969" cy="2267035"/>
          </a:xfrm>
          <a:prstGeom prst="rect">
            <a:avLst/>
          </a:prstGeom>
          <a:ln w="6350">
            <a:solidFill>
              <a:srgbClr val="000000"/>
            </a:solidFill>
            <a:miter lim="400000"/>
          </a:ln>
        </p:spPr>
      </p:pic>
      <p:sp>
        <p:nvSpPr>
          <p:cNvPr id="430" name="円形"/>
          <p:cNvSpPr/>
          <p:nvPr/>
        </p:nvSpPr>
        <p:spPr>
          <a:xfrm>
            <a:off x="9842500" y="6059294"/>
            <a:ext cx="266651" cy="266652"/>
          </a:xfrm>
          <a:prstGeom prst="ellipse">
            <a:avLst/>
          </a:prstGeom>
          <a:ln w="12700">
            <a:solidFill>
              <a:srgbClr val="E38478"/>
            </a:solidFill>
            <a:miter lim="400000"/>
          </a:ln>
        </p:spPr>
        <p:txBody>
          <a:bodyPr lIns="50800" tIns="50800" rIns="50800" bIns="50800" anchor="ctr"/>
          <a:lstStyle/>
          <a:p>
            <a:pPr>
              <a:defRPr sz="2200" b="0">
                <a:solidFill>
                  <a:srgbClr val="FFFFFF"/>
                </a:solidFill>
                <a:latin typeface="+mj-lt"/>
                <a:ea typeface="+mj-ea"/>
                <a:cs typeface="+mj-cs"/>
                <a:sym typeface="Helvetica Neue Medium"/>
              </a:defRPr>
            </a:pPr>
            <a:endParaRPr/>
          </a:p>
        </p:txBody>
      </p:sp>
      <p:sp>
        <p:nvSpPr>
          <p:cNvPr id="431" name="円形"/>
          <p:cNvSpPr/>
          <p:nvPr/>
        </p:nvSpPr>
        <p:spPr>
          <a:xfrm>
            <a:off x="8068270" y="4034209"/>
            <a:ext cx="175172" cy="175172"/>
          </a:xfrm>
          <a:prstGeom prst="ellipse">
            <a:avLst/>
          </a:prstGeom>
          <a:ln w="12700">
            <a:solidFill>
              <a:srgbClr val="E38478"/>
            </a:solidFill>
            <a:miter lim="400000"/>
          </a:ln>
        </p:spPr>
        <p:txBody>
          <a:bodyPr lIns="50800" tIns="50800" rIns="50800" bIns="50800" anchor="ctr"/>
          <a:lstStyle/>
          <a:p>
            <a:pPr>
              <a:defRPr sz="2200" b="0">
                <a:solidFill>
                  <a:srgbClr val="FFFFFF"/>
                </a:solidFill>
                <a:latin typeface="+mj-lt"/>
                <a:ea typeface="+mj-ea"/>
                <a:cs typeface="+mj-cs"/>
                <a:sym typeface="Helvetica Neue Medium"/>
              </a:defRPr>
            </a:pPr>
            <a:endParaRPr/>
          </a:p>
        </p:txBody>
      </p:sp>
      <p:sp>
        <p:nvSpPr>
          <p:cNvPr id="432" name="線"/>
          <p:cNvSpPr/>
          <p:nvPr/>
        </p:nvSpPr>
        <p:spPr>
          <a:xfrm>
            <a:off x="5863605" y="4106679"/>
            <a:ext cx="2201781" cy="1012520"/>
          </a:xfrm>
          <a:custGeom>
            <a:avLst/>
            <a:gdLst/>
            <a:ahLst/>
            <a:cxnLst>
              <a:cxn ang="0">
                <a:pos x="wd2" y="hd2"/>
              </a:cxn>
              <a:cxn ang="5400000">
                <a:pos x="wd2" y="hd2"/>
              </a:cxn>
              <a:cxn ang="10800000">
                <a:pos x="wd2" y="hd2"/>
              </a:cxn>
              <a:cxn ang="16200000">
                <a:pos x="wd2" y="hd2"/>
              </a:cxn>
            </a:cxnLst>
            <a:rect l="0" t="0" r="r" b="b"/>
            <a:pathLst>
              <a:path w="21600" h="21497" extrusionOk="0">
                <a:moveTo>
                  <a:pt x="21600" y="0"/>
                </a:moveTo>
                <a:cubicBezTo>
                  <a:pt x="19778" y="427"/>
                  <a:pt x="13799" y="-103"/>
                  <a:pt x="8957" y="5254"/>
                </a:cubicBezTo>
                <a:cubicBezTo>
                  <a:pt x="4378" y="10319"/>
                  <a:pt x="87" y="18489"/>
                  <a:pt x="0" y="21497"/>
                </a:cubicBezTo>
              </a:path>
            </a:pathLst>
          </a:custGeom>
          <a:ln w="12700">
            <a:solidFill>
              <a:srgbClr val="E38478"/>
            </a:solidFill>
            <a:miter lim="400000"/>
            <a:tailEnd type="triangle"/>
          </a:ln>
        </p:spPr>
        <p:txBody>
          <a:bodyPr lIns="50800" tIns="50800" rIns="50800" bIns="50800" anchor="ctr"/>
          <a:lstStyle/>
          <a:p>
            <a:pPr>
              <a:defRPr sz="2200" b="0">
                <a:solidFill>
                  <a:srgbClr val="FFFFFF"/>
                </a:solidFill>
                <a:latin typeface="+mj-lt"/>
                <a:ea typeface="+mj-ea"/>
                <a:cs typeface="+mj-cs"/>
                <a:sym typeface="Helvetica Neue Medium"/>
              </a:defRPr>
            </a:pPr>
            <a:endParaRPr/>
          </a:p>
        </p:txBody>
      </p:sp>
      <p:sp>
        <p:nvSpPr>
          <p:cNvPr id="433" name="円形"/>
          <p:cNvSpPr/>
          <p:nvPr/>
        </p:nvSpPr>
        <p:spPr>
          <a:xfrm>
            <a:off x="4920605" y="4715193"/>
            <a:ext cx="708571" cy="708571"/>
          </a:xfrm>
          <a:prstGeom prst="ellipse">
            <a:avLst/>
          </a:prstGeom>
          <a:ln w="12700">
            <a:solidFill>
              <a:srgbClr val="E38478"/>
            </a:solidFill>
            <a:miter lim="400000"/>
          </a:ln>
        </p:spPr>
        <p:txBody>
          <a:bodyPr lIns="50800" tIns="50800" rIns="50800" bIns="50800" anchor="ctr"/>
          <a:lstStyle/>
          <a:p>
            <a:pPr>
              <a:defRPr sz="2200" b="0">
                <a:solidFill>
                  <a:srgbClr val="FFFFFF"/>
                </a:solidFill>
                <a:latin typeface="+mj-lt"/>
                <a:ea typeface="+mj-ea"/>
                <a:cs typeface="+mj-cs"/>
                <a:sym typeface="Helvetica Neue Medium"/>
              </a:defRPr>
            </a:pPr>
            <a:endParaRPr/>
          </a:p>
        </p:txBody>
      </p:sp>
      <p:sp>
        <p:nvSpPr>
          <p:cNvPr id="434" name="円形"/>
          <p:cNvSpPr/>
          <p:nvPr/>
        </p:nvSpPr>
        <p:spPr>
          <a:xfrm>
            <a:off x="4920605" y="7279096"/>
            <a:ext cx="708571" cy="708572"/>
          </a:xfrm>
          <a:prstGeom prst="ellipse">
            <a:avLst/>
          </a:prstGeom>
          <a:ln w="12700">
            <a:solidFill>
              <a:srgbClr val="E38478"/>
            </a:solidFill>
            <a:miter lim="400000"/>
          </a:ln>
        </p:spPr>
        <p:txBody>
          <a:bodyPr lIns="50800" tIns="50800" rIns="50800" bIns="50800" anchor="ctr"/>
          <a:lstStyle/>
          <a:p>
            <a:pPr>
              <a:defRPr sz="2200" b="0">
                <a:solidFill>
                  <a:srgbClr val="FFFFFF"/>
                </a:solidFill>
                <a:latin typeface="+mj-lt"/>
                <a:ea typeface="+mj-ea"/>
                <a:cs typeface="+mj-cs"/>
                <a:sym typeface="Helvetica Neue Medium"/>
              </a:defRPr>
            </a:pPr>
            <a:endParaRPr/>
          </a:p>
        </p:txBody>
      </p:sp>
      <p:sp>
        <p:nvSpPr>
          <p:cNvPr id="435" name="線"/>
          <p:cNvSpPr/>
          <p:nvPr/>
        </p:nvSpPr>
        <p:spPr>
          <a:xfrm>
            <a:off x="8385522" y="4986183"/>
            <a:ext cx="1543071" cy="1513820"/>
          </a:xfrm>
          <a:custGeom>
            <a:avLst/>
            <a:gdLst/>
            <a:ahLst/>
            <a:cxnLst>
              <a:cxn ang="0">
                <a:pos x="wd2" y="hd2"/>
              </a:cxn>
              <a:cxn ang="5400000">
                <a:pos x="wd2" y="hd2"/>
              </a:cxn>
              <a:cxn ang="10800000">
                <a:pos x="wd2" y="hd2"/>
              </a:cxn>
              <a:cxn ang="16200000">
                <a:pos x="wd2" y="hd2"/>
              </a:cxn>
            </a:cxnLst>
            <a:rect l="0" t="0" r="r" b="b"/>
            <a:pathLst>
              <a:path w="21600" h="20010" extrusionOk="0">
                <a:moveTo>
                  <a:pt x="0" y="184"/>
                </a:moveTo>
                <a:cubicBezTo>
                  <a:pt x="3595" y="-637"/>
                  <a:pt x="7133" y="1370"/>
                  <a:pt x="8150" y="4577"/>
                </a:cubicBezTo>
                <a:cubicBezTo>
                  <a:pt x="8953" y="7111"/>
                  <a:pt x="8010" y="10003"/>
                  <a:pt x="8383" y="12646"/>
                </a:cubicBezTo>
                <a:cubicBezTo>
                  <a:pt x="9086" y="17630"/>
                  <a:pt x="13974" y="20963"/>
                  <a:pt x="19255" y="19765"/>
                </a:cubicBezTo>
                <a:cubicBezTo>
                  <a:pt x="20414" y="19502"/>
                  <a:pt x="21531" y="18875"/>
                  <a:pt x="21600" y="17805"/>
                </a:cubicBezTo>
              </a:path>
            </a:pathLst>
          </a:custGeom>
          <a:ln w="12700">
            <a:solidFill>
              <a:srgbClr val="E38478"/>
            </a:solidFill>
            <a:miter lim="400000"/>
            <a:headEnd type="triangle"/>
          </a:ln>
        </p:spPr>
        <p:txBody>
          <a:bodyPr lIns="50800" tIns="50800" rIns="50800" bIns="50800" anchor="ctr"/>
          <a:lstStyle/>
          <a:p>
            <a:pPr>
              <a:defRPr sz="2200" b="0">
                <a:solidFill>
                  <a:srgbClr val="FFFFFF"/>
                </a:solidFill>
                <a:latin typeface="+mj-lt"/>
                <a:ea typeface="+mj-ea"/>
                <a:cs typeface="+mj-cs"/>
                <a:sym typeface="Helvetica Neue Medium"/>
              </a:defRPr>
            </a:pPr>
            <a:endParaRPr/>
          </a:p>
        </p:txBody>
      </p:sp>
      <p:sp>
        <p:nvSpPr>
          <p:cNvPr id="436" name="線"/>
          <p:cNvSpPr/>
          <p:nvPr/>
        </p:nvSpPr>
        <p:spPr>
          <a:xfrm>
            <a:off x="8388978" y="6233999"/>
            <a:ext cx="1312396" cy="59705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2617" y="4523"/>
                  <a:pt x="5400" y="8565"/>
                  <a:pt x="8322" y="12072"/>
                </a:cubicBezTo>
                <a:cubicBezTo>
                  <a:pt x="11552" y="15949"/>
                  <a:pt x="15008" y="19267"/>
                  <a:pt x="18744" y="20804"/>
                </a:cubicBezTo>
                <a:cubicBezTo>
                  <a:pt x="19688" y="21193"/>
                  <a:pt x="20642" y="21460"/>
                  <a:pt x="21600" y="21600"/>
                </a:cubicBezTo>
              </a:path>
            </a:pathLst>
          </a:custGeom>
          <a:ln w="12700">
            <a:solidFill>
              <a:srgbClr val="E38478"/>
            </a:solidFill>
            <a:miter lim="400000"/>
            <a:headEnd type="triangle"/>
          </a:ln>
        </p:spPr>
        <p:txBody>
          <a:bodyPr lIns="50800" tIns="50800" rIns="50800" bIns="50800" anchor="ctr"/>
          <a:lstStyle/>
          <a:p>
            <a:pPr>
              <a:defRPr sz="2200" b="0">
                <a:solidFill>
                  <a:srgbClr val="FFFFFF"/>
                </a:solidFill>
                <a:latin typeface="+mj-lt"/>
                <a:ea typeface="+mj-ea"/>
                <a:cs typeface="+mj-cs"/>
                <a:sym typeface="Helvetica Neue Medium"/>
              </a:defRPr>
            </a:pPr>
            <a:endParaRPr/>
          </a:p>
        </p:txBody>
      </p:sp>
      <p:sp>
        <p:nvSpPr>
          <p:cNvPr id="437" name="線"/>
          <p:cNvSpPr/>
          <p:nvPr/>
        </p:nvSpPr>
        <p:spPr>
          <a:xfrm>
            <a:off x="7348922" y="6338506"/>
            <a:ext cx="108916" cy="349672"/>
          </a:xfrm>
          <a:custGeom>
            <a:avLst/>
            <a:gdLst/>
            <a:ahLst/>
            <a:cxnLst>
              <a:cxn ang="0">
                <a:pos x="wd2" y="hd2"/>
              </a:cxn>
              <a:cxn ang="5400000">
                <a:pos x="wd2" y="hd2"/>
              </a:cxn>
              <a:cxn ang="10800000">
                <a:pos x="wd2" y="hd2"/>
              </a:cxn>
              <a:cxn ang="16200000">
                <a:pos x="wd2" y="hd2"/>
              </a:cxn>
            </a:cxnLst>
            <a:rect l="0" t="0" r="r" b="b"/>
            <a:pathLst>
              <a:path w="21065" h="21600" extrusionOk="0">
                <a:moveTo>
                  <a:pt x="145" y="21600"/>
                </a:moveTo>
                <a:cubicBezTo>
                  <a:pt x="-535" y="17348"/>
                  <a:pt x="1189" y="13088"/>
                  <a:pt x="5162" y="9204"/>
                </a:cubicBezTo>
                <a:cubicBezTo>
                  <a:pt x="8807" y="5641"/>
                  <a:pt x="14246" y="2493"/>
                  <a:pt x="21065" y="0"/>
                </a:cubicBezTo>
              </a:path>
            </a:pathLst>
          </a:custGeom>
          <a:ln w="12700">
            <a:solidFill>
              <a:srgbClr val="E38478"/>
            </a:solidFill>
            <a:miter lim="400000"/>
            <a:tailEnd type="triangle"/>
          </a:ln>
        </p:spPr>
        <p:txBody>
          <a:bodyPr lIns="50800" tIns="50800" rIns="50800" bIns="50800" anchor="ctr"/>
          <a:lstStyle/>
          <a:p>
            <a:pPr>
              <a:defRPr sz="2200" b="0">
                <a:solidFill>
                  <a:srgbClr val="FFFFFF"/>
                </a:solidFill>
                <a:latin typeface="+mj-lt"/>
                <a:ea typeface="+mj-ea"/>
                <a:cs typeface="+mj-cs"/>
                <a:sym typeface="Helvetica Neue Medium"/>
              </a:defRPr>
            </a:pPr>
            <a:endParaRPr/>
          </a:p>
        </p:txBody>
      </p:sp>
      <p:sp>
        <p:nvSpPr>
          <p:cNvPr id="438" name="線"/>
          <p:cNvSpPr/>
          <p:nvPr/>
        </p:nvSpPr>
        <p:spPr>
          <a:xfrm>
            <a:off x="5013118" y="5771393"/>
            <a:ext cx="2123251" cy="94293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5253" y="10649"/>
                  <a:pt x="11232" y="3616"/>
                  <a:pt x="17482" y="1039"/>
                </a:cubicBezTo>
                <a:cubicBezTo>
                  <a:pt x="18849" y="475"/>
                  <a:pt x="20223" y="129"/>
                  <a:pt x="21600" y="0"/>
                </a:cubicBezTo>
              </a:path>
            </a:pathLst>
          </a:custGeom>
          <a:ln w="12700">
            <a:solidFill>
              <a:srgbClr val="E38478"/>
            </a:solidFill>
            <a:miter lim="400000"/>
            <a:tailEnd type="triangle"/>
          </a:ln>
        </p:spPr>
        <p:txBody>
          <a:bodyPr lIns="50800" tIns="50800" rIns="50800" bIns="50800" anchor="ctr"/>
          <a:lstStyle/>
          <a:p>
            <a:pPr>
              <a:defRPr sz="2200" b="0">
                <a:solidFill>
                  <a:srgbClr val="FFFFFF"/>
                </a:solidFill>
                <a:latin typeface="+mj-lt"/>
                <a:ea typeface="+mj-ea"/>
                <a:cs typeface="+mj-cs"/>
                <a:sym typeface="Helvetica Neue Medium"/>
              </a:defRPr>
            </a:pPr>
            <a:endParaRPr/>
          </a:p>
        </p:txBody>
      </p:sp>
      <p:sp>
        <p:nvSpPr>
          <p:cNvPr id="439" name="線"/>
          <p:cNvSpPr/>
          <p:nvPr/>
        </p:nvSpPr>
        <p:spPr>
          <a:xfrm>
            <a:off x="5641445" y="7561270"/>
            <a:ext cx="1547287" cy="980691"/>
          </a:xfrm>
          <a:custGeom>
            <a:avLst/>
            <a:gdLst/>
            <a:ahLst/>
            <a:cxnLst>
              <a:cxn ang="0">
                <a:pos x="wd2" y="hd2"/>
              </a:cxn>
              <a:cxn ang="5400000">
                <a:pos x="wd2" y="hd2"/>
              </a:cxn>
              <a:cxn ang="10800000">
                <a:pos x="wd2" y="hd2"/>
              </a:cxn>
              <a:cxn ang="16200000">
                <a:pos x="wd2" y="hd2"/>
              </a:cxn>
            </a:cxnLst>
            <a:rect l="0" t="0" r="r" b="b"/>
            <a:pathLst>
              <a:path w="21600" h="17903" extrusionOk="0">
                <a:moveTo>
                  <a:pt x="21600" y="17510"/>
                </a:moveTo>
                <a:cubicBezTo>
                  <a:pt x="19437" y="18322"/>
                  <a:pt x="17129" y="17857"/>
                  <a:pt x="15223" y="16268"/>
                </a:cubicBezTo>
                <a:cubicBezTo>
                  <a:pt x="9494" y="11489"/>
                  <a:pt x="7319" y="-3278"/>
                  <a:pt x="0" y="660"/>
                </a:cubicBezTo>
              </a:path>
            </a:pathLst>
          </a:custGeom>
          <a:ln w="12700">
            <a:solidFill>
              <a:srgbClr val="E38478"/>
            </a:solidFill>
            <a:miter lim="400000"/>
            <a:headEnd type="triangle"/>
          </a:ln>
        </p:spPr>
        <p:txBody>
          <a:bodyPr lIns="50800" tIns="50800" rIns="50800" bIns="50800" anchor="ctr"/>
          <a:lstStyle/>
          <a:p>
            <a:pPr>
              <a:defRPr sz="2200" b="0">
                <a:solidFill>
                  <a:srgbClr val="FFFFFF"/>
                </a:solidFill>
                <a:latin typeface="+mj-lt"/>
                <a:ea typeface="+mj-ea"/>
                <a:cs typeface="+mj-cs"/>
                <a:sym typeface="Helvetica Neue Medium"/>
              </a:defRPr>
            </a:pPr>
            <a:endParaRPr/>
          </a:p>
        </p:txBody>
      </p:sp>
      <p:sp>
        <p:nvSpPr>
          <p:cNvPr id="440" name="円形"/>
          <p:cNvSpPr/>
          <p:nvPr/>
        </p:nvSpPr>
        <p:spPr>
          <a:xfrm>
            <a:off x="4920605" y="8117296"/>
            <a:ext cx="708571" cy="708572"/>
          </a:xfrm>
          <a:prstGeom prst="ellipse">
            <a:avLst/>
          </a:prstGeom>
          <a:ln w="12700">
            <a:solidFill>
              <a:srgbClr val="E38478"/>
            </a:solidFill>
            <a:miter lim="400000"/>
          </a:ln>
        </p:spPr>
        <p:txBody>
          <a:bodyPr lIns="50800" tIns="50800" rIns="50800" bIns="50800" anchor="ctr"/>
          <a:lstStyle/>
          <a:p>
            <a:pPr>
              <a:defRPr sz="2200" b="0">
                <a:solidFill>
                  <a:srgbClr val="FFFFFF"/>
                </a:solidFill>
                <a:latin typeface="+mj-lt"/>
                <a:ea typeface="+mj-ea"/>
                <a:cs typeface="+mj-cs"/>
                <a:sym typeface="Helvetica Neue Medium"/>
              </a:defRPr>
            </a:pPr>
            <a:endParaRPr/>
          </a:p>
        </p:txBody>
      </p:sp>
      <p:sp>
        <p:nvSpPr>
          <p:cNvPr id="441" name="線"/>
          <p:cNvSpPr/>
          <p:nvPr/>
        </p:nvSpPr>
        <p:spPr>
          <a:xfrm>
            <a:off x="5536721" y="8692371"/>
            <a:ext cx="4049675" cy="754613"/>
          </a:xfrm>
          <a:custGeom>
            <a:avLst/>
            <a:gdLst/>
            <a:ahLst/>
            <a:cxnLst>
              <a:cxn ang="0">
                <a:pos x="wd2" y="hd2"/>
              </a:cxn>
              <a:cxn ang="5400000">
                <a:pos x="wd2" y="hd2"/>
              </a:cxn>
              <a:cxn ang="10800000">
                <a:pos x="wd2" y="hd2"/>
              </a:cxn>
              <a:cxn ang="16200000">
                <a:pos x="wd2" y="hd2"/>
              </a:cxn>
            </a:cxnLst>
            <a:rect l="0" t="0" r="r" b="b"/>
            <a:pathLst>
              <a:path w="21600" h="20538" extrusionOk="0">
                <a:moveTo>
                  <a:pt x="0" y="857"/>
                </a:moveTo>
                <a:cubicBezTo>
                  <a:pt x="2496" y="8733"/>
                  <a:pt x="5222" y="14596"/>
                  <a:pt x="8077" y="18204"/>
                </a:cubicBezTo>
                <a:cubicBezTo>
                  <a:pt x="9873" y="20473"/>
                  <a:pt x="11771" y="21600"/>
                  <a:pt x="13500" y="19190"/>
                </a:cubicBezTo>
                <a:cubicBezTo>
                  <a:pt x="14856" y="17298"/>
                  <a:pt x="16005" y="13351"/>
                  <a:pt x="17189" y="9406"/>
                </a:cubicBezTo>
                <a:cubicBezTo>
                  <a:pt x="18556" y="4851"/>
                  <a:pt x="19976" y="326"/>
                  <a:pt x="21600" y="0"/>
                </a:cubicBezTo>
              </a:path>
            </a:pathLst>
          </a:custGeom>
          <a:ln w="12700">
            <a:solidFill>
              <a:srgbClr val="E38478"/>
            </a:solidFill>
            <a:miter lim="400000"/>
            <a:tailEnd type="triangle"/>
          </a:ln>
        </p:spPr>
        <p:txBody>
          <a:bodyPr lIns="50800" tIns="50800" rIns="50800" bIns="50800" anchor="ctr"/>
          <a:lstStyle/>
          <a:p>
            <a:pPr>
              <a:defRPr sz="2200" b="0">
                <a:solidFill>
                  <a:srgbClr val="FFFFFF"/>
                </a:solidFill>
                <a:latin typeface="+mj-lt"/>
                <a:ea typeface="+mj-ea"/>
                <a:cs typeface="+mj-cs"/>
                <a:sym typeface="Helvetica Neue Medium"/>
              </a:defRPr>
            </a:pPr>
            <a:endParaRPr/>
          </a:p>
        </p:txBody>
      </p:sp>
      <p:sp>
        <p:nvSpPr>
          <p:cNvPr id="442" name="円形"/>
          <p:cNvSpPr/>
          <p:nvPr/>
        </p:nvSpPr>
        <p:spPr>
          <a:xfrm>
            <a:off x="4920605" y="5541293"/>
            <a:ext cx="708571" cy="708571"/>
          </a:xfrm>
          <a:prstGeom prst="ellipse">
            <a:avLst/>
          </a:prstGeom>
          <a:ln w="12700">
            <a:solidFill>
              <a:srgbClr val="E38478"/>
            </a:solidFill>
            <a:miter lim="400000"/>
          </a:ln>
        </p:spPr>
        <p:txBody>
          <a:bodyPr lIns="50800" tIns="50800" rIns="50800" bIns="50800" anchor="ctr"/>
          <a:lstStyle/>
          <a:p>
            <a:pPr>
              <a:defRPr sz="2200" b="0">
                <a:solidFill>
                  <a:srgbClr val="FFFFFF"/>
                </a:solidFill>
                <a:latin typeface="+mj-lt"/>
                <a:ea typeface="+mj-ea"/>
                <a:cs typeface="+mj-cs"/>
                <a:sym typeface="Helvetica Neue Medium"/>
              </a:defRPr>
            </a:pPr>
            <a:endParaRPr/>
          </a:p>
        </p:txBody>
      </p:sp>
      <p:sp>
        <p:nvSpPr>
          <p:cNvPr id="443" name="0"/>
          <p:cNvSpPr/>
          <p:nvPr/>
        </p:nvSpPr>
        <p:spPr>
          <a:xfrm>
            <a:off x="4221409" y="5048298"/>
            <a:ext cx="710661" cy="2538495"/>
          </a:xfrm>
          <a:custGeom>
            <a:avLst/>
            <a:gdLst/>
            <a:ahLst/>
            <a:cxnLst>
              <a:cxn ang="0">
                <a:pos x="wd2" y="hd2"/>
              </a:cxn>
              <a:cxn ang="5400000">
                <a:pos x="wd2" y="hd2"/>
              </a:cxn>
              <a:cxn ang="10800000">
                <a:pos x="wd2" y="hd2"/>
              </a:cxn>
              <a:cxn ang="16200000">
                <a:pos x="wd2" y="hd2"/>
              </a:cxn>
            </a:cxnLst>
            <a:rect l="0" t="0" r="r" b="b"/>
            <a:pathLst>
              <a:path w="21116" h="21600" extrusionOk="0">
                <a:moveTo>
                  <a:pt x="21116" y="0"/>
                </a:moveTo>
                <a:cubicBezTo>
                  <a:pt x="19262" y="416"/>
                  <a:pt x="17532" y="870"/>
                  <a:pt x="15942" y="1356"/>
                </a:cubicBezTo>
                <a:cubicBezTo>
                  <a:pt x="10526" y="3014"/>
                  <a:pt x="6867" y="5003"/>
                  <a:pt x="4304" y="7075"/>
                </a:cubicBezTo>
                <a:cubicBezTo>
                  <a:pt x="1780" y="9117"/>
                  <a:pt x="308" y="11238"/>
                  <a:pt x="30" y="13390"/>
                </a:cubicBezTo>
                <a:cubicBezTo>
                  <a:pt x="-484" y="17363"/>
                  <a:pt x="5787" y="21384"/>
                  <a:pt x="19320" y="21600"/>
                </a:cubicBezTo>
              </a:path>
            </a:pathLst>
          </a:custGeom>
          <a:ln w="12700">
            <a:solidFill>
              <a:srgbClr val="E38478"/>
            </a:solidFill>
            <a:miter lim="400000"/>
            <a:tailEnd type="triangle"/>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defRPr sz="2200" b="0">
                <a:solidFill>
                  <a:srgbClr val="FFFFFF"/>
                </a:solidFill>
                <a:latin typeface="+mj-lt"/>
                <a:ea typeface="+mj-ea"/>
                <a:cs typeface="+mj-cs"/>
                <a:sym typeface="Helvetica Neue Medium"/>
              </a:defRPr>
            </a:lvl1pPr>
          </a:lstStyle>
          <a:p>
            <a:r>
              <a:t>0</a:t>
            </a:r>
          </a:p>
        </p:txBody>
      </p:sp>
      <p:sp>
        <p:nvSpPr>
          <p:cNvPr id="444" name="星形"/>
          <p:cNvSpPr/>
          <p:nvPr/>
        </p:nvSpPr>
        <p:spPr>
          <a:xfrm>
            <a:off x="5376568" y="5611776"/>
            <a:ext cx="126732" cy="120530"/>
          </a:xfrm>
          <a:prstGeom prst="star5">
            <a:avLst>
              <a:gd name="adj" fmla="val 19100"/>
              <a:gd name="hf" fmla="val 105146"/>
              <a:gd name="vf" fmla="val 110557"/>
            </a:avLst>
          </a:prstGeom>
          <a:solidFill>
            <a:srgbClr val="000000"/>
          </a:solidFill>
          <a:ln w="12700">
            <a:miter lim="400000"/>
          </a:ln>
        </p:spPr>
        <p:txBody>
          <a:bodyPr lIns="50800" tIns="50800" rIns="50800" bIns="50800" anchor="ctr"/>
          <a:lstStyle/>
          <a:p>
            <a:pPr>
              <a:defRPr sz="2000" b="0">
                <a:solidFill>
                  <a:srgbClr val="FFFFFF"/>
                </a:solidFill>
                <a:latin typeface="+mj-lt"/>
                <a:ea typeface="+mj-ea"/>
                <a:cs typeface="+mj-cs"/>
                <a:sym typeface="Helvetica Neue Medium"/>
              </a:defRPr>
            </a:pPr>
            <a:endParaRPr/>
          </a:p>
        </p:txBody>
      </p:sp>
      <p:sp>
        <p:nvSpPr>
          <p:cNvPr id="445" name="星形"/>
          <p:cNvSpPr/>
          <p:nvPr/>
        </p:nvSpPr>
        <p:spPr>
          <a:xfrm>
            <a:off x="7453796" y="4950292"/>
            <a:ext cx="126732" cy="120530"/>
          </a:xfrm>
          <a:prstGeom prst="star5">
            <a:avLst>
              <a:gd name="adj" fmla="val 19100"/>
              <a:gd name="hf" fmla="val 105146"/>
              <a:gd name="vf" fmla="val 110557"/>
            </a:avLst>
          </a:prstGeom>
          <a:solidFill>
            <a:srgbClr val="000000"/>
          </a:solidFill>
          <a:ln w="12700">
            <a:miter lim="400000"/>
          </a:ln>
        </p:spPr>
        <p:txBody>
          <a:bodyPr lIns="50800" tIns="50800" rIns="50800" bIns="50800" anchor="ctr"/>
          <a:lstStyle/>
          <a:p>
            <a:pPr>
              <a:defRPr sz="2000" b="0">
                <a:solidFill>
                  <a:srgbClr val="FFFFFF"/>
                </a:solidFill>
                <a:latin typeface="+mj-lt"/>
                <a:ea typeface="+mj-ea"/>
                <a:cs typeface="+mj-cs"/>
                <a:sym typeface="Helvetica Neue Medium"/>
              </a:defRPr>
            </a:pPr>
            <a:endParaRPr/>
          </a:p>
        </p:txBody>
      </p:sp>
      <p:sp>
        <p:nvSpPr>
          <p:cNvPr id="446" name="星形"/>
          <p:cNvSpPr/>
          <p:nvPr/>
        </p:nvSpPr>
        <p:spPr>
          <a:xfrm>
            <a:off x="7575583" y="4950292"/>
            <a:ext cx="126732" cy="120530"/>
          </a:xfrm>
          <a:prstGeom prst="star5">
            <a:avLst>
              <a:gd name="adj" fmla="val 19100"/>
              <a:gd name="hf" fmla="val 105146"/>
              <a:gd name="vf" fmla="val 110557"/>
            </a:avLst>
          </a:prstGeom>
          <a:solidFill>
            <a:srgbClr val="000000"/>
          </a:solidFill>
          <a:ln w="12700">
            <a:miter lim="400000"/>
          </a:ln>
        </p:spPr>
        <p:txBody>
          <a:bodyPr lIns="50800" tIns="50800" rIns="50800" bIns="50800" anchor="ctr"/>
          <a:lstStyle/>
          <a:p>
            <a:pPr>
              <a:defRPr sz="2000" b="0">
                <a:solidFill>
                  <a:srgbClr val="FFFFFF"/>
                </a:solidFill>
                <a:latin typeface="+mj-lt"/>
                <a:ea typeface="+mj-ea"/>
                <a:cs typeface="+mj-cs"/>
                <a:sym typeface="Helvetica Neue Medium"/>
              </a:defRPr>
            </a:pPr>
            <a:endParaRPr/>
          </a:p>
        </p:txBody>
      </p:sp>
      <p:sp>
        <p:nvSpPr>
          <p:cNvPr id="447" name="円形"/>
          <p:cNvSpPr/>
          <p:nvPr/>
        </p:nvSpPr>
        <p:spPr>
          <a:xfrm>
            <a:off x="4771330" y="6674556"/>
            <a:ext cx="266651" cy="266652"/>
          </a:xfrm>
          <a:prstGeom prst="ellipse">
            <a:avLst/>
          </a:prstGeom>
          <a:ln w="12700">
            <a:solidFill>
              <a:srgbClr val="E38478"/>
            </a:solidFill>
            <a:miter lim="400000"/>
          </a:ln>
        </p:spPr>
        <p:txBody>
          <a:bodyPr lIns="50800" tIns="50800" rIns="50800" bIns="50800" anchor="ctr"/>
          <a:lstStyle/>
          <a:p>
            <a:pPr>
              <a:defRPr sz="2200" b="0">
                <a:solidFill>
                  <a:srgbClr val="FFFFFF"/>
                </a:solidFill>
                <a:latin typeface="+mj-lt"/>
                <a:ea typeface="+mj-ea"/>
                <a:cs typeface="+mj-cs"/>
                <a:sym typeface="Helvetica Neue Medium"/>
              </a:defRPr>
            </a:pPr>
            <a:endParaRPr/>
          </a:p>
        </p:txBody>
      </p:sp>
      <p:sp>
        <p:nvSpPr>
          <p:cNvPr id="448" name="円形"/>
          <p:cNvSpPr/>
          <p:nvPr/>
        </p:nvSpPr>
        <p:spPr>
          <a:xfrm>
            <a:off x="7222430" y="6674556"/>
            <a:ext cx="266651" cy="266652"/>
          </a:xfrm>
          <a:prstGeom prst="ellipse">
            <a:avLst/>
          </a:prstGeom>
          <a:ln w="12700">
            <a:solidFill>
              <a:srgbClr val="E38478"/>
            </a:solidFill>
            <a:miter lim="400000"/>
          </a:ln>
        </p:spPr>
        <p:txBody>
          <a:bodyPr lIns="50800" tIns="50800" rIns="50800" bIns="50800" anchor="ctr"/>
          <a:lstStyle/>
          <a:p>
            <a:pPr>
              <a:defRPr sz="2200" b="0">
                <a:solidFill>
                  <a:srgbClr val="FFFFFF"/>
                </a:solidFill>
                <a:latin typeface="+mj-lt"/>
                <a:ea typeface="+mj-ea"/>
                <a:cs typeface="+mj-cs"/>
                <a:sym typeface="Helvetica Neue Medium"/>
              </a:defRPr>
            </a:pPr>
            <a:endParaRPr/>
          </a:p>
        </p:txBody>
      </p:sp>
      <p:sp>
        <p:nvSpPr>
          <p:cNvPr id="449" name="円形"/>
          <p:cNvSpPr/>
          <p:nvPr/>
        </p:nvSpPr>
        <p:spPr>
          <a:xfrm>
            <a:off x="9686230" y="6674556"/>
            <a:ext cx="266651" cy="266652"/>
          </a:xfrm>
          <a:prstGeom prst="ellipse">
            <a:avLst/>
          </a:prstGeom>
          <a:ln w="12700">
            <a:solidFill>
              <a:srgbClr val="E38478"/>
            </a:solidFill>
            <a:miter lim="400000"/>
          </a:ln>
        </p:spPr>
        <p:txBody>
          <a:bodyPr lIns="50800" tIns="50800" rIns="50800" bIns="50800" anchor="ctr"/>
          <a:lstStyle/>
          <a:p>
            <a:pPr>
              <a:defRPr sz="2200" b="0">
                <a:solidFill>
                  <a:srgbClr val="FFFFFF"/>
                </a:solidFill>
                <a:latin typeface="+mj-lt"/>
                <a:ea typeface="+mj-ea"/>
                <a:cs typeface="+mj-cs"/>
                <a:sym typeface="Helvetica Neue Medium"/>
              </a:defRPr>
            </a:pPr>
            <a:endParaRPr/>
          </a:p>
        </p:txBody>
      </p:sp>
      <p:sp>
        <p:nvSpPr>
          <p:cNvPr id="450" name="円形"/>
          <p:cNvSpPr/>
          <p:nvPr/>
        </p:nvSpPr>
        <p:spPr>
          <a:xfrm>
            <a:off x="4758630" y="4072553"/>
            <a:ext cx="266651" cy="266651"/>
          </a:xfrm>
          <a:prstGeom prst="ellipse">
            <a:avLst/>
          </a:prstGeom>
          <a:ln w="12700">
            <a:solidFill>
              <a:srgbClr val="E38478"/>
            </a:solidFill>
            <a:miter lim="400000"/>
          </a:ln>
        </p:spPr>
        <p:txBody>
          <a:bodyPr lIns="50800" tIns="50800" rIns="50800" bIns="50800" anchor="ctr"/>
          <a:lstStyle/>
          <a:p>
            <a:pPr>
              <a:defRPr sz="2200" b="0">
                <a:solidFill>
                  <a:srgbClr val="FFFFFF"/>
                </a:solidFill>
                <a:latin typeface="+mj-lt"/>
                <a:ea typeface="+mj-ea"/>
                <a:cs typeface="+mj-cs"/>
                <a:sym typeface="Helvetica Neue Medium"/>
              </a:defRPr>
            </a:pPr>
            <a:endParaRPr/>
          </a:p>
        </p:txBody>
      </p:sp>
      <p:sp>
        <p:nvSpPr>
          <p:cNvPr id="451" name="線"/>
          <p:cNvSpPr/>
          <p:nvPr/>
        </p:nvSpPr>
        <p:spPr>
          <a:xfrm>
            <a:off x="5046475" y="4147947"/>
            <a:ext cx="2077103" cy="703089"/>
          </a:xfrm>
          <a:custGeom>
            <a:avLst/>
            <a:gdLst/>
            <a:ahLst/>
            <a:cxnLst>
              <a:cxn ang="0">
                <a:pos x="wd2" y="hd2"/>
              </a:cxn>
              <a:cxn ang="5400000">
                <a:pos x="wd2" y="hd2"/>
              </a:cxn>
              <a:cxn ang="10800000">
                <a:pos x="wd2" y="hd2"/>
              </a:cxn>
              <a:cxn ang="16200000">
                <a:pos x="wd2" y="hd2"/>
              </a:cxn>
            </a:cxnLst>
            <a:rect l="0" t="0" r="r" b="b"/>
            <a:pathLst>
              <a:path w="21600" h="19153" extrusionOk="0">
                <a:moveTo>
                  <a:pt x="0" y="1467"/>
                </a:moveTo>
                <a:cubicBezTo>
                  <a:pt x="5975" y="-2447"/>
                  <a:pt x="14882" y="1679"/>
                  <a:pt x="19138" y="11372"/>
                </a:cubicBezTo>
                <a:cubicBezTo>
                  <a:pt x="20227" y="13854"/>
                  <a:pt x="20895" y="16503"/>
                  <a:pt x="21600" y="19153"/>
                </a:cubicBezTo>
              </a:path>
            </a:pathLst>
          </a:custGeom>
          <a:ln w="12700">
            <a:solidFill>
              <a:srgbClr val="E38478"/>
            </a:solidFill>
            <a:miter lim="400000"/>
            <a:tailEnd type="triangle"/>
          </a:ln>
        </p:spPr>
        <p:txBody>
          <a:bodyPr lIns="50800" tIns="50800" rIns="50800" bIns="50800" anchor="ctr"/>
          <a:lstStyle/>
          <a:p>
            <a:pPr>
              <a:defRPr sz="2200" b="0">
                <a:solidFill>
                  <a:srgbClr val="FFFFFF"/>
                </a:solidFill>
                <a:latin typeface="+mj-lt"/>
                <a:ea typeface="+mj-ea"/>
                <a:cs typeface="+mj-cs"/>
                <a:sym typeface="Helvetica Neue Medium"/>
              </a:defRPr>
            </a:pPr>
            <a:endParaRPr/>
          </a:p>
        </p:txBody>
      </p:sp>
      <p:pic>
        <p:nvPicPr>
          <p:cNvPr id="452" name="イメージ" descr="イメージ"/>
          <p:cNvPicPr>
            <a:picLocks noChangeAspect="1"/>
          </p:cNvPicPr>
          <p:nvPr/>
        </p:nvPicPr>
        <p:blipFill>
          <a:blip r:embed="rId8">
            <a:extLst/>
          </a:blip>
          <a:stretch>
            <a:fillRect/>
          </a:stretch>
        </p:blipFill>
        <p:spPr>
          <a:xfrm>
            <a:off x="8013634" y="6725715"/>
            <a:ext cx="187871" cy="170793"/>
          </a:xfrm>
          <a:prstGeom prst="rect">
            <a:avLst/>
          </a:prstGeom>
          <a:ln w="12700">
            <a:miter lim="400000"/>
          </a:ln>
        </p:spPr>
      </p:pic>
      <p:sp>
        <p:nvSpPr>
          <p:cNvPr id="453" name="星形"/>
          <p:cNvSpPr/>
          <p:nvPr/>
        </p:nvSpPr>
        <p:spPr>
          <a:xfrm>
            <a:off x="11000020" y="7119775"/>
            <a:ext cx="126732" cy="120529"/>
          </a:xfrm>
          <a:prstGeom prst="star5">
            <a:avLst>
              <a:gd name="adj" fmla="val 19100"/>
              <a:gd name="hf" fmla="val 105146"/>
              <a:gd name="vf" fmla="val 110557"/>
            </a:avLst>
          </a:prstGeom>
          <a:solidFill>
            <a:srgbClr val="000000"/>
          </a:solidFill>
          <a:ln w="12700">
            <a:miter lim="400000"/>
          </a:ln>
        </p:spPr>
        <p:txBody>
          <a:bodyPr lIns="50800" tIns="50800" rIns="50800" bIns="50800" anchor="ctr"/>
          <a:lstStyle/>
          <a:p>
            <a:pPr>
              <a:defRPr sz="2000" b="0">
                <a:solidFill>
                  <a:srgbClr val="FFFFFF"/>
                </a:solidFill>
                <a:latin typeface="+mj-lt"/>
                <a:ea typeface="+mj-ea"/>
                <a:cs typeface="+mj-cs"/>
                <a:sym typeface="Helvetica Neue Medium"/>
              </a:defRPr>
            </a:pPr>
            <a:endParaRPr/>
          </a:p>
        </p:txBody>
      </p:sp>
      <p:sp>
        <p:nvSpPr>
          <p:cNvPr id="454" name="星形"/>
          <p:cNvSpPr/>
          <p:nvPr/>
        </p:nvSpPr>
        <p:spPr>
          <a:xfrm>
            <a:off x="11017846" y="7823637"/>
            <a:ext cx="126732" cy="120530"/>
          </a:xfrm>
          <a:prstGeom prst="star5">
            <a:avLst>
              <a:gd name="adj" fmla="val 19100"/>
              <a:gd name="hf" fmla="val 105146"/>
              <a:gd name="vf" fmla="val 110557"/>
            </a:avLst>
          </a:prstGeom>
          <a:solidFill>
            <a:srgbClr val="000000"/>
          </a:solidFill>
          <a:ln w="12700">
            <a:miter lim="400000"/>
          </a:ln>
        </p:spPr>
        <p:txBody>
          <a:bodyPr lIns="50800" tIns="50800" rIns="50800" bIns="50800" anchor="ctr"/>
          <a:lstStyle/>
          <a:p>
            <a:pPr>
              <a:defRPr sz="2000" b="0">
                <a:solidFill>
                  <a:srgbClr val="FFFFFF"/>
                </a:solidFill>
                <a:latin typeface="+mj-lt"/>
                <a:ea typeface="+mj-ea"/>
                <a:cs typeface="+mj-cs"/>
                <a:sym typeface="Helvetica Neue Medium"/>
              </a:defRPr>
            </a:pPr>
            <a:endParaRPr/>
          </a:p>
        </p:txBody>
      </p:sp>
      <p:sp>
        <p:nvSpPr>
          <p:cNvPr id="455" name="星形"/>
          <p:cNvSpPr/>
          <p:nvPr/>
        </p:nvSpPr>
        <p:spPr>
          <a:xfrm>
            <a:off x="11152333" y="7823637"/>
            <a:ext cx="126732" cy="120530"/>
          </a:xfrm>
          <a:prstGeom prst="star5">
            <a:avLst>
              <a:gd name="adj" fmla="val 19100"/>
              <a:gd name="hf" fmla="val 105146"/>
              <a:gd name="vf" fmla="val 110557"/>
            </a:avLst>
          </a:prstGeom>
          <a:solidFill>
            <a:srgbClr val="000000"/>
          </a:solidFill>
          <a:ln w="12700">
            <a:miter lim="400000"/>
          </a:ln>
        </p:spPr>
        <p:txBody>
          <a:bodyPr lIns="50800" tIns="50800" rIns="50800" bIns="50800" anchor="ctr"/>
          <a:lstStyle/>
          <a:p>
            <a:pPr>
              <a:defRPr sz="2000" b="0">
                <a:solidFill>
                  <a:srgbClr val="FFFFFF"/>
                </a:solidFill>
                <a:latin typeface="+mj-lt"/>
                <a:ea typeface="+mj-ea"/>
                <a:cs typeface="+mj-cs"/>
                <a:sym typeface="Helvetica Neue Medium"/>
              </a:defRPr>
            </a:pPr>
            <a:endParaRPr/>
          </a:p>
        </p:txBody>
      </p:sp>
      <p:pic>
        <p:nvPicPr>
          <p:cNvPr id="456" name="イメージ" descr="イメージ"/>
          <p:cNvPicPr>
            <a:picLocks noChangeAspect="1"/>
          </p:cNvPicPr>
          <p:nvPr/>
        </p:nvPicPr>
        <p:blipFill>
          <a:blip r:embed="rId9">
            <a:extLst/>
          </a:blip>
          <a:stretch>
            <a:fillRect/>
          </a:stretch>
        </p:blipFill>
        <p:spPr>
          <a:xfrm>
            <a:off x="8099114" y="7581506"/>
            <a:ext cx="113483" cy="94569"/>
          </a:xfrm>
          <a:prstGeom prst="rect">
            <a:avLst/>
          </a:prstGeom>
          <a:ln w="12700">
            <a:miter lim="400000"/>
          </a:ln>
        </p:spPr>
      </p:pic>
      <p:sp>
        <p:nvSpPr>
          <p:cNvPr id="457" name="スライド番号"/>
          <p:cNvSpPr txBox="1">
            <a:spLocks noGrp="1"/>
          </p:cNvSpPr>
          <p:nvPr>
            <p:ph type="sldNum" sz="quarter" idx="2"/>
          </p:nvPr>
        </p:nvSpPr>
        <p:spPr>
          <a:xfrm>
            <a:off x="12318999" y="9029700"/>
            <a:ext cx="283770" cy="275133"/>
          </a:xfrm>
          <a:prstGeom prst="rect">
            <a:avLst/>
          </a:prstGeom>
        </p:spPr>
        <p:txBody>
          <a:bodyPr/>
          <a:lstStyle/>
          <a:p>
            <a:fld id="{86CB4B4D-7CA3-9044-876B-883B54F8677D}" type="slidenum">
              <a:t>‹#›</a:t>
            </a:fld>
            <a:endParaRPr/>
          </a:p>
        </p:txBody>
      </p:sp>
      <p:sp>
        <p:nvSpPr>
          <p:cNvPr id="458" name="プロトタイプ…"/>
          <p:cNvSpPr txBox="1"/>
          <p:nvPr/>
        </p:nvSpPr>
        <p:spPr>
          <a:xfrm>
            <a:off x="495300" y="762000"/>
            <a:ext cx="2378970" cy="29994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lstStyle/>
          <a:p>
            <a:pPr algn="l" defTabSz="457200">
              <a:lnSpc>
                <a:spcPts val="3200"/>
              </a:lnSpc>
              <a:spcBef>
                <a:spcPts val="120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500" b="0">
                <a:solidFill>
                  <a:srgbClr val="FFFFFF"/>
                </a:solidFill>
                <a:latin typeface="ヒラギノ角ゴシック W7"/>
                <a:ea typeface="ヒラギノ角ゴシック W7"/>
                <a:cs typeface="ヒラギノ角ゴシック W7"/>
                <a:sym typeface="ヒラギノ角ゴシック W7"/>
              </a:defRPr>
            </a:pPr>
            <a:r>
              <a:t>プロトタイプ</a:t>
            </a:r>
          </a:p>
          <a:p>
            <a:pPr algn="l" defTabSz="457200">
              <a:lnSpc>
                <a:spcPts val="2700"/>
              </a:lnSpc>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800" b="0">
                <a:solidFill>
                  <a:srgbClr val="FFFFFF">
                    <a:alpha val="50000"/>
                  </a:srgbClr>
                </a:solidFill>
                <a:latin typeface="ヒラギノ角ゴシック W7"/>
                <a:ea typeface="ヒラギノ角ゴシック W7"/>
                <a:cs typeface="ヒラギノ角ゴシック W7"/>
                <a:sym typeface="ヒラギノ角ゴシック W7"/>
              </a:defRPr>
            </a:pPr>
            <a:r>
              <a:t>デザイン</a:t>
            </a:r>
          </a:p>
          <a:p>
            <a:pPr algn="l" defTabSz="457200">
              <a:lnSpc>
                <a:spcPts val="2700"/>
              </a:lnSpc>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800" b="0">
                <a:solidFill>
                  <a:srgbClr val="FFFFFF"/>
                </a:solidFill>
                <a:latin typeface="ヒラギノ角ゴシック W7"/>
                <a:ea typeface="ヒラギノ角ゴシック W7"/>
                <a:cs typeface="ヒラギノ角ゴシック W7"/>
                <a:sym typeface="ヒラギノ角ゴシック W7"/>
              </a:defRPr>
            </a:pPr>
            <a:r>
              <a:t>フローチャート</a:t>
            </a:r>
          </a:p>
          <a:p>
            <a:pPr algn="l" defTabSz="457200">
              <a:lnSpc>
                <a:spcPts val="2700"/>
              </a:lnSpc>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800" b="0" spc="53">
                <a:solidFill>
                  <a:srgbClr val="FFFFFF">
                    <a:alpha val="50000"/>
                  </a:srgbClr>
                </a:solidFill>
                <a:latin typeface="ヒラギノ角ゴシック W7"/>
                <a:ea typeface="ヒラギノ角ゴシック W7"/>
                <a:cs typeface="ヒラギノ角ゴシック W7"/>
                <a:sym typeface="ヒラギノ角ゴシック W7"/>
              </a:defRPr>
            </a:pPr>
            <a:r>
              <a:t>作成</a:t>
            </a:r>
          </a:p>
        </p:txBody>
      </p:sp>
      <p:sp>
        <p:nvSpPr>
          <p:cNvPr id="459" name="ゴミの記録と同じユーザー体験をリサイクルにも適用"/>
          <p:cNvSpPr txBox="1"/>
          <p:nvPr/>
        </p:nvSpPr>
        <p:spPr>
          <a:xfrm>
            <a:off x="11017846" y="7292728"/>
            <a:ext cx="1446006" cy="31165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gn="l">
              <a:lnSpc>
                <a:spcPts val="1300"/>
              </a:lnSpc>
              <a:defRPr sz="950" b="0" spc="28">
                <a:latin typeface="ヒラギノ角ゴシック W4"/>
                <a:ea typeface="ヒラギノ角ゴシック W4"/>
                <a:cs typeface="ヒラギノ角ゴシック W4"/>
                <a:sym typeface="ヒラギノ角ゴシック W4"/>
              </a:defRPr>
            </a:lvl1pPr>
          </a:lstStyle>
          <a:p>
            <a:r>
              <a:t>ゴミの記録と同じユーザー体験をリサイクルにも適用</a:t>
            </a:r>
          </a:p>
        </p:txBody>
      </p:sp>
      <p:sp>
        <p:nvSpPr>
          <p:cNvPr id="460" name="円グラフはデータを 反映して更新"/>
          <p:cNvSpPr txBox="1"/>
          <p:nvPr/>
        </p:nvSpPr>
        <p:spPr>
          <a:xfrm>
            <a:off x="11017846" y="8009119"/>
            <a:ext cx="1312815" cy="31165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p>
            <a:pPr algn="l">
              <a:lnSpc>
                <a:spcPts val="1300"/>
              </a:lnSpc>
              <a:defRPr sz="950" b="0" spc="28">
                <a:latin typeface="ヒラギノ角ゴシック W4"/>
                <a:ea typeface="ヒラギノ角ゴシック W4"/>
                <a:cs typeface="ヒラギノ角ゴシック W4"/>
                <a:sym typeface="ヒラギノ角ゴシック W4"/>
              </a:defRPr>
            </a:pPr>
            <a:r>
              <a:t>円グラフはデータを</a:t>
            </a:r>
            <a:br/>
            <a:r>
              <a:t>反映して更新</a:t>
            </a:r>
          </a:p>
        </p:txBody>
      </p:sp>
    </p:spTree>
  </p:cSld>
  <p:clrMapOvr>
    <a:masterClrMapping/>
  </p:clrMapOvr>
  <p:transition spd="med"/>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tx">
  <p:cSld name="Page 27">
    <p:spTree>
      <p:nvGrpSpPr>
        <p:cNvPr id="1" name=""/>
        <p:cNvGrpSpPr/>
        <p:nvPr/>
      </p:nvGrpSpPr>
      <p:grpSpPr>
        <a:xfrm>
          <a:off x="0" y="0"/>
          <a:ext cx="0" cy="0"/>
          <a:chOff x="0" y="0"/>
          <a:chExt cx="0" cy="0"/>
        </a:xfrm>
      </p:grpSpPr>
      <p:sp>
        <p:nvSpPr>
          <p:cNvPr id="467" name="作成"/>
          <p:cNvSpPr txBox="1"/>
          <p:nvPr/>
        </p:nvSpPr>
        <p:spPr>
          <a:xfrm>
            <a:off x="4762500" y="829969"/>
            <a:ext cx="546101" cy="32512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nchor="ctr">
            <a:spAutoFit/>
          </a:bodyPr>
          <a:lstStyle>
            <a:lvl1pPr algn="l">
              <a:lnSpc>
                <a:spcPts val="2900"/>
              </a:lnSpc>
              <a:spcBef>
                <a:spcPts val="1200"/>
              </a:spcBef>
              <a:defRPr sz="2000" b="0" spc="100">
                <a:latin typeface="ヒラギノ角ゴシック W7"/>
                <a:ea typeface="ヒラギノ角ゴシック W7"/>
                <a:cs typeface="ヒラギノ角ゴシック W7"/>
                <a:sym typeface="ヒラギノ角ゴシック W7"/>
              </a:defRPr>
            </a:lvl1pPr>
          </a:lstStyle>
          <a:p>
            <a:r>
              <a:t>作成</a:t>
            </a:r>
          </a:p>
        </p:txBody>
      </p:sp>
      <p:sp>
        <p:nvSpPr>
          <p:cNvPr id="468" name="まず、この完成版のプロトタイプ例を見て、イメージをつかんでください。その後、MacまたはiPadで、Keynote あるいは「POP - Prototyping on Paper」などのiOSアプリケーションを使って、プロトタイプを作成します。"/>
          <p:cNvSpPr txBox="1"/>
          <p:nvPr/>
        </p:nvSpPr>
        <p:spPr>
          <a:xfrm>
            <a:off x="4778965" y="1297600"/>
            <a:ext cx="7639825" cy="47548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p>
            <a:pPr algn="l" defTabSz="457200">
              <a:lnSpc>
                <a:spcPts val="2000"/>
              </a:lnSpc>
              <a:spcBef>
                <a:spcPts val="220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200" b="0">
                <a:latin typeface="ヒラギノ角ゴシック W5"/>
                <a:ea typeface="ヒラギノ角ゴシック W5"/>
                <a:cs typeface="ヒラギノ角ゴシック W5"/>
                <a:sym typeface="ヒラギノ角ゴシック W5"/>
              </a:defRPr>
            </a:pPr>
            <a:r>
              <a:t>まず、この完成版のプロトタイプ例を見て、イメージをつかんでください。その後、MacまたはiPadで、Keynote</a:t>
            </a:r>
            <a:br/>
            <a:r>
              <a:t>あるいは「</a:t>
            </a:r>
            <a:r>
              <a:rPr>
                <a:solidFill>
                  <a:srgbClr val="0070C9"/>
                </a:solidFill>
                <a:hlinkClick r:id="rId2"/>
              </a:rPr>
              <a:t>POP - Prototyping on Paper</a:t>
            </a:r>
            <a:r>
              <a:t>」などのiOSアプリケーションを使って、プロトタイプを作成しま</a:t>
            </a:r>
            <a:r>
              <a:rPr spc="-119"/>
              <a:t>す</a:t>
            </a:r>
            <a:r>
              <a:t>。</a:t>
            </a:r>
          </a:p>
        </p:txBody>
      </p:sp>
      <p:sp>
        <p:nvSpPr>
          <p:cNvPr id="469" name="四角形"/>
          <p:cNvSpPr/>
          <p:nvPr/>
        </p:nvSpPr>
        <p:spPr>
          <a:xfrm>
            <a:off x="-25400" y="-50800"/>
            <a:ext cx="3869184" cy="9855200"/>
          </a:xfrm>
          <a:prstGeom prst="rect">
            <a:avLst/>
          </a:prstGeom>
          <a:solidFill>
            <a:srgbClr val="5AC6D2"/>
          </a:solidFill>
          <a:ln w="12700">
            <a:miter lim="400000"/>
          </a:ln>
        </p:spPr>
        <p:txBody>
          <a:bodyPr lIns="50800" tIns="50800" rIns="50800" bIns="50800" anchor="ctr"/>
          <a:lstStyle/>
          <a:p>
            <a:pPr algn="l">
              <a:lnSpc>
                <a:spcPct val="110000"/>
              </a:lnSpc>
              <a:spcBef>
                <a:spcPts val="1200"/>
              </a:spcBef>
              <a:defRPr sz="1600" b="0">
                <a:latin typeface="+mj-lt"/>
                <a:ea typeface="+mj-ea"/>
                <a:cs typeface="+mj-cs"/>
                <a:sym typeface="Helvetica Neue Medium"/>
              </a:defRPr>
            </a:pPr>
            <a:endParaRPr/>
          </a:p>
        </p:txBody>
      </p:sp>
      <p:sp>
        <p:nvSpPr>
          <p:cNvPr id="470" name="プロトタイプ…"/>
          <p:cNvSpPr txBox="1"/>
          <p:nvPr/>
        </p:nvSpPr>
        <p:spPr>
          <a:xfrm>
            <a:off x="495300" y="762000"/>
            <a:ext cx="2378970" cy="29994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lstStyle/>
          <a:p>
            <a:pPr algn="l" defTabSz="457200">
              <a:lnSpc>
                <a:spcPts val="3200"/>
              </a:lnSpc>
              <a:spcBef>
                <a:spcPts val="120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500" b="0">
                <a:solidFill>
                  <a:srgbClr val="FFFFFF"/>
                </a:solidFill>
                <a:latin typeface="ヒラギノ角ゴシック W7"/>
                <a:ea typeface="ヒラギノ角ゴシック W7"/>
                <a:cs typeface="ヒラギノ角ゴシック W7"/>
                <a:sym typeface="ヒラギノ角ゴシック W7"/>
              </a:defRPr>
            </a:pPr>
            <a:r>
              <a:t>プロトタイプ</a:t>
            </a:r>
          </a:p>
          <a:p>
            <a:pPr algn="l" defTabSz="457200">
              <a:lnSpc>
                <a:spcPts val="2700"/>
              </a:lnSpc>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800" b="0">
                <a:solidFill>
                  <a:srgbClr val="FFFFFF">
                    <a:alpha val="50000"/>
                  </a:srgbClr>
                </a:solidFill>
                <a:latin typeface="ヒラギノ角ゴシック W7"/>
                <a:ea typeface="ヒラギノ角ゴシック W7"/>
                <a:cs typeface="ヒラギノ角ゴシック W7"/>
                <a:sym typeface="ヒラギノ角ゴシック W7"/>
              </a:defRPr>
            </a:pPr>
            <a:r>
              <a:t>デザイン</a:t>
            </a:r>
          </a:p>
          <a:p>
            <a:pPr algn="l" defTabSz="457200">
              <a:lnSpc>
                <a:spcPts val="2700"/>
              </a:lnSpc>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800" b="0">
                <a:solidFill>
                  <a:srgbClr val="FFFFFF">
                    <a:alpha val="50000"/>
                  </a:srgbClr>
                </a:solidFill>
                <a:latin typeface="ヒラギノ角ゴシック W7"/>
                <a:ea typeface="ヒラギノ角ゴシック W7"/>
                <a:cs typeface="ヒラギノ角ゴシック W7"/>
                <a:sym typeface="ヒラギノ角ゴシック W7"/>
              </a:defRPr>
            </a:pPr>
            <a:r>
              <a:t>フローチャート</a:t>
            </a:r>
          </a:p>
          <a:p>
            <a:pPr algn="l" defTabSz="457200">
              <a:lnSpc>
                <a:spcPts val="2700"/>
              </a:lnSpc>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800" b="0" spc="53">
                <a:solidFill>
                  <a:srgbClr val="FFFFFF"/>
                </a:solidFill>
                <a:latin typeface="ヒラギノ角ゴシック W7"/>
                <a:ea typeface="ヒラギノ角ゴシック W7"/>
                <a:cs typeface="ヒラギノ角ゴシック W7"/>
                <a:sym typeface="ヒラギノ角ゴシック W7"/>
              </a:defRPr>
            </a:pPr>
            <a:r>
              <a:t>作成</a:t>
            </a:r>
          </a:p>
        </p:txBody>
      </p:sp>
      <p:sp>
        <p:nvSpPr>
          <p:cNvPr id="471" name="スライド番号"/>
          <p:cNvSpPr txBox="1">
            <a:spLocks noGrp="1"/>
          </p:cNvSpPr>
          <p:nvPr>
            <p:ph type="sldNum" sz="quarter" idx="2"/>
          </p:nvPr>
        </p:nvSpPr>
        <p:spPr>
          <a:xfrm>
            <a:off x="12318999" y="9029700"/>
            <a:ext cx="283770" cy="275133"/>
          </a:xfrm>
          <a:prstGeom prst="rect">
            <a:avLst/>
          </a:prstGeom>
        </p:spPr>
        <p:txBody>
          <a:bodyPr/>
          <a:lstStyle/>
          <a:p>
            <a:fld id="{86CB4B4D-7CA3-9044-876B-883B54F8677D}" type="slidenum">
              <a:t>‹#›</a:t>
            </a:fld>
            <a:endParaRPr/>
          </a:p>
        </p:txBody>
      </p:sp>
      <p:sp>
        <p:nvSpPr>
          <p:cNvPr id="472" name="タップまたはクリックしてビデオを再生するか、iPad向けのプロトタイプとiPhone向けのプロトタイプのKeynoteファイルをダウンロードして確認してください。"/>
          <p:cNvSpPr txBox="1"/>
          <p:nvPr/>
        </p:nvSpPr>
        <p:spPr>
          <a:xfrm>
            <a:off x="4773286" y="7940095"/>
            <a:ext cx="6904895" cy="47548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spAutoFit/>
          </a:bodyPr>
          <a:lstStyle/>
          <a:p>
            <a:pPr algn="l" defTabSz="457200">
              <a:lnSpc>
                <a:spcPts val="2000"/>
              </a:lnSpc>
              <a:spcBef>
                <a:spcPts val="220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200" b="0" spc="36">
                <a:latin typeface="ヒラギノ角ゴシック W5"/>
                <a:ea typeface="ヒラギノ角ゴシック W5"/>
                <a:cs typeface="ヒラギノ角ゴシック W5"/>
                <a:sym typeface="ヒラギノ角ゴシック W5"/>
              </a:defRPr>
            </a:pPr>
            <a:r>
              <a:rPr spc="0"/>
              <a:t>タッ</a:t>
            </a:r>
            <a:r>
              <a:t>プまたは</a:t>
            </a:r>
            <a:r>
              <a:rPr spc="0"/>
              <a:t>クリッ</a:t>
            </a:r>
            <a:r>
              <a:t>クしてビデオを再生するか、</a:t>
            </a:r>
            <a:r>
              <a:rPr spc="0"/>
              <a:t>iPa</a:t>
            </a:r>
            <a:r>
              <a:t>d向けの</a:t>
            </a:r>
            <a:r>
              <a:rPr>
                <a:solidFill>
                  <a:srgbClr val="0070C9"/>
                </a:solidFill>
                <a:hlinkClick r:id="rId3"/>
              </a:rPr>
              <a:t>プロトタイプ</a:t>
            </a:r>
            <a:r>
              <a:t>と</a:t>
            </a:r>
            <a:r>
              <a:rPr spc="0"/>
              <a:t>iPhon</a:t>
            </a:r>
            <a:r>
              <a:t>e向けの</a:t>
            </a:r>
            <a:r>
              <a:rPr>
                <a:solidFill>
                  <a:srgbClr val="0070C9"/>
                </a:solidFill>
                <a:hlinkClick r:id="rId4"/>
              </a:rPr>
              <a:t>プロトタイプ</a:t>
            </a:r>
            <a:r>
              <a:t>の</a:t>
            </a:r>
            <a:r>
              <a:rPr spc="0"/>
              <a:t>Keynoteファイ</a:t>
            </a:r>
            <a:r>
              <a:t>ルを</a:t>
            </a:r>
            <a:r>
              <a:rPr spc="0"/>
              <a:t>ダウンロー</a:t>
            </a:r>
            <a:r>
              <a:t>ドして確認してください。</a:t>
            </a:r>
          </a:p>
        </p:txBody>
      </p:sp>
    </p:spTree>
  </p:cSld>
  <p:clrMapOvr>
    <a:masterClrMapping/>
  </p:clrMapOvr>
  <p:transition spd="med"/>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type="tx">
  <p:cSld name="Page 27 copy">
    <p:spTree>
      <p:nvGrpSpPr>
        <p:cNvPr id="1" name=""/>
        <p:cNvGrpSpPr/>
        <p:nvPr/>
      </p:nvGrpSpPr>
      <p:grpSpPr>
        <a:xfrm>
          <a:off x="0" y="0"/>
          <a:ext cx="0" cy="0"/>
          <a:chOff x="0" y="0"/>
          <a:chExt cx="0" cy="0"/>
        </a:xfrm>
      </p:grpSpPr>
      <p:sp>
        <p:nvSpPr>
          <p:cNvPr id="479" name="どのタイプのプロトタイプの場合でも、以下の点を考慮してください。…"/>
          <p:cNvSpPr txBox="1"/>
          <p:nvPr/>
        </p:nvSpPr>
        <p:spPr>
          <a:xfrm>
            <a:off x="4753333" y="5747336"/>
            <a:ext cx="7423298" cy="278688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p>
            <a:pPr algn="l">
              <a:lnSpc>
                <a:spcPts val="2000"/>
              </a:lnSpc>
              <a:spcBef>
                <a:spcPts val="600"/>
              </a:spcBef>
              <a:defRPr sz="1200" b="0" spc="36">
                <a:latin typeface="ヒラギノ角ゴシック W7"/>
                <a:ea typeface="ヒラギノ角ゴシック W7"/>
                <a:cs typeface="ヒラギノ角ゴシック W7"/>
                <a:sym typeface="ヒラギノ角ゴシック W7"/>
              </a:defRPr>
            </a:pPr>
            <a:r>
              <a:t>どの</a:t>
            </a:r>
            <a:r>
              <a:rPr spc="0"/>
              <a:t>タイ</a:t>
            </a:r>
            <a:r>
              <a:t>プの</a:t>
            </a:r>
            <a:r>
              <a:rPr spc="0"/>
              <a:t>プロトタイ</a:t>
            </a:r>
            <a:r>
              <a:t>プの場合でも、以下の点を考慮してください。</a:t>
            </a:r>
          </a:p>
          <a:p>
            <a:pPr marL="177800" indent="-177800" algn="l">
              <a:lnSpc>
                <a:spcPts val="2000"/>
              </a:lnSpc>
              <a:spcBef>
                <a:spcPts val="600"/>
              </a:spcBef>
              <a:buSzPct val="170000"/>
              <a:buChar char="•"/>
              <a:defRPr sz="1200" b="0" spc="36">
                <a:latin typeface="ヒラギノ角ゴシック W5"/>
                <a:ea typeface="ヒラギノ角ゴシック W5"/>
                <a:cs typeface="ヒラギノ角ゴシック W5"/>
                <a:sym typeface="ヒラギノ角ゴシック W5"/>
              </a:defRPr>
            </a:pPr>
            <a:r>
              <a:rPr spc="0"/>
              <a:t>コンテン</a:t>
            </a:r>
            <a:r>
              <a:t>ツを体験する方法は複数用意されていますか？</a:t>
            </a:r>
          </a:p>
          <a:p>
            <a:pPr marL="177800" indent="-177800" algn="l">
              <a:lnSpc>
                <a:spcPts val="2000"/>
              </a:lnSpc>
              <a:spcBef>
                <a:spcPts val="600"/>
              </a:spcBef>
              <a:buSzPct val="170000"/>
              <a:buChar char="•"/>
              <a:defRPr sz="1200" b="0" spc="36">
                <a:latin typeface="ヒラギノ角ゴシック W5"/>
                <a:ea typeface="ヒラギノ角ゴシック W5"/>
                <a:cs typeface="ヒラギノ角ゴシック W5"/>
                <a:sym typeface="ヒラギノ角ゴシック W5"/>
              </a:defRPr>
            </a:pPr>
            <a:r>
              <a:t>同じ</a:t>
            </a:r>
            <a:r>
              <a:rPr spc="0"/>
              <a:t>デー</a:t>
            </a:r>
            <a:r>
              <a:t>タを様々な方法で表現することができますか？ </a:t>
            </a:r>
          </a:p>
          <a:p>
            <a:pPr marL="177800" indent="-177800" algn="l">
              <a:lnSpc>
                <a:spcPts val="2000"/>
              </a:lnSpc>
              <a:spcBef>
                <a:spcPts val="600"/>
              </a:spcBef>
              <a:buSzPct val="170000"/>
              <a:buChar char="•"/>
              <a:defRPr sz="1200" b="0" spc="36">
                <a:latin typeface="ヒラギノ角ゴシック W5"/>
                <a:ea typeface="ヒラギノ角ゴシック W5"/>
                <a:cs typeface="ヒラギノ角ゴシック W5"/>
                <a:sym typeface="ヒラギノ角ゴシック W5"/>
              </a:defRPr>
            </a:pPr>
            <a:r>
              <a:rPr spc="0"/>
              <a:t>ユーザ</a:t>
            </a:r>
            <a:r>
              <a:t>ーは最初にどの画面（</a:t>
            </a:r>
            <a:r>
              <a:rPr spc="0"/>
              <a:t>ビュ</a:t>
            </a:r>
            <a:r>
              <a:t>ー）を目にしますか</a:t>
            </a:r>
            <a:r>
              <a:rPr spc="180"/>
              <a:t>？</a:t>
            </a:r>
            <a:r>
              <a:t>どの</a:t>
            </a:r>
            <a:r>
              <a:rPr spc="0"/>
              <a:t>ボタ</a:t>
            </a:r>
            <a:r>
              <a:t>ンが表示されていますか？</a:t>
            </a:r>
            <a:br/>
            <a:r>
              <a:t>次にどうなりますか？</a:t>
            </a:r>
          </a:p>
          <a:p>
            <a:pPr marL="177800" indent="-177800" algn="l">
              <a:lnSpc>
                <a:spcPts val="2000"/>
              </a:lnSpc>
              <a:spcBef>
                <a:spcPts val="600"/>
              </a:spcBef>
              <a:buSzPct val="170000"/>
              <a:buChar char="•"/>
              <a:defRPr sz="1200" b="0" spc="36">
                <a:latin typeface="ヒラギノ角ゴシック W5"/>
                <a:ea typeface="ヒラギノ角ゴシック W5"/>
                <a:cs typeface="ヒラギノ角ゴシック W5"/>
                <a:sym typeface="ヒラギノ角ゴシック W5"/>
              </a:defRPr>
            </a:pPr>
            <a:r>
              <a:rPr spc="0"/>
              <a:t>アプリケーショ</a:t>
            </a:r>
            <a:r>
              <a:t>ンに表示する</a:t>
            </a:r>
            <a:r>
              <a:rPr spc="0"/>
              <a:t>グラフィッ</a:t>
            </a:r>
            <a:r>
              <a:t>クや</a:t>
            </a:r>
            <a:r>
              <a:rPr spc="0"/>
              <a:t>アイコ</a:t>
            </a:r>
            <a:r>
              <a:t>ンの種類や位置について考えてみましょう。 </a:t>
            </a:r>
          </a:p>
          <a:p>
            <a:pPr marL="177800" indent="-177800" algn="l">
              <a:lnSpc>
                <a:spcPts val="2000"/>
              </a:lnSpc>
              <a:spcBef>
                <a:spcPts val="600"/>
              </a:spcBef>
              <a:buSzPct val="170000"/>
              <a:buChar char="•"/>
              <a:defRPr sz="1200" b="0" spc="36">
                <a:latin typeface="ヒラギノ角ゴシック W5"/>
                <a:ea typeface="ヒラギノ角ゴシック W5"/>
                <a:cs typeface="ヒラギノ角ゴシック W5"/>
                <a:sym typeface="ヒラギノ角ゴシック W5"/>
              </a:defRPr>
            </a:pPr>
            <a:r>
              <a:t>知りたい情報にたどり着くまでに、</a:t>
            </a:r>
            <a:r>
              <a:rPr spc="0"/>
              <a:t>ユーザ</a:t>
            </a:r>
            <a:r>
              <a:t>ーは何回タップする必要がありますか？ </a:t>
            </a:r>
          </a:p>
          <a:p>
            <a:pPr marL="177800" indent="-177800" algn="l">
              <a:lnSpc>
                <a:spcPts val="2000"/>
              </a:lnSpc>
              <a:spcBef>
                <a:spcPts val="600"/>
              </a:spcBef>
              <a:buSzPct val="170000"/>
              <a:buChar char="•"/>
              <a:defRPr sz="1200" b="0" spc="36">
                <a:latin typeface="ヒラギノ角ゴシック W5"/>
                <a:ea typeface="ヒラギノ角ゴシック W5"/>
                <a:cs typeface="ヒラギノ角ゴシック W5"/>
                <a:sym typeface="ヒラギノ角ゴシック W5"/>
              </a:defRPr>
            </a:pPr>
            <a:r>
              <a:t>違う</a:t>
            </a:r>
            <a:r>
              <a:rPr spc="0"/>
              <a:t>ビュ</a:t>
            </a:r>
            <a:r>
              <a:t>ーにはどうやって移動しますか？</a:t>
            </a:r>
          </a:p>
          <a:p>
            <a:pPr marL="177800" indent="-177800" algn="l">
              <a:lnSpc>
                <a:spcPts val="2000"/>
              </a:lnSpc>
              <a:spcBef>
                <a:spcPts val="600"/>
              </a:spcBef>
              <a:buSzPct val="170000"/>
              <a:buChar char="•"/>
              <a:defRPr sz="1200" b="0" spc="36">
                <a:latin typeface="ヒラギノ角ゴシック W5"/>
                <a:ea typeface="ヒラギノ角ゴシック W5"/>
                <a:cs typeface="ヒラギノ角ゴシック W5"/>
                <a:sym typeface="ヒラギノ角ゴシック W5"/>
              </a:defRPr>
            </a:pPr>
            <a:r>
              <a:rPr spc="0"/>
              <a:t>アプリケーショ</a:t>
            </a:r>
            <a:r>
              <a:t>ンの機能を、言葉以外で簡単に伝える方法はありますか？</a:t>
            </a:r>
          </a:p>
        </p:txBody>
      </p:sp>
      <p:sp>
        <p:nvSpPr>
          <p:cNvPr id="480" name="UIをいろいろ試すうちに、iOSのデザインスタイルに合ったアプリケーションをデザインしたくなるかもしれません。 その場合は、このKeynoteファイル（英語）をダウンロードして、iOSのUI要素にアクセスしてください。"/>
          <p:cNvSpPr txBox="1"/>
          <p:nvPr/>
        </p:nvSpPr>
        <p:spPr>
          <a:xfrm>
            <a:off x="4778965" y="812800"/>
            <a:ext cx="7549834" cy="47548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p>
            <a:pPr algn="l" defTabSz="457200">
              <a:lnSpc>
                <a:spcPts val="2000"/>
              </a:lnSpc>
              <a:spcBef>
                <a:spcPts val="220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200" b="0">
                <a:latin typeface="ヒラギノ角ゴシック W5"/>
                <a:ea typeface="ヒラギノ角ゴシック W5"/>
                <a:cs typeface="ヒラギノ角ゴシック W5"/>
                <a:sym typeface="ヒラギノ角ゴシック W5"/>
              </a:defRPr>
            </a:pPr>
            <a:r>
              <a:t>UIをいろいろ試すうちに、iOSのデザインスタイルに合ったアプリケーションをデザインしたくなるかもしれません。</a:t>
            </a:r>
            <a:br/>
            <a:r>
              <a:t>その場合は、このKeynoteファイ</a:t>
            </a:r>
            <a:r>
              <a:rPr spc="36"/>
              <a:t>ル</a:t>
            </a:r>
            <a:r>
              <a:t>（英語）を</a:t>
            </a:r>
            <a:r>
              <a:rPr spc="36">
                <a:solidFill>
                  <a:srgbClr val="0070C9"/>
                </a:solidFill>
                <a:hlinkClick r:id="rId2"/>
              </a:rPr>
              <a:t>ダウンロード</a:t>
            </a:r>
            <a:r>
              <a:t>して、iOSのUI要素にアクセスしてください。 </a:t>
            </a:r>
          </a:p>
        </p:txBody>
      </p:sp>
      <p:pic>
        <p:nvPicPr>
          <p:cNvPr id="481" name="Keyboard Numberic" descr="Keyboard Numberic"/>
          <p:cNvPicPr>
            <a:picLocks noChangeAspect="1"/>
          </p:cNvPicPr>
          <p:nvPr/>
        </p:nvPicPr>
        <p:blipFill>
          <a:blip r:embed="rId3">
            <a:extLst/>
          </a:blip>
          <a:stretch>
            <a:fillRect/>
          </a:stretch>
        </p:blipFill>
        <p:spPr>
          <a:xfrm rot="21300000">
            <a:off x="8288866" y="1696250"/>
            <a:ext cx="2540001" cy="1971041"/>
          </a:xfrm>
          <a:prstGeom prst="rect">
            <a:avLst/>
          </a:prstGeom>
          <a:ln w="12700">
            <a:miter lim="400000"/>
          </a:ln>
          <a:effectLst>
            <a:outerShdw blurRad="63500" dist="25400" dir="5400000" rotWithShape="0">
              <a:srgbClr val="000000">
                <a:alpha val="15514"/>
              </a:srgbClr>
            </a:outerShdw>
          </a:effectLst>
        </p:spPr>
      </p:pic>
      <p:sp>
        <p:nvSpPr>
          <p:cNvPr id="482" name="四角形"/>
          <p:cNvSpPr/>
          <p:nvPr/>
        </p:nvSpPr>
        <p:spPr>
          <a:xfrm>
            <a:off x="-25400" y="-50800"/>
            <a:ext cx="3869184" cy="9855200"/>
          </a:xfrm>
          <a:prstGeom prst="rect">
            <a:avLst/>
          </a:prstGeom>
          <a:solidFill>
            <a:srgbClr val="5AC6D2"/>
          </a:solidFill>
          <a:ln w="12700">
            <a:miter lim="400000"/>
          </a:ln>
        </p:spPr>
        <p:txBody>
          <a:bodyPr lIns="50800" tIns="50800" rIns="50800" bIns="50800" anchor="ctr"/>
          <a:lstStyle/>
          <a:p>
            <a:pPr algn="l">
              <a:lnSpc>
                <a:spcPct val="110000"/>
              </a:lnSpc>
              <a:spcBef>
                <a:spcPts val="1200"/>
              </a:spcBef>
              <a:defRPr sz="1600" b="0">
                <a:latin typeface="+mj-lt"/>
                <a:ea typeface="+mj-ea"/>
                <a:cs typeface="+mj-cs"/>
                <a:sym typeface="Helvetica Neue Medium"/>
              </a:defRPr>
            </a:pPr>
            <a:endParaRPr/>
          </a:p>
        </p:txBody>
      </p:sp>
      <p:sp>
        <p:nvSpPr>
          <p:cNvPr id="483" name="スライド番号"/>
          <p:cNvSpPr txBox="1">
            <a:spLocks noGrp="1"/>
          </p:cNvSpPr>
          <p:nvPr>
            <p:ph type="sldNum" sz="quarter" idx="2"/>
          </p:nvPr>
        </p:nvSpPr>
        <p:spPr>
          <a:xfrm>
            <a:off x="12318999" y="9029700"/>
            <a:ext cx="283770" cy="275133"/>
          </a:xfrm>
          <a:prstGeom prst="rect">
            <a:avLst/>
          </a:prstGeom>
        </p:spPr>
        <p:txBody>
          <a:bodyPr/>
          <a:lstStyle/>
          <a:p>
            <a:fld id="{86CB4B4D-7CA3-9044-876B-883B54F8677D}" type="slidenum">
              <a:t>‹#›</a:t>
            </a:fld>
            <a:endParaRPr/>
          </a:p>
        </p:txBody>
      </p:sp>
      <p:pic>
        <p:nvPicPr>
          <p:cNvPr id="484" name="Keyboard Alphabetic" descr="Keyboard Alphabetic"/>
          <p:cNvPicPr>
            <a:picLocks noChangeAspect="1"/>
          </p:cNvPicPr>
          <p:nvPr/>
        </p:nvPicPr>
        <p:blipFill>
          <a:blip r:embed="rId4">
            <a:extLst/>
          </a:blip>
          <a:stretch>
            <a:fillRect/>
          </a:stretch>
        </p:blipFill>
        <p:spPr>
          <a:xfrm rot="20940000">
            <a:off x="3875134" y="2000953"/>
            <a:ext cx="2540001" cy="2255521"/>
          </a:xfrm>
          <a:prstGeom prst="rect">
            <a:avLst/>
          </a:prstGeom>
          <a:ln w="12700">
            <a:miter lim="400000"/>
          </a:ln>
          <a:effectLst>
            <a:outerShdw blurRad="63500" dist="25400" dir="5400000" rotWithShape="0">
              <a:srgbClr val="000000">
                <a:alpha val="15514"/>
              </a:srgbClr>
            </a:outerShdw>
          </a:effectLst>
        </p:spPr>
      </p:pic>
      <p:pic>
        <p:nvPicPr>
          <p:cNvPr id="485" name="イメージ" descr="イメージ"/>
          <p:cNvPicPr>
            <a:picLocks noChangeAspect="1"/>
          </p:cNvPicPr>
          <p:nvPr/>
        </p:nvPicPr>
        <p:blipFill>
          <a:blip r:embed="rId5">
            <a:extLst/>
          </a:blip>
          <a:stretch>
            <a:fillRect/>
          </a:stretch>
        </p:blipFill>
        <p:spPr>
          <a:xfrm rot="540000">
            <a:off x="6302861" y="2615706"/>
            <a:ext cx="2540001" cy="2255521"/>
          </a:xfrm>
          <a:prstGeom prst="rect">
            <a:avLst/>
          </a:prstGeom>
          <a:ln w="12700">
            <a:miter lim="400000"/>
          </a:ln>
          <a:effectLst>
            <a:outerShdw blurRad="63500" dist="25400" dir="5400000" rotWithShape="0">
              <a:srgbClr val="000000">
                <a:alpha val="15514"/>
              </a:srgbClr>
            </a:outerShdw>
          </a:effectLst>
        </p:spPr>
      </p:pic>
      <p:pic>
        <p:nvPicPr>
          <p:cNvPr id="486" name="イメージ" descr="イメージ"/>
          <p:cNvPicPr>
            <a:picLocks noChangeAspect="1"/>
          </p:cNvPicPr>
          <p:nvPr/>
        </p:nvPicPr>
        <p:blipFill>
          <a:blip r:embed="rId6">
            <a:extLst/>
          </a:blip>
          <a:stretch>
            <a:fillRect/>
          </a:stretch>
        </p:blipFill>
        <p:spPr>
          <a:xfrm rot="240000">
            <a:off x="10547350" y="2895617"/>
            <a:ext cx="2540000" cy="1971041"/>
          </a:xfrm>
          <a:prstGeom prst="rect">
            <a:avLst/>
          </a:prstGeom>
          <a:ln w="12700">
            <a:miter lim="400000"/>
          </a:ln>
          <a:effectLst>
            <a:outerShdw blurRad="63500" dist="25400" dir="5400000" rotWithShape="0">
              <a:srgbClr val="000000">
                <a:alpha val="15514"/>
              </a:srgbClr>
            </a:outerShdw>
          </a:effectLst>
        </p:spPr>
      </p:pic>
      <p:sp>
        <p:nvSpPr>
          <p:cNvPr id="487" name="Keynoteでプロトタイプを作成する…"/>
          <p:cNvSpPr txBox="1"/>
          <p:nvPr/>
        </p:nvSpPr>
        <p:spPr>
          <a:xfrm>
            <a:off x="495300" y="838200"/>
            <a:ext cx="3063280" cy="532460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p>
            <a:pPr algn="l" defTabSz="457200">
              <a:lnSpc>
                <a:spcPts val="1600"/>
              </a:lnSpc>
              <a:spcBef>
                <a:spcPts val="80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200" b="0" spc="36">
                <a:solidFill>
                  <a:srgbClr val="FFFFFF"/>
                </a:solidFill>
                <a:latin typeface="ヒラギノ角ゴシック W7"/>
                <a:ea typeface="ヒラギノ角ゴシック W7"/>
                <a:cs typeface="ヒラギノ角ゴシック W7"/>
                <a:sym typeface="ヒラギノ角ゴシック W7"/>
              </a:defRPr>
            </a:pPr>
            <a:r>
              <a:rPr spc="0"/>
              <a:t>Keynot</a:t>
            </a:r>
            <a:r>
              <a:t>eで</a:t>
            </a:r>
            <a:r>
              <a:rPr spc="0"/>
              <a:t>プロトタイ</a:t>
            </a:r>
            <a:r>
              <a:t>プを作成する</a:t>
            </a:r>
          </a:p>
          <a:p>
            <a:pPr marL="190500" indent="-190500" algn="l" defTabSz="457200">
              <a:lnSpc>
                <a:spcPts val="1500"/>
              </a:lnSpc>
              <a:spcBef>
                <a:spcPts val="500"/>
              </a:spcBef>
              <a:buSzPct val="100000"/>
              <a:buAutoNum type="arabicPeriod"/>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050" b="0" spc="31">
                <a:solidFill>
                  <a:srgbClr val="FFFFFF"/>
                </a:solidFill>
                <a:latin typeface="ヒラギノ角ゴシック W5"/>
                <a:ea typeface="ヒラギノ角ゴシック W5"/>
                <a:cs typeface="ヒラギノ角ゴシック W5"/>
                <a:sym typeface="ヒラギノ角ゴシック W5"/>
              </a:defRPr>
            </a:pPr>
            <a:r>
              <a:rPr spc="0"/>
              <a:t>アプリケーショ</a:t>
            </a:r>
            <a:r>
              <a:t>ンの</a:t>
            </a:r>
            <a:r>
              <a:rPr spc="0"/>
              <a:t>プロトタイ</a:t>
            </a:r>
            <a:r>
              <a:t>プをデモ用の</a:t>
            </a:r>
            <a:br/>
            <a:r>
              <a:t>iOSデバイスで実行できるように、Keynoteファイルのサイズを設定しま</a:t>
            </a:r>
            <a:r>
              <a:rPr spc="-104"/>
              <a:t>す</a:t>
            </a:r>
            <a:r>
              <a:t>。「書類」サイドバーの「書類」タブをクリックして、「スライドのサイズ」メニューで「カスタムのスライドサイズ」を選択してから、以下のいずれかのサイズを</a:t>
            </a:r>
            <a:br/>
            <a:r>
              <a:t>入力しま</a:t>
            </a:r>
            <a:r>
              <a:rPr spc="-104"/>
              <a:t>す</a:t>
            </a:r>
            <a:r>
              <a:t>。</a:t>
            </a:r>
          </a:p>
          <a:p>
            <a:pPr marL="203200" indent="-203200" algn="l" defTabSz="457200">
              <a:lnSpc>
                <a:spcPts val="1600"/>
              </a:lnSpc>
              <a:spcBef>
                <a:spcPts val="500"/>
              </a:spcBef>
              <a:buSzPct val="170000"/>
              <a:buChar cha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000" b="0" spc="29">
                <a:solidFill>
                  <a:srgbClr val="FFFFFF"/>
                </a:solidFill>
                <a:latin typeface="ヒラギノ角ゴシック W5"/>
                <a:ea typeface="ヒラギノ角ゴシック W5"/>
                <a:cs typeface="ヒラギノ角ゴシック W5"/>
                <a:sym typeface="ヒラギノ角ゴシック W5"/>
              </a:defRPr>
            </a:pPr>
            <a:r>
              <a:rPr spc="0"/>
              <a:t>iPa</a:t>
            </a:r>
            <a:r>
              <a:t>dの場合：幅</a:t>
            </a:r>
            <a:r>
              <a:rPr spc="0"/>
              <a:t>834 p</a:t>
            </a:r>
            <a:r>
              <a:t>t、高</a:t>
            </a:r>
            <a:r>
              <a:rPr spc="0"/>
              <a:t>さ</a:t>
            </a:r>
            <a:r>
              <a:rPr spc="-79"/>
              <a:t>11</a:t>
            </a:r>
            <a:r>
              <a:rPr spc="-29"/>
              <a:t>1</a:t>
            </a:r>
            <a:r>
              <a:rPr spc="0"/>
              <a:t>2 p</a:t>
            </a:r>
            <a:r>
              <a:t>t</a:t>
            </a:r>
          </a:p>
          <a:p>
            <a:pPr marL="203200" indent="-203200" algn="l" defTabSz="457200">
              <a:lnSpc>
                <a:spcPts val="1600"/>
              </a:lnSpc>
              <a:spcBef>
                <a:spcPts val="800"/>
              </a:spcBef>
              <a:buSzPct val="170000"/>
              <a:buChar char="•"/>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000" b="0" spc="29">
                <a:solidFill>
                  <a:srgbClr val="FFFFFF"/>
                </a:solidFill>
                <a:latin typeface="ヒラギノ角ゴシック W5"/>
                <a:ea typeface="ヒラギノ角ゴシック W5"/>
                <a:cs typeface="ヒラギノ角ゴシック W5"/>
                <a:sym typeface="ヒラギノ角ゴシック W5"/>
              </a:defRPr>
            </a:pPr>
            <a:r>
              <a:rPr spc="0"/>
              <a:t>iPhone </a:t>
            </a:r>
            <a:r>
              <a:t>Xの場合：幅</a:t>
            </a:r>
            <a:r>
              <a:rPr spc="0"/>
              <a:t>375 p</a:t>
            </a:r>
            <a:r>
              <a:t>t、高</a:t>
            </a:r>
            <a:r>
              <a:rPr spc="0"/>
              <a:t>さ</a:t>
            </a:r>
            <a:r>
              <a:rPr spc="-70"/>
              <a:t>81</a:t>
            </a:r>
            <a:r>
              <a:rPr spc="0"/>
              <a:t>2 p</a:t>
            </a:r>
            <a:r>
              <a:t>t</a:t>
            </a:r>
          </a:p>
          <a:p>
            <a:pPr marL="190500" indent="-190500" algn="l" defTabSz="457200">
              <a:lnSpc>
                <a:spcPts val="1500"/>
              </a:lnSpc>
              <a:spcBef>
                <a:spcPts val="800"/>
              </a:spcBef>
              <a:buSzPct val="100000"/>
              <a:buAutoNum type="arabicPeriod" startAt="2"/>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050" b="0" spc="31">
                <a:solidFill>
                  <a:srgbClr val="FFFFFF"/>
                </a:solidFill>
                <a:latin typeface="ヒラギノ角ゴシック W5"/>
                <a:ea typeface="ヒラギノ角ゴシック W5"/>
                <a:cs typeface="ヒラギノ角ゴシック W5"/>
                <a:sym typeface="ヒラギノ角ゴシック W5"/>
              </a:defRPr>
            </a:pPr>
            <a:r>
              <a:t>使う色と</a:t>
            </a:r>
            <a:r>
              <a:rPr spc="0"/>
              <a:t>フォン</a:t>
            </a:r>
            <a:r>
              <a:t>トを決めた後、操作</a:t>
            </a:r>
            <a:r>
              <a:rPr spc="0"/>
              <a:t>ボタ</a:t>
            </a:r>
            <a:r>
              <a:t>ンを</a:t>
            </a:r>
            <a:br/>
            <a:r>
              <a:rPr spc="0"/>
              <a:t>デザイ</a:t>
            </a:r>
            <a:r>
              <a:t>ンしま</a:t>
            </a:r>
            <a:r>
              <a:rPr spc="-104"/>
              <a:t>す</a:t>
            </a:r>
            <a:r>
              <a:t>。これらの</a:t>
            </a:r>
            <a:r>
              <a:rPr spc="0"/>
              <a:t>デザインツー</a:t>
            </a:r>
            <a:r>
              <a:t>ルは</a:t>
            </a:r>
            <a:br/>
            <a:r>
              <a:t>仮</a:t>
            </a:r>
            <a:r>
              <a:rPr spc="0"/>
              <a:t>スライ</a:t>
            </a:r>
            <a:r>
              <a:t>ドに入れておきます（後ほど削除</a:t>
            </a:r>
            <a:br/>
            <a:r>
              <a:t>します</a:t>
            </a:r>
            <a:r>
              <a:rPr spc="0"/>
              <a:t>）</a:t>
            </a:r>
            <a:r>
              <a:t>。 </a:t>
            </a:r>
          </a:p>
          <a:p>
            <a:pPr marL="190500" indent="-190500" algn="l" defTabSz="457200">
              <a:lnSpc>
                <a:spcPts val="1500"/>
              </a:lnSpc>
              <a:spcBef>
                <a:spcPts val="800"/>
              </a:spcBef>
              <a:buSzPct val="100000"/>
              <a:buAutoNum type="arabicPeriod" startAt="2"/>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050" b="0" spc="31">
                <a:solidFill>
                  <a:srgbClr val="FFFFFF"/>
                </a:solidFill>
                <a:latin typeface="ヒラギノ角ゴシック W5"/>
                <a:ea typeface="ヒラギノ角ゴシック W5"/>
                <a:cs typeface="ヒラギノ角ゴシック W5"/>
                <a:sym typeface="ヒラギノ角ゴシック W5"/>
              </a:defRPr>
            </a:pPr>
            <a:r>
              <a:rPr spc="0"/>
              <a:t>スライド1</a:t>
            </a:r>
            <a:r>
              <a:t>枚につき画</a:t>
            </a:r>
            <a:r>
              <a:rPr spc="0"/>
              <a:t>面1</a:t>
            </a:r>
            <a:r>
              <a:t>つを作成しま</a:t>
            </a:r>
            <a:r>
              <a:rPr spc="-104"/>
              <a:t>す</a:t>
            </a:r>
            <a:r>
              <a:t>。</a:t>
            </a:r>
          </a:p>
          <a:p>
            <a:pPr marL="190500" indent="-190500" algn="l" defTabSz="457200">
              <a:lnSpc>
                <a:spcPts val="1500"/>
              </a:lnSpc>
              <a:spcBef>
                <a:spcPts val="800"/>
              </a:spcBef>
              <a:buSzPct val="100000"/>
              <a:buAutoNum type="arabicPeriod" startAt="2"/>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050" b="0" spc="31">
                <a:solidFill>
                  <a:srgbClr val="FFFFFF"/>
                </a:solidFill>
                <a:latin typeface="ヒラギノ角ゴシック W5"/>
                <a:ea typeface="ヒラギノ角ゴシック W5"/>
                <a:cs typeface="ヒラギノ角ゴシック W5"/>
                <a:sym typeface="ヒラギノ角ゴシック W5"/>
              </a:defRPr>
            </a:pPr>
            <a:r>
              <a:rPr spc="0"/>
              <a:t>スライ</a:t>
            </a:r>
            <a:r>
              <a:t>ド同士を</a:t>
            </a:r>
            <a:r>
              <a:rPr spc="0"/>
              <a:t>インタラクティ</a:t>
            </a:r>
            <a:r>
              <a:t>ブな</a:t>
            </a:r>
            <a:r>
              <a:rPr spc="0"/>
              <a:t>リン</a:t>
            </a:r>
            <a:r>
              <a:t>クで</a:t>
            </a:r>
            <a:br/>
            <a:r>
              <a:t>つなげ、</a:t>
            </a:r>
            <a:r>
              <a:rPr spc="0"/>
              <a:t>ボタ</a:t>
            </a:r>
            <a:r>
              <a:t>ンを</a:t>
            </a:r>
            <a:r>
              <a:rPr spc="0"/>
              <a:t>タッ</a:t>
            </a:r>
            <a:r>
              <a:t>プしたら</a:t>
            </a:r>
            <a:r>
              <a:rPr spc="0"/>
              <a:t>タッチイベ</a:t>
            </a:r>
            <a:r>
              <a:t>ントが起こるようにします。</a:t>
            </a:r>
            <a:r>
              <a:rPr spc="0"/>
              <a:t>Controlキーを押しながらリンクしたいオブジェクトをクリックし、「リンクを追加」を選択した後、「スライド」を選択します。</a:t>
            </a:r>
            <a:r>
              <a:t> </a:t>
            </a:r>
          </a:p>
          <a:p>
            <a:pPr marL="190500" indent="-190500" algn="l" defTabSz="457200">
              <a:lnSpc>
                <a:spcPts val="1500"/>
              </a:lnSpc>
              <a:spcBef>
                <a:spcPts val="800"/>
              </a:spcBef>
              <a:buSzPct val="100000"/>
              <a:buAutoNum type="arabicPeriod" startAt="2"/>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050" b="0" spc="31">
                <a:solidFill>
                  <a:srgbClr val="FFFFFF"/>
                </a:solidFill>
                <a:latin typeface="ヒラギノ角ゴシック W5"/>
                <a:ea typeface="ヒラギノ角ゴシック W5"/>
                <a:cs typeface="ヒラギノ角ゴシック W5"/>
                <a:sym typeface="ヒラギノ角ゴシック W5"/>
              </a:defRPr>
            </a:pPr>
            <a:r>
              <a:rPr spc="0"/>
              <a:t>プレゼンテーショ</a:t>
            </a:r>
            <a:r>
              <a:t>ンの</a:t>
            </a:r>
            <a:r>
              <a:rPr spc="0"/>
              <a:t>スライ</a:t>
            </a:r>
            <a:r>
              <a:t>ドが、操</a:t>
            </a:r>
            <a:r>
              <a:rPr spc="0"/>
              <a:t>作ボタ</a:t>
            </a:r>
            <a:r>
              <a:t>ン</a:t>
            </a:r>
            <a:br/>
            <a:r>
              <a:t>を押した時だけ変化するように、「書類」を</a:t>
            </a:r>
            <a:br/>
            <a:r>
              <a:t>クリックして、「プレゼンテーションのタイプ」</a:t>
            </a:r>
            <a:br/>
            <a:r>
              <a:t>メニューの「リンクのみ」を選択しま</a:t>
            </a:r>
            <a:r>
              <a:rPr spc="-104"/>
              <a:t>す</a:t>
            </a:r>
            <a:r>
              <a:t>。</a:t>
            </a:r>
          </a:p>
        </p:txBody>
      </p:sp>
    </p:spTree>
  </p:cSld>
  <p:clrMapOvr>
    <a:masterClrMapping/>
  </p:clrMapOvr>
  <p:transition spd="med"/>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type="tx">
  <p:cSld name="Page 28">
    <p:spTree>
      <p:nvGrpSpPr>
        <p:cNvPr id="1" name=""/>
        <p:cNvGrpSpPr/>
        <p:nvPr/>
      </p:nvGrpSpPr>
      <p:grpSpPr>
        <a:xfrm>
          <a:off x="0" y="0"/>
          <a:ext cx="0" cy="0"/>
          <a:chOff x="0" y="0"/>
          <a:chExt cx="0" cy="0"/>
        </a:xfrm>
      </p:grpSpPr>
      <p:sp>
        <p:nvSpPr>
          <p:cNvPr id="494" name="以下の質問を手がかりに、モデル、ビュー、コントローラのリストを作成しましょう。コードを使ってプロトタイプを 作るようになると、これらが必要になってきます。…"/>
          <p:cNvSpPr txBox="1"/>
          <p:nvPr/>
        </p:nvSpPr>
        <p:spPr>
          <a:xfrm>
            <a:off x="4749800" y="815272"/>
            <a:ext cx="7590089" cy="705717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p>
            <a:pPr algn="l" defTabSz="457200">
              <a:lnSpc>
                <a:spcPts val="2000"/>
              </a:lnSpc>
              <a:spcBef>
                <a:spcPts val="120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200" b="0">
                <a:latin typeface="ヒラギノ角ゴシック W5"/>
                <a:ea typeface="ヒラギノ角ゴシック W5"/>
                <a:cs typeface="ヒラギノ角ゴシック W5"/>
                <a:sym typeface="ヒラギノ角ゴシック W5"/>
              </a:defRPr>
            </a:pPr>
            <a:r>
              <a:t>以下の質問を手がかりに、モデル、ビュー、コントローラのリストを作成しましょう。コードを使ってプロトタイプを</a:t>
            </a:r>
            <a:br/>
            <a:r>
              <a:t>作るようになると、これらが必要になってきます。</a:t>
            </a:r>
          </a:p>
          <a:p>
            <a:pPr algn="l" defTabSz="457200">
              <a:lnSpc>
                <a:spcPts val="2000"/>
              </a:lnSpc>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200" b="0">
                <a:latin typeface="ヒラギノ角ゴシック W7"/>
                <a:ea typeface="ヒラギノ角ゴシック W7"/>
                <a:cs typeface="ヒラギノ角ゴシック W7"/>
                <a:sym typeface="ヒラギノ角ゴシック W7"/>
              </a:defRPr>
            </a:pPr>
            <a:r>
              <a:t>モデル</a:t>
            </a:r>
          </a:p>
          <a:p>
            <a:pPr algn="l" defTabSz="457200">
              <a:lnSpc>
                <a:spcPts val="2000"/>
              </a:lnSpc>
              <a:spcBef>
                <a:spcPts val="160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200" b="0">
                <a:latin typeface="ヒラギノ角ゴシック W5"/>
                <a:ea typeface="ヒラギノ角ゴシック W5"/>
                <a:cs typeface="ヒラギノ角ゴシック W5"/>
                <a:sym typeface="ヒラギノ角ゴシック W5"/>
              </a:defRPr>
            </a:pPr>
            <a:r>
              <a:t>予定している機能を実装するにはどのようなデータが必要ですか？</a:t>
            </a:r>
            <a:br/>
            <a:r>
              <a:t>このデータはどこから来ますか？ユーザーが提供しますか？それともウェブサービスから取得しますか？</a:t>
            </a:r>
            <a:br/>
            <a:r>
              <a:t>オフラインでアクセスできるようにデータをデバイスに保存する必要がありますか？</a:t>
            </a:r>
          </a:p>
          <a:p>
            <a:pPr algn="l">
              <a:lnSpc>
                <a:spcPct val="120000"/>
              </a:lnSpc>
              <a:spcBef>
                <a:spcPts val="9000"/>
              </a:spcBef>
              <a:defRPr sz="1400" b="0"/>
            </a:pPr>
            <a:endParaRPr/>
          </a:p>
          <a:p>
            <a:pPr algn="l" defTabSz="457200">
              <a:lnSpc>
                <a:spcPts val="2000"/>
              </a:lnSpc>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200" b="0">
                <a:latin typeface="ヒラギノ角ゴシック W7"/>
                <a:ea typeface="ヒラギノ角ゴシック W7"/>
                <a:cs typeface="ヒラギノ角ゴシック W7"/>
                <a:sym typeface="ヒラギノ角ゴシック W7"/>
              </a:defRPr>
            </a:pPr>
            <a:r>
              <a:t>ビュー</a:t>
            </a:r>
          </a:p>
          <a:p>
            <a:pPr algn="l" defTabSz="457200">
              <a:lnSpc>
                <a:spcPts val="2000"/>
              </a:lnSpc>
              <a:spcBef>
                <a:spcPts val="160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200" b="0">
                <a:latin typeface="ヒラギノ角ゴシック W5"/>
                <a:ea typeface="ヒラギノ角ゴシック W5"/>
                <a:cs typeface="ヒラギノ角ゴシック W5"/>
                <a:sym typeface="ヒラギノ角ゴシック W5"/>
              </a:defRPr>
            </a:pPr>
            <a:r>
              <a:t>複数の画面に表示したいビューはありますか？</a:t>
            </a:r>
            <a:br/>
            <a:r>
              <a:t>カスタムのジェスチャーを使いますか？</a:t>
            </a:r>
          </a:p>
          <a:p>
            <a:pPr algn="l">
              <a:lnSpc>
                <a:spcPct val="120000"/>
              </a:lnSpc>
              <a:spcBef>
                <a:spcPts val="9000"/>
              </a:spcBef>
              <a:defRPr sz="1400" b="0"/>
            </a:pPr>
            <a:endParaRPr/>
          </a:p>
          <a:p>
            <a:pPr algn="l" defTabSz="457200">
              <a:lnSpc>
                <a:spcPts val="2000"/>
              </a:lnSpc>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200" b="0">
                <a:latin typeface="ヒラギノ角ゴシック W7"/>
                <a:ea typeface="ヒラギノ角ゴシック W7"/>
                <a:cs typeface="ヒラギノ角ゴシック W7"/>
                <a:sym typeface="ヒラギノ角ゴシック W7"/>
              </a:defRPr>
            </a:pPr>
            <a:r>
              <a:t>コントローラ</a:t>
            </a:r>
          </a:p>
          <a:p>
            <a:pPr algn="l" defTabSz="457200">
              <a:lnSpc>
                <a:spcPts val="2000"/>
              </a:lnSpc>
              <a:spcBef>
                <a:spcPts val="160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200" b="0">
                <a:latin typeface="ヒラギノ角ゴシック W5"/>
                <a:ea typeface="ヒラギノ角ゴシック W5"/>
                <a:cs typeface="ヒラギノ角ゴシック W5"/>
                <a:sym typeface="ヒラギノ角ゴシック W5"/>
              </a:defRPr>
            </a:pPr>
            <a:r>
              <a:t>アプリケーションにはビューのコントローラがいくつ必要ですか？</a:t>
            </a:r>
            <a:br/>
            <a:r>
              <a:t>データの操作に役立つのはどのコントローラですか？</a:t>
            </a:r>
            <a:br/>
            <a:r>
              <a:t>アプリケーションには、コントローラが必要となるカスタマイズされた遷移がありますか？</a:t>
            </a:r>
          </a:p>
        </p:txBody>
      </p:sp>
      <p:sp>
        <p:nvSpPr>
          <p:cNvPr id="495" name="四角形"/>
          <p:cNvSpPr/>
          <p:nvPr/>
        </p:nvSpPr>
        <p:spPr>
          <a:xfrm>
            <a:off x="-25400" y="-50800"/>
            <a:ext cx="3869184" cy="9855200"/>
          </a:xfrm>
          <a:prstGeom prst="rect">
            <a:avLst/>
          </a:prstGeom>
          <a:solidFill>
            <a:srgbClr val="5AC6D2"/>
          </a:solidFill>
          <a:ln w="12700">
            <a:miter lim="400000"/>
          </a:ln>
        </p:spPr>
        <p:txBody>
          <a:bodyPr lIns="50800" tIns="50800" rIns="50800" bIns="50800" anchor="ctr"/>
          <a:lstStyle/>
          <a:p>
            <a:pPr algn="l">
              <a:lnSpc>
                <a:spcPct val="110000"/>
              </a:lnSpc>
              <a:spcBef>
                <a:spcPts val="1200"/>
              </a:spcBef>
              <a:defRPr sz="1600" b="0">
                <a:latin typeface="+mj-lt"/>
                <a:ea typeface="+mj-ea"/>
                <a:cs typeface="+mj-cs"/>
                <a:sym typeface="Helvetica Neue Medium"/>
              </a:defRPr>
            </a:pPr>
            <a:endParaRPr/>
          </a:p>
        </p:txBody>
      </p:sp>
      <p:sp>
        <p:nvSpPr>
          <p:cNvPr id="496" name="上級編：MVCの詳細…"/>
          <p:cNvSpPr txBox="1"/>
          <p:nvPr/>
        </p:nvSpPr>
        <p:spPr>
          <a:xfrm>
            <a:off x="516036" y="834135"/>
            <a:ext cx="3021149" cy="168452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p>
            <a:pPr algn="l">
              <a:lnSpc>
                <a:spcPts val="1900"/>
              </a:lnSpc>
              <a:spcBef>
                <a:spcPts val="200"/>
              </a:spcBef>
              <a:defRPr sz="1200" b="0" spc="60">
                <a:solidFill>
                  <a:srgbClr val="FFFFFF"/>
                </a:solidFill>
                <a:latin typeface="ヒラギノ角ゴシック W7"/>
                <a:ea typeface="ヒラギノ角ゴシック W7"/>
                <a:cs typeface="ヒラギノ角ゴシック W7"/>
                <a:sym typeface="ヒラギノ角ゴシック W7"/>
              </a:defRPr>
            </a:pPr>
            <a:r>
              <a:t>上級編：MVCの詳細</a:t>
            </a:r>
          </a:p>
          <a:p>
            <a:pPr algn="l">
              <a:lnSpc>
                <a:spcPts val="1900"/>
              </a:lnSpc>
              <a:spcBef>
                <a:spcPts val="1200"/>
              </a:spcBef>
              <a:defRPr sz="1200" b="0" spc="36">
                <a:solidFill>
                  <a:srgbClr val="FFFFFF"/>
                </a:solidFill>
                <a:latin typeface="ヒラギノ角ゴシック W5"/>
                <a:ea typeface="ヒラギノ角ゴシック W5"/>
                <a:cs typeface="ヒラギノ角ゴシック W5"/>
                <a:sym typeface="ヒラギノ角ゴシック W5"/>
              </a:defRPr>
            </a:pPr>
            <a:r>
              <a:t>プロトタイプでアプリケーションの操作の</a:t>
            </a:r>
            <a:br/>
            <a:r>
              <a:t>流れを定義したら、コードの様々な部分を</a:t>
            </a:r>
            <a:br/>
            <a:r>
              <a:t>どのように体系化するか考えましょう。</a:t>
            </a:r>
            <a:br/>
            <a:r>
              <a:t>MVC（Model View Controller）パターンを利用すると、整理された状態を保ちながらコードを体系化することができます。</a:t>
            </a:r>
          </a:p>
        </p:txBody>
      </p:sp>
      <p:sp>
        <p:nvSpPr>
          <p:cNvPr id="497" name="スライド番号"/>
          <p:cNvSpPr txBox="1">
            <a:spLocks noGrp="1"/>
          </p:cNvSpPr>
          <p:nvPr>
            <p:ph type="sldNum" sz="quarter" idx="2"/>
          </p:nvPr>
        </p:nvSpPr>
        <p:spPr>
          <a:xfrm>
            <a:off x="12318999" y="9029700"/>
            <a:ext cx="283770" cy="275133"/>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tx">
  <p:cSld name="Page 29">
    <p:spTree>
      <p:nvGrpSpPr>
        <p:cNvPr id="1" name=""/>
        <p:cNvGrpSpPr/>
        <p:nvPr/>
      </p:nvGrpSpPr>
      <p:grpSpPr>
        <a:xfrm>
          <a:off x="0" y="0"/>
          <a:ext cx="0" cy="0"/>
          <a:chOff x="0" y="0"/>
          <a:chExt cx="0" cy="0"/>
        </a:xfrm>
      </p:grpSpPr>
      <p:sp>
        <p:nvSpPr>
          <p:cNvPr id="504" name="アプリケーションの中で、どの部分のコードを最初に作成したいですか？アプリケーションを作成するための計画を 立てましょう。ストーリーボードを見直してください。…"/>
          <p:cNvSpPr txBox="1"/>
          <p:nvPr/>
        </p:nvSpPr>
        <p:spPr>
          <a:xfrm>
            <a:off x="4749800" y="815272"/>
            <a:ext cx="7590089" cy="26995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p>
            <a:pPr algn="l" defTabSz="457200">
              <a:lnSpc>
                <a:spcPts val="2000"/>
              </a:lnSpc>
              <a:spcBef>
                <a:spcPts val="120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200" b="0">
                <a:latin typeface="ヒラギノ角ゴシック W5"/>
                <a:ea typeface="ヒラギノ角ゴシック W5"/>
                <a:cs typeface="ヒラギノ角ゴシック W5"/>
                <a:sym typeface="ヒラギノ角ゴシック W5"/>
              </a:defRPr>
            </a:pPr>
            <a:r>
              <a:t>アプリケーションの中で、どの部分のコードを最初に作成したいですか？アプリケーションを作成するための計画を</a:t>
            </a:r>
            <a:br/>
            <a:r>
              <a:t>立てましょう。ストーリーボードを見直してください。</a:t>
            </a:r>
          </a:p>
          <a:p>
            <a:pPr algn="l" defTabSz="457200">
              <a:lnSpc>
                <a:spcPts val="2000"/>
              </a:lnSpc>
              <a:spcBef>
                <a:spcPts val="120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200" b="0">
                <a:latin typeface="ヒラギノ角ゴシック W5"/>
                <a:ea typeface="ヒラギノ角ゴシック W5"/>
                <a:cs typeface="ヒラギノ角ゴシック W5"/>
                <a:sym typeface="ヒラギノ角ゴシック W5"/>
              </a:defRPr>
            </a:pPr>
            <a:r>
              <a:t>最も重要度が高く、最初に動くようにする必要があるのはどのビューですか？</a:t>
            </a:r>
          </a:p>
          <a:p>
            <a:pPr algn="l">
              <a:lnSpc>
                <a:spcPct val="120000"/>
              </a:lnSpc>
              <a:spcBef>
                <a:spcPts val="9200"/>
              </a:spcBef>
              <a:defRPr sz="1400" b="0"/>
            </a:pPr>
            <a:endParaRPr/>
          </a:p>
          <a:p>
            <a:pPr algn="l" defTabSz="457200">
              <a:lnSpc>
                <a:spcPts val="2000"/>
              </a:lnSpc>
              <a:spcBef>
                <a:spcPts val="120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200" b="0">
                <a:latin typeface="ヒラギノ角ゴシック W5"/>
                <a:ea typeface="ヒラギノ角ゴシック W5"/>
                <a:cs typeface="ヒラギノ角ゴシック W5"/>
                <a:sym typeface="ヒラギノ角ゴシック W5"/>
              </a:defRPr>
            </a:pPr>
            <a:r>
              <a:t>最後にまわしてよいのはどのビューですか？</a:t>
            </a:r>
          </a:p>
        </p:txBody>
      </p:sp>
      <p:sp>
        <p:nvSpPr>
          <p:cNvPr id="505" name="四角形"/>
          <p:cNvSpPr/>
          <p:nvPr/>
        </p:nvSpPr>
        <p:spPr>
          <a:xfrm>
            <a:off x="-25400" y="-50800"/>
            <a:ext cx="3869184" cy="9855200"/>
          </a:xfrm>
          <a:prstGeom prst="rect">
            <a:avLst/>
          </a:prstGeom>
          <a:solidFill>
            <a:srgbClr val="5AC6D2"/>
          </a:solidFill>
          <a:ln w="12700">
            <a:miter lim="400000"/>
          </a:ln>
        </p:spPr>
        <p:txBody>
          <a:bodyPr lIns="50800" tIns="50800" rIns="50800" bIns="50800" anchor="ctr"/>
          <a:lstStyle/>
          <a:p>
            <a:pPr algn="l">
              <a:lnSpc>
                <a:spcPct val="110000"/>
              </a:lnSpc>
              <a:spcBef>
                <a:spcPts val="1200"/>
              </a:spcBef>
              <a:defRPr sz="1600" b="0">
                <a:latin typeface="+mj-lt"/>
                <a:ea typeface="+mj-ea"/>
                <a:cs typeface="+mj-cs"/>
                <a:sym typeface="Helvetica Neue Medium"/>
              </a:defRPr>
            </a:pPr>
            <a:endParaRPr/>
          </a:p>
        </p:txBody>
      </p:sp>
      <p:sp>
        <p:nvSpPr>
          <p:cNvPr id="506" name="上級編：Xcodeを使う…"/>
          <p:cNvSpPr txBox="1"/>
          <p:nvPr/>
        </p:nvSpPr>
        <p:spPr>
          <a:xfrm>
            <a:off x="516036" y="834135"/>
            <a:ext cx="3021149" cy="642162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p>
            <a:pPr algn="l">
              <a:lnSpc>
                <a:spcPts val="1900"/>
              </a:lnSpc>
              <a:spcBef>
                <a:spcPts val="200"/>
              </a:spcBef>
              <a:defRPr sz="1200" b="0" spc="60">
                <a:solidFill>
                  <a:srgbClr val="FFFFFF"/>
                </a:solidFill>
                <a:latin typeface="ヒラギノ角ゴシック W7"/>
                <a:ea typeface="ヒラギノ角ゴシック W7"/>
                <a:cs typeface="ヒラギノ角ゴシック W7"/>
                <a:sym typeface="ヒラギノ角ゴシック W7"/>
              </a:defRPr>
            </a:pPr>
            <a:r>
              <a:t>上級編：</a:t>
            </a:r>
            <a:r>
              <a:rPr spc="36"/>
              <a:t>Xcod</a:t>
            </a:r>
            <a:r>
              <a:t>eを使う</a:t>
            </a:r>
          </a:p>
          <a:p>
            <a:pPr algn="l">
              <a:lnSpc>
                <a:spcPts val="1900"/>
              </a:lnSpc>
              <a:spcBef>
                <a:spcPts val="1200"/>
              </a:spcBef>
              <a:defRPr sz="1200" b="0" spc="36">
                <a:solidFill>
                  <a:srgbClr val="FFFFFF"/>
                </a:solidFill>
                <a:latin typeface="ヒラギノ角ゴシック W5"/>
                <a:ea typeface="ヒラギノ角ゴシック W5"/>
                <a:cs typeface="ヒラギノ角ゴシック W5"/>
                <a:sym typeface="ヒラギノ角ゴシック W5"/>
              </a:defRPr>
            </a:pPr>
            <a:r>
              <a:t>描画ツールやKeynoteなどのシンプルな</a:t>
            </a:r>
            <a:br/>
            <a:r>
              <a:t>プロトタイプツールを使用することの利点の1つは、フィードバックに基づいて簡単に変更ができることです。しかし、プロトタイプの</a:t>
            </a:r>
            <a:br/>
            <a:r>
              <a:t>一部をXcodeで作ってはいけないというルールはありません。XcodeのInterface BuilderやStoryboardを使って、アプリケーションの全画面をつなぎ合わせるのも</a:t>
            </a:r>
            <a:br/>
            <a:r>
              <a:t>1つの方法です。プロトタイピングのために</a:t>
            </a:r>
            <a:br/>
            <a:r>
              <a:t>上級者向けツールを使うことを検討すると</a:t>
            </a:r>
            <a:br/>
            <a:r>
              <a:t>よいのはどのような場合でしょうか？</a:t>
            </a:r>
          </a:p>
          <a:p>
            <a:pPr algn="l">
              <a:lnSpc>
                <a:spcPts val="1900"/>
              </a:lnSpc>
              <a:spcBef>
                <a:spcPts val="1200"/>
              </a:spcBef>
              <a:defRPr sz="1200" b="0" spc="36">
                <a:solidFill>
                  <a:srgbClr val="FFFFFF"/>
                </a:solidFill>
                <a:latin typeface="ヒラギノ角ゴシック W5"/>
                <a:ea typeface="ヒラギノ角ゴシック W5"/>
                <a:cs typeface="ヒラギノ角ゴシック W5"/>
                <a:sym typeface="ヒラギノ角ゴシック W5"/>
              </a:defRPr>
            </a:pPr>
            <a:r>
              <a:t>Keynoteを使ったプロトタイプ作成は、</a:t>
            </a:r>
            <a:br/>
            <a:r>
              <a:t>アプリケーションのUIを表現するには優れているのですが、UXの要素、特にアプリケーションとユーザーとのやり取りやフィード</a:t>
            </a:r>
            <a:br/>
            <a:r>
              <a:t>バックをエミュレートするのは困難です。</a:t>
            </a:r>
            <a:br/>
            <a:r>
              <a:t>一方、Xcodeでアプリケーションの一部を</a:t>
            </a:r>
            <a:br/>
            <a:r>
              <a:t>作れば、アプリケーションがユーザーの実際の操作に対してどのように応答するかを</a:t>
            </a:r>
            <a:br/>
            <a:r>
              <a:t>実演してみせることができます。</a:t>
            </a:r>
            <a:br/>
            <a:r>
              <a:t>X</a:t>
            </a:r>
            <a:r>
              <a:rPr spc="24"/>
              <a:t>codeプロジェクトでは、アプリケーションの</a:t>
            </a:r>
            <a:r>
              <a:t>特定の機能だけに対象を絞ってプログラミングすることもできます</a:t>
            </a:r>
            <a:r>
              <a:rPr spc="180"/>
              <a:t>。</a:t>
            </a:r>
            <a:r>
              <a:t>アプリケーション</a:t>
            </a:r>
            <a:r>
              <a:rPr spc="24"/>
              <a:t>全体を作ったり、すべてのUIを実装したりする</a:t>
            </a:r>
            <a:r>
              <a:t>必要はありません。</a:t>
            </a:r>
          </a:p>
        </p:txBody>
      </p:sp>
      <p:sp>
        <p:nvSpPr>
          <p:cNvPr id="507" name="スライド番号"/>
          <p:cNvSpPr txBox="1">
            <a:spLocks noGrp="1"/>
          </p:cNvSpPr>
          <p:nvPr>
            <p:ph type="sldNum" sz="quarter" idx="2"/>
          </p:nvPr>
        </p:nvSpPr>
        <p:spPr>
          <a:xfrm>
            <a:off x="12318999" y="9029700"/>
            <a:ext cx="283770" cy="275133"/>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type="tx">
  <p:cSld name="Page 30">
    <p:spTree>
      <p:nvGrpSpPr>
        <p:cNvPr id="1" name=""/>
        <p:cNvGrpSpPr/>
        <p:nvPr/>
      </p:nvGrpSpPr>
      <p:grpSpPr>
        <a:xfrm>
          <a:off x="0" y="0"/>
          <a:ext cx="0" cy="0"/>
          <a:chOff x="0" y="0"/>
          <a:chExt cx="0" cy="0"/>
        </a:xfrm>
      </p:grpSpPr>
      <p:sp>
        <p:nvSpPr>
          <p:cNvPr id="514" name="概要…"/>
          <p:cNvSpPr txBox="1"/>
          <p:nvPr/>
        </p:nvSpPr>
        <p:spPr>
          <a:xfrm>
            <a:off x="4758394" y="826769"/>
            <a:ext cx="7678897" cy="238506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p>
            <a:pPr algn="l">
              <a:lnSpc>
                <a:spcPts val="2900"/>
              </a:lnSpc>
              <a:spcBef>
                <a:spcPts val="1200"/>
              </a:spcBef>
              <a:defRPr sz="2000" b="0" spc="100">
                <a:latin typeface="ヒラギノ角ゴシック W7"/>
                <a:ea typeface="ヒラギノ角ゴシック W7"/>
                <a:cs typeface="ヒラギノ角ゴシック W7"/>
                <a:sym typeface="ヒラギノ角ゴシック W7"/>
              </a:defRPr>
            </a:pPr>
            <a:r>
              <a:t>概要</a:t>
            </a:r>
          </a:p>
          <a:p>
            <a:pPr algn="l" defTabSz="457200">
              <a:lnSpc>
                <a:spcPts val="2500"/>
              </a:lnSpc>
              <a:spcBef>
                <a:spcPts val="120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500" b="0" spc="45">
                <a:latin typeface="ヒラギノ角ゴシック W5"/>
                <a:ea typeface="ヒラギノ角ゴシック W5"/>
                <a:cs typeface="ヒラギノ角ゴシック W5"/>
                <a:sym typeface="ヒラギノ角ゴシック W5"/>
              </a:defRPr>
            </a:pPr>
            <a:r>
              <a:t>いよいよ</a:t>
            </a:r>
            <a:r>
              <a:rPr spc="0"/>
              <a:t>プロトタイ</a:t>
            </a:r>
            <a:r>
              <a:t>プを試す時がやってきました。</a:t>
            </a:r>
            <a:r>
              <a:rPr spc="0"/>
              <a:t>クラスメー</a:t>
            </a:r>
            <a:r>
              <a:t>トや家族に試してもらうと</a:t>
            </a:r>
            <a:br/>
            <a:r>
              <a:rPr spc="29"/>
              <a:t>よいでしょう。できれば、</a:t>
            </a:r>
            <a:r>
              <a:rPr spc="0"/>
              <a:t>アプリケーショ</a:t>
            </a:r>
            <a:r>
              <a:rPr spc="29"/>
              <a:t>ンの対象者に合致する人にテストしてもらい</a:t>
            </a:r>
            <a:br>
              <a:rPr spc="29"/>
            </a:br>
            <a:r>
              <a:rPr spc="29"/>
              <a:t>ましょう。</a:t>
            </a:r>
            <a:r>
              <a:t>協力してくれる</a:t>
            </a:r>
            <a:r>
              <a:rPr spc="0"/>
              <a:t>ユーザー</a:t>
            </a:r>
            <a:r>
              <a:t>に</a:t>
            </a:r>
            <a:r>
              <a:rPr spc="0"/>
              <a:t>プロトタイ</a:t>
            </a:r>
            <a:r>
              <a:t>プを見せて、新しい</a:t>
            </a:r>
            <a:r>
              <a:rPr spc="0"/>
              <a:t>アプリケーショ</a:t>
            </a:r>
            <a:r>
              <a:t>ンの</a:t>
            </a:r>
            <a:br/>
            <a:r>
              <a:rPr spc="0"/>
              <a:t>アイデ</a:t>
            </a:r>
            <a:r>
              <a:t>アを説明し、試してみてほしいと依頼しましょう。必要な場合は操作方法などを</a:t>
            </a:r>
            <a:br/>
            <a:r>
              <a:t>説明してもかまいませんが、ここでの目的は</a:t>
            </a:r>
            <a:r>
              <a:rPr spc="0"/>
              <a:t>ユーザ</a:t>
            </a:r>
            <a:r>
              <a:t>ーがどのように使うかを観察する</a:t>
            </a:r>
            <a:br/>
            <a:r>
              <a:t>ことで</a:t>
            </a:r>
            <a:r>
              <a:rPr spc="-149"/>
              <a:t>す</a:t>
            </a:r>
            <a:r>
              <a:t>。質問はあとにしましょう。</a:t>
            </a:r>
          </a:p>
        </p:txBody>
      </p:sp>
      <p:sp>
        <p:nvSpPr>
          <p:cNvPr id="515" name="四角形"/>
          <p:cNvSpPr/>
          <p:nvPr/>
        </p:nvSpPr>
        <p:spPr>
          <a:xfrm>
            <a:off x="-25400" y="-50800"/>
            <a:ext cx="3869184" cy="9855200"/>
          </a:xfrm>
          <a:prstGeom prst="rect">
            <a:avLst/>
          </a:prstGeom>
          <a:solidFill>
            <a:srgbClr val="E6565C"/>
          </a:solidFill>
          <a:ln w="12700">
            <a:miter lim="400000"/>
          </a:ln>
        </p:spPr>
        <p:txBody>
          <a:bodyPr lIns="50800" tIns="50800" rIns="50800" bIns="50800" anchor="ctr"/>
          <a:lstStyle/>
          <a:p>
            <a:pPr algn="l">
              <a:lnSpc>
                <a:spcPct val="110000"/>
              </a:lnSpc>
              <a:spcBef>
                <a:spcPts val="1200"/>
              </a:spcBef>
              <a:defRPr sz="1600" b="0">
                <a:latin typeface="+mj-lt"/>
                <a:ea typeface="+mj-ea"/>
                <a:cs typeface="+mj-cs"/>
                <a:sym typeface="Helvetica Neue Medium"/>
              </a:defRPr>
            </a:pPr>
            <a:endParaRPr/>
          </a:p>
        </p:txBody>
      </p:sp>
      <p:pic>
        <p:nvPicPr>
          <p:cNvPr id="516" name="イメージ" descr="イメージ"/>
          <p:cNvPicPr>
            <a:picLocks noChangeAspect="1"/>
          </p:cNvPicPr>
          <p:nvPr/>
        </p:nvPicPr>
        <p:blipFill>
          <a:blip r:embed="rId2">
            <a:alphaModFix amt="50000"/>
            <a:extLst/>
          </a:blip>
          <a:stretch>
            <a:fillRect/>
          </a:stretch>
        </p:blipFill>
        <p:spPr>
          <a:xfrm>
            <a:off x="6758094" y="4277183"/>
            <a:ext cx="3314227" cy="4401720"/>
          </a:xfrm>
          <a:prstGeom prst="rect">
            <a:avLst/>
          </a:prstGeom>
          <a:ln w="12700">
            <a:miter lim="400000"/>
          </a:ln>
        </p:spPr>
      </p:pic>
      <p:sp>
        <p:nvSpPr>
          <p:cNvPr id="517" name="スライド番号"/>
          <p:cNvSpPr txBox="1">
            <a:spLocks noGrp="1"/>
          </p:cNvSpPr>
          <p:nvPr>
            <p:ph type="sldNum" sz="quarter" idx="2"/>
          </p:nvPr>
        </p:nvSpPr>
        <p:spPr>
          <a:xfrm>
            <a:off x="12318999" y="9029700"/>
            <a:ext cx="283770" cy="275133"/>
          </a:xfrm>
          <a:prstGeom prst="rect">
            <a:avLst/>
          </a:prstGeom>
        </p:spPr>
        <p:txBody>
          <a:bodyPr/>
          <a:lstStyle/>
          <a:p>
            <a:fld id="{86CB4B4D-7CA3-9044-876B-883B54F8677D}" type="slidenum">
              <a:t>‹#›</a:t>
            </a:fld>
            <a:endParaRPr/>
          </a:p>
        </p:txBody>
      </p:sp>
      <p:sp>
        <p:nvSpPr>
          <p:cNvPr id="518" name="評価…"/>
          <p:cNvSpPr txBox="1"/>
          <p:nvPr/>
        </p:nvSpPr>
        <p:spPr>
          <a:xfrm>
            <a:off x="495300" y="762000"/>
            <a:ext cx="2378970" cy="29994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lstStyle/>
          <a:p>
            <a:pPr algn="l" defTabSz="457200">
              <a:lnSpc>
                <a:spcPts val="3200"/>
              </a:lnSpc>
              <a:spcBef>
                <a:spcPts val="120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500" b="0" spc="125">
                <a:solidFill>
                  <a:srgbClr val="FFFFFF"/>
                </a:solidFill>
                <a:latin typeface="ヒラギノ角ゴシック W7"/>
                <a:ea typeface="ヒラギノ角ゴシック W7"/>
                <a:cs typeface="ヒラギノ角ゴシック W7"/>
                <a:sym typeface="ヒラギノ角ゴシック W7"/>
              </a:defRPr>
            </a:pPr>
            <a:r>
              <a:t>評価</a:t>
            </a:r>
          </a:p>
          <a:p>
            <a:pPr algn="l" defTabSz="457200">
              <a:lnSpc>
                <a:spcPts val="2700"/>
              </a:lnSpc>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800" b="0" spc="53">
                <a:solidFill>
                  <a:srgbClr val="FFFFFF">
                    <a:alpha val="50000"/>
                  </a:srgbClr>
                </a:solidFill>
                <a:latin typeface="ヒラギノ角ゴシック W7"/>
                <a:ea typeface="ヒラギノ角ゴシック W7"/>
                <a:cs typeface="ヒラギノ角ゴシック W7"/>
                <a:sym typeface="ヒラギノ角ゴシック W7"/>
              </a:defRPr>
            </a:pPr>
            <a:r>
              <a:t>観察</a:t>
            </a:r>
          </a:p>
          <a:p>
            <a:pPr algn="l" defTabSz="457200">
              <a:lnSpc>
                <a:spcPts val="2700"/>
              </a:lnSpc>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800" b="0">
                <a:solidFill>
                  <a:srgbClr val="FFFFFF">
                    <a:alpha val="50000"/>
                  </a:srgbClr>
                </a:solidFill>
                <a:latin typeface="ヒラギノ角ゴシック W7"/>
                <a:ea typeface="ヒラギノ角ゴシック W7"/>
                <a:cs typeface="ヒラギノ角ゴシック W7"/>
                <a:sym typeface="ヒラギノ角ゴシック W7"/>
              </a:defRPr>
            </a:pPr>
            <a:r>
              <a:t>インタビュー</a:t>
            </a:r>
          </a:p>
        </p:txBody>
      </p:sp>
    </p:spTree>
  </p:cSld>
  <p:clrMapOvr>
    <a:masterClrMapping/>
  </p:clrMapOvr>
  <p:transition spd="med"/>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x">
  <p:cSld name="Page 31">
    <p:spTree>
      <p:nvGrpSpPr>
        <p:cNvPr id="1" name=""/>
        <p:cNvGrpSpPr/>
        <p:nvPr/>
      </p:nvGrpSpPr>
      <p:grpSpPr>
        <a:xfrm>
          <a:off x="0" y="0"/>
          <a:ext cx="0" cy="0"/>
          <a:chOff x="0" y="0"/>
          <a:chExt cx="0" cy="0"/>
        </a:xfrm>
      </p:grpSpPr>
      <p:sp>
        <p:nvSpPr>
          <p:cNvPr id="525" name="四角形"/>
          <p:cNvSpPr/>
          <p:nvPr/>
        </p:nvSpPr>
        <p:spPr>
          <a:xfrm>
            <a:off x="-25400" y="-50800"/>
            <a:ext cx="3869184" cy="9855200"/>
          </a:xfrm>
          <a:prstGeom prst="rect">
            <a:avLst/>
          </a:prstGeom>
          <a:solidFill>
            <a:srgbClr val="E6565C"/>
          </a:solidFill>
          <a:ln w="12700">
            <a:miter lim="400000"/>
          </a:ln>
        </p:spPr>
        <p:txBody>
          <a:bodyPr lIns="50800" tIns="50800" rIns="50800" bIns="50800" anchor="ctr"/>
          <a:lstStyle/>
          <a:p>
            <a:pPr algn="l">
              <a:lnSpc>
                <a:spcPct val="110000"/>
              </a:lnSpc>
              <a:spcBef>
                <a:spcPts val="1200"/>
              </a:spcBef>
              <a:defRPr sz="1600" b="0">
                <a:latin typeface="+mj-lt"/>
                <a:ea typeface="+mj-ea"/>
                <a:cs typeface="+mj-cs"/>
                <a:sym typeface="Helvetica Neue Medium"/>
              </a:defRPr>
            </a:pPr>
            <a:endParaRPr/>
          </a:p>
        </p:txBody>
      </p:sp>
      <p:sp>
        <p:nvSpPr>
          <p:cNvPr id="526" name="評価…"/>
          <p:cNvSpPr txBox="1"/>
          <p:nvPr/>
        </p:nvSpPr>
        <p:spPr>
          <a:xfrm>
            <a:off x="495300" y="762000"/>
            <a:ext cx="2378970" cy="29994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lstStyle/>
          <a:p>
            <a:pPr algn="l" defTabSz="457200">
              <a:lnSpc>
                <a:spcPts val="3200"/>
              </a:lnSpc>
              <a:spcBef>
                <a:spcPts val="120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500" b="0" spc="125">
                <a:solidFill>
                  <a:srgbClr val="FFFFFF"/>
                </a:solidFill>
                <a:latin typeface="ヒラギノ角ゴシック W7"/>
                <a:ea typeface="ヒラギノ角ゴシック W7"/>
                <a:cs typeface="ヒラギノ角ゴシック W7"/>
                <a:sym typeface="ヒラギノ角ゴシック W7"/>
              </a:defRPr>
            </a:pPr>
            <a:r>
              <a:t>評価</a:t>
            </a:r>
          </a:p>
          <a:p>
            <a:pPr algn="l" defTabSz="457200">
              <a:lnSpc>
                <a:spcPts val="2700"/>
              </a:lnSpc>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800" b="0" spc="53">
                <a:solidFill>
                  <a:srgbClr val="FFFFFF"/>
                </a:solidFill>
                <a:latin typeface="ヒラギノ角ゴシック W7"/>
                <a:ea typeface="ヒラギノ角ゴシック W7"/>
                <a:cs typeface="ヒラギノ角ゴシック W7"/>
                <a:sym typeface="ヒラギノ角ゴシック W7"/>
              </a:defRPr>
            </a:pPr>
            <a:r>
              <a:t>観察</a:t>
            </a:r>
          </a:p>
          <a:p>
            <a:pPr algn="l" defTabSz="457200">
              <a:lnSpc>
                <a:spcPts val="2700"/>
              </a:lnSpc>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800" b="0">
                <a:solidFill>
                  <a:srgbClr val="FFFFFF">
                    <a:alpha val="50000"/>
                  </a:srgbClr>
                </a:solidFill>
                <a:latin typeface="ヒラギノ角ゴシック W7"/>
                <a:ea typeface="ヒラギノ角ゴシック W7"/>
                <a:cs typeface="ヒラギノ角ゴシック W7"/>
                <a:sym typeface="ヒラギノ角ゴシック W7"/>
              </a:defRPr>
            </a:pPr>
            <a:r>
              <a:t>インタビュー</a:t>
            </a:r>
          </a:p>
        </p:txBody>
      </p:sp>
      <p:sp>
        <p:nvSpPr>
          <p:cNvPr id="527" name="スライド番号"/>
          <p:cNvSpPr txBox="1">
            <a:spLocks noGrp="1"/>
          </p:cNvSpPr>
          <p:nvPr>
            <p:ph type="sldNum" sz="quarter" idx="2"/>
          </p:nvPr>
        </p:nvSpPr>
        <p:spPr>
          <a:xfrm>
            <a:off x="12318999" y="9029700"/>
            <a:ext cx="283770" cy="275133"/>
          </a:xfrm>
          <a:prstGeom prst="rect">
            <a:avLst/>
          </a:prstGeom>
        </p:spPr>
        <p:txBody>
          <a:bodyPr/>
          <a:lstStyle/>
          <a:p>
            <a:fld id="{86CB4B4D-7CA3-9044-876B-883B54F8677D}" type="slidenum">
              <a:t>‹#›</a:t>
            </a:fld>
            <a:endParaRPr/>
          </a:p>
        </p:txBody>
      </p:sp>
      <p:sp>
        <p:nvSpPr>
          <p:cNvPr id="528" name="ユーザーはどのボタンをタップすればよいかわかりましたか？"/>
          <p:cNvSpPr txBox="1"/>
          <p:nvPr/>
        </p:nvSpPr>
        <p:spPr>
          <a:xfrm>
            <a:off x="4762500" y="2247627"/>
            <a:ext cx="4443095" cy="24937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p>
            <a:pPr algn="l" defTabSz="457200">
              <a:lnSpc>
                <a:spcPts val="1800"/>
              </a:lnSpc>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200" b="0" spc="36">
                <a:latin typeface="ヒラギノ角ゴシック W5"/>
                <a:ea typeface="ヒラギノ角ゴシック W5"/>
                <a:cs typeface="ヒラギノ角ゴシック W5"/>
                <a:sym typeface="ヒラギノ角ゴシック W5"/>
              </a:defRPr>
            </a:pPr>
            <a:r>
              <a:rPr spc="0"/>
              <a:t>ユーザ</a:t>
            </a:r>
            <a:r>
              <a:t>ーはどの</a:t>
            </a:r>
            <a:r>
              <a:rPr spc="0"/>
              <a:t>ボタ</a:t>
            </a:r>
            <a:r>
              <a:t>ンを</a:t>
            </a:r>
            <a:r>
              <a:rPr spc="0"/>
              <a:t>タッ</a:t>
            </a:r>
            <a:r>
              <a:t>プすればよいかわかりましたか？</a:t>
            </a:r>
          </a:p>
        </p:txBody>
      </p:sp>
      <p:sp>
        <p:nvSpPr>
          <p:cNvPr id="529" name="ユーザーは戸惑っていましたか？それはどの部分でしたか？"/>
          <p:cNvSpPr txBox="1"/>
          <p:nvPr/>
        </p:nvSpPr>
        <p:spPr>
          <a:xfrm>
            <a:off x="4762500" y="3629931"/>
            <a:ext cx="4443095" cy="24937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p>
            <a:pPr algn="l" defTabSz="457200">
              <a:lnSpc>
                <a:spcPts val="1800"/>
              </a:lnSpc>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200" b="0" spc="36">
                <a:latin typeface="ヒラギノ角ゴシック W5"/>
                <a:ea typeface="ヒラギノ角ゴシック W5"/>
                <a:cs typeface="ヒラギノ角ゴシック W5"/>
                <a:sym typeface="ヒラギノ角ゴシック W5"/>
              </a:defRPr>
            </a:pPr>
            <a:r>
              <a:rPr spc="0"/>
              <a:t>ユーザ</a:t>
            </a:r>
            <a:r>
              <a:t>ーは戸惑っていましたか</a:t>
            </a:r>
            <a:r>
              <a:rPr spc="180"/>
              <a:t>？</a:t>
            </a:r>
            <a:r>
              <a:t>それはどの部分でしたか？</a:t>
            </a:r>
          </a:p>
        </p:txBody>
      </p:sp>
      <p:sp>
        <p:nvSpPr>
          <p:cNvPr id="530" name="ユーザーはアプリケーションを楽しんでいましたか？"/>
          <p:cNvSpPr txBox="1"/>
          <p:nvPr/>
        </p:nvSpPr>
        <p:spPr>
          <a:xfrm>
            <a:off x="4762500" y="5025634"/>
            <a:ext cx="4443095" cy="24937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p>
            <a:pPr algn="l" defTabSz="457200">
              <a:lnSpc>
                <a:spcPts val="1800"/>
              </a:lnSpc>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200" b="0" spc="36">
                <a:latin typeface="ヒラギノ角ゴシック W5"/>
                <a:ea typeface="ヒラギノ角ゴシック W5"/>
                <a:cs typeface="ヒラギノ角ゴシック W5"/>
                <a:sym typeface="ヒラギノ角ゴシック W5"/>
              </a:defRPr>
            </a:pPr>
            <a:r>
              <a:rPr spc="0"/>
              <a:t>ユーザ</a:t>
            </a:r>
            <a:r>
              <a:t>ーは</a:t>
            </a:r>
            <a:r>
              <a:rPr spc="0"/>
              <a:t>アプリケーショ</a:t>
            </a:r>
            <a:r>
              <a:t>ンを楽しんでいましたか？ </a:t>
            </a:r>
          </a:p>
        </p:txBody>
      </p:sp>
      <p:sp>
        <p:nvSpPr>
          <p:cNvPr id="531" name="特定の場面で笑顔になったり声を出して笑ったりしましたか？"/>
          <p:cNvSpPr txBox="1"/>
          <p:nvPr/>
        </p:nvSpPr>
        <p:spPr>
          <a:xfrm>
            <a:off x="4762500" y="6434035"/>
            <a:ext cx="4443095" cy="24937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algn="l" defTabSz="457200">
              <a:lnSpc>
                <a:spcPts val="1800"/>
              </a:lnSpc>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200" b="0" spc="36">
                <a:latin typeface="ヒラギノ角ゴシック W5"/>
                <a:ea typeface="ヒラギノ角ゴシック W5"/>
                <a:cs typeface="ヒラギノ角ゴシック W5"/>
                <a:sym typeface="ヒラギノ角ゴシック W5"/>
              </a:defRPr>
            </a:lvl1pPr>
          </a:lstStyle>
          <a:p>
            <a:r>
              <a:t>特定の場面で笑顔になったり声を出して笑ったりしましたか？</a:t>
            </a:r>
          </a:p>
        </p:txBody>
      </p:sp>
      <p:sp>
        <p:nvSpPr>
          <p:cNvPr id="532" name="そのほか、気付いたことはありますか？"/>
          <p:cNvSpPr txBox="1"/>
          <p:nvPr/>
        </p:nvSpPr>
        <p:spPr>
          <a:xfrm>
            <a:off x="4762500" y="7829738"/>
            <a:ext cx="4443095" cy="24937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algn="l" defTabSz="457200">
              <a:lnSpc>
                <a:spcPts val="1800"/>
              </a:lnSpc>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200" b="0" spc="36">
                <a:latin typeface="ヒラギノ角ゴシック W5"/>
                <a:ea typeface="ヒラギノ角ゴシック W5"/>
                <a:cs typeface="ヒラギノ角ゴシック W5"/>
                <a:sym typeface="ヒラギノ角ゴシック W5"/>
              </a:defRPr>
            </a:lvl1pPr>
          </a:lstStyle>
          <a:p>
            <a:r>
              <a:t>そのほか、気付いたことはありますか？</a:t>
            </a:r>
          </a:p>
        </p:txBody>
      </p:sp>
      <p:pic>
        <p:nvPicPr>
          <p:cNvPr id="533" name="イメージ" descr="イメージ"/>
          <p:cNvPicPr>
            <a:picLocks noChangeAspect="1"/>
          </p:cNvPicPr>
          <p:nvPr/>
        </p:nvPicPr>
        <p:blipFill>
          <a:blip r:embed="rId2">
            <a:alphaModFix amt="59043"/>
            <a:extLst/>
          </a:blip>
          <a:stretch>
            <a:fillRect/>
          </a:stretch>
        </p:blipFill>
        <p:spPr>
          <a:xfrm>
            <a:off x="4254500" y="2152071"/>
            <a:ext cx="446781" cy="402390"/>
          </a:xfrm>
          <a:prstGeom prst="rect">
            <a:avLst/>
          </a:prstGeom>
          <a:ln w="12700">
            <a:miter lim="400000"/>
          </a:ln>
        </p:spPr>
      </p:pic>
      <p:pic>
        <p:nvPicPr>
          <p:cNvPr id="534" name="イメージ" descr="イメージ"/>
          <p:cNvPicPr>
            <a:picLocks noChangeAspect="1"/>
          </p:cNvPicPr>
          <p:nvPr/>
        </p:nvPicPr>
        <p:blipFill>
          <a:blip r:embed="rId2">
            <a:alphaModFix amt="59043"/>
            <a:extLst/>
          </a:blip>
          <a:stretch>
            <a:fillRect/>
          </a:stretch>
        </p:blipFill>
        <p:spPr>
          <a:xfrm>
            <a:off x="4254500" y="3559776"/>
            <a:ext cx="446781" cy="402390"/>
          </a:xfrm>
          <a:prstGeom prst="rect">
            <a:avLst/>
          </a:prstGeom>
          <a:ln w="12700">
            <a:miter lim="400000"/>
          </a:ln>
        </p:spPr>
      </p:pic>
      <p:pic>
        <p:nvPicPr>
          <p:cNvPr id="535" name="イメージ" descr="イメージ"/>
          <p:cNvPicPr>
            <a:picLocks noChangeAspect="1"/>
          </p:cNvPicPr>
          <p:nvPr/>
        </p:nvPicPr>
        <p:blipFill>
          <a:blip r:embed="rId2">
            <a:alphaModFix amt="59043"/>
            <a:extLst/>
          </a:blip>
          <a:stretch>
            <a:fillRect/>
          </a:stretch>
        </p:blipFill>
        <p:spPr>
          <a:xfrm>
            <a:off x="4254500" y="4955478"/>
            <a:ext cx="446781" cy="402390"/>
          </a:xfrm>
          <a:prstGeom prst="rect">
            <a:avLst/>
          </a:prstGeom>
          <a:ln w="12700">
            <a:miter lim="400000"/>
          </a:ln>
        </p:spPr>
      </p:pic>
      <p:pic>
        <p:nvPicPr>
          <p:cNvPr id="536" name="イメージ" descr="イメージ"/>
          <p:cNvPicPr>
            <a:picLocks noChangeAspect="1"/>
          </p:cNvPicPr>
          <p:nvPr/>
        </p:nvPicPr>
        <p:blipFill>
          <a:blip r:embed="rId2">
            <a:alphaModFix amt="59043"/>
            <a:extLst/>
          </a:blip>
          <a:stretch>
            <a:fillRect/>
          </a:stretch>
        </p:blipFill>
        <p:spPr>
          <a:xfrm>
            <a:off x="4254500" y="6363880"/>
            <a:ext cx="446781" cy="402389"/>
          </a:xfrm>
          <a:prstGeom prst="rect">
            <a:avLst/>
          </a:prstGeom>
          <a:ln w="12700">
            <a:miter lim="400000"/>
          </a:ln>
        </p:spPr>
      </p:pic>
      <p:pic>
        <p:nvPicPr>
          <p:cNvPr id="537" name="イメージ" descr="イメージ"/>
          <p:cNvPicPr>
            <a:picLocks noChangeAspect="1"/>
          </p:cNvPicPr>
          <p:nvPr/>
        </p:nvPicPr>
        <p:blipFill>
          <a:blip r:embed="rId2">
            <a:alphaModFix amt="59043"/>
            <a:extLst/>
          </a:blip>
          <a:stretch>
            <a:fillRect/>
          </a:stretch>
        </p:blipFill>
        <p:spPr>
          <a:xfrm>
            <a:off x="4254500" y="7772282"/>
            <a:ext cx="446781" cy="402389"/>
          </a:xfrm>
          <a:prstGeom prst="rect">
            <a:avLst/>
          </a:prstGeom>
          <a:ln w="12700">
            <a:miter lim="400000"/>
          </a:ln>
        </p:spPr>
      </p:pic>
      <p:sp>
        <p:nvSpPr>
          <p:cNvPr id="538" name="観察…"/>
          <p:cNvSpPr txBox="1"/>
          <p:nvPr/>
        </p:nvSpPr>
        <p:spPr>
          <a:xfrm>
            <a:off x="4760038" y="827829"/>
            <a:ext cx="7813649" cy="95808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p>
            <a:pPr algn="l">
              <a:lnSpc>
                <a:spcPts val="2900"/>
              </a:lnSpc>
              <a:spcBef>
                <a:spcPts val="900"/>
              </a:spcBef>
              <a:defRPr sz="2000" b="0">
                <a:latin typeface="ヒラギノ角ゴシック W7"/>
                <a:ea typeface="ヒラギノ角ゴシック W7"/>
                <a:cs typeface="ヒラギノ角ゴシック W7"/>
                <a:sym typeface="ヒラギノ角ゴシック W7"/>
              </a:defRPr>
            </a:pPr>
            <a:r>
              <a:rPr spc="59"/>
              <a:t>観察</a:t>
            </a:r>
          </a:p>
          <a:p>
            <a:pPr algn="l" defTabSz="457200">
              <a:lnSpc>
                <a:spcPts val="2000"/>
              </a:lnSpc>
              <a:spcBef>
                <a:spcPts val="80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200" b="0" spc="36">
                <a:latin typeface="ヒラギノ角ゴシック W5"/>
                <a:ea typeface="ヒラギノ角ゴシック W5"/>
                <a:cs typeface="ヒラギノ角ゴシック W5"/>
                <a:sym typeface="ヒラギノ角ゴシック W5"/>
              </a:defRPr>
            </a:pPr>
            <a:r>
              <a:rPr spc="0"/>
              <a:t>テスタ</a:t>
            </a:r>
            <a:r>
              <a:t>ーが</a:t>
            </a:r>
            <a:r>
              <a:rPr spc="0"/>
              <a:t>アプリケーショ</a:t>
            </a:r>
            <a:r>
              <a:t>ンを使っている様子を観察し、その結果を記録しま</a:t>
            </a:r>
            <a:r>
              <a:rPr spc="-119"/>
              <a:t>す</a:t>
            </a:r>
            <a:r>
              <a:t>。</a:t>
            </a:r>
            <a:br/>
            <a:r>
              <a:t>以下の質問を</a:t>
            </a:r>
            <a:r>
              <a:rPr spc="0"/>
              <a:t>ガイドライ</a:t>
            </a:r>
            <a:r>
              <a:t>ンとして使いましょう。</a:t>
            </a:r>
          </a:p>
        </p:txBody>
      </p:sp>
    </p:spTree>
  </p:cSld>
  <p:clrMapOvr>
    <a:masterClrMapping/>
  </p:clrMapOvr>
  <p:transition spd="med"/>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type="tx">
  <p:cSld name="Page 32">
    <p:spTree>
      <p:nvGrpSpPr>
        <p:cNvPr id="1" name=""/>
        <p:cNvGrpSpPr/>
        <p:nvPr/>
      </p:nvGrpSpPr>
      <p:grpSpPr>
        <a:xfrm>
          <a:off x="0" y="0"/>
          <a:ext cx="0" cy="0"/>
          <a:chOff x="0" y="0"/>
          <a:chExt cx="0" cy="0"/>
        </a:xfrm>
      </p:grpSpPr>
      <p:sp>
        <p:nvSpPr>
          <p:cNvPr id="545" name="四角形"/>
          <p:cNvSpPr/>
          <p:nvPr/>
        </p:nvSpPr>
        <p:spPr>
          <a:xfrm>
            <a:off x="-25400" y="-50800"/>
            <a:ext cx="3869184" cy="9855200"/>
          </a:xfrm>
          <a:prstGeom prst="rect">
            <a:avLst/>
          </a:prstGeom>
          <a:solidFill>
            <a:srgbClr val="E6565C"/>
          </a:solidFill>
          <a:ln w="12700">
            <a:miter lim="400000"/>
          </a:ln>
        </p:spPr>
        <p:txBody>
          <a:bodyPr lIns="50800" tIns="50800" rIns="50800" bIns="50800" anchor="ctr"/>
          <a:lstStyle/>
          <a:p>
            <a:pPr algn="l">
              <a:lnSpc>
                <a:spcPct val="110000"/>
              </a:lnSpc>
              <a:spcBef>
                <a:spcPts val="1200"/>
              </a:spcBef>
              <a:defRPr sz="1600" b="0">
                <a:latin typeface="+mj-lt"/>
                <a:ea typeface="+mj-ea"/>
                <a:cs typeface="+mj-cs"/>
                <a:sym typeface="Helvetica Neue Medium"/>
              </a:defRPr>
            </a:pPr>
            <a:endParaRPr/>
          </a:p>
        </p:txBody>
      </p:sp>
      <p:sp>
        <p:nvSpPr>
          <p:cNvPr id="546" name="評価…"/>
          <p:cNvSpPr txBox="1"/>
          <p:nvPr/>
        </p:nvSpPr>
        <p:spPr>
          <a:xfrm>
            <a:off x="495300" y="762000"/>
            <a:ext cx="2378970" cy="29994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lstStyle/>
          <a:p>
            <a:pPr algn="l" defTabSz="457200">
              <a:lnSpc>
                <a:spcPts val="3200"/>
              </a:lnSpc>
              <a:spcBef>
                <a:spcPts val="120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500" b="0" spc="125">
                <a:solidFill>
                  <a:srgbClr val="FFFFFF"/>
                </a:solidFill>
                <a:latin typeface="ヒラギノ角ゴシック W7"/>
                <a:ea typeface="ヒラギノ角ゴシック W7"/>
                <a:cs typeface="ヒラギノ角ゴシック W7"/>
                <a:sym typeface="ヒラギノ角ゴシック W7"/>
              </a:defRPr>
            </a:pPr>
            <a:r>
              <a:t>評価</a:t>
            </a:r>
          </a:p>
          <a:p>
            <a:pPr algn="l" defTabSz="457200">
              <a:lnSpc>
                <a:spcPts val="2700"/>
              </a:lnSpc>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800" b="0" spc="53">
                <a:solidFill>
                  <a:srgbClr val="FFFFFF">
                    <a:alpha val="50000"/>
                  </a:srgbClr>
                </a:solidFill>
                <a:latin typeface="ヒラギノ角ゴシック W7"/>
                <a:ea typeface="ヒラギノ角ゴシック W7"/>
                <a:cs typeface="ヒラギノ角ゴシック W7"/>
                <a:sym typeface="ヒラギノ角ゴシック W7"/>
              </a:defRPr>
            </a:pPr>
            <a:r>
              <a:t>観察</a:t>
            </a:r>
          </a:p>
          <a:p>
            <a:pPr algn="l" defTabSz="457200">
              <a:lnSpc>
                <a:spcPts val="2700"/>
              </a:lnSpc>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800" b="0">
                <a:solidFill>
                  <a:srgbClr val="FFFFFF"/>
                </a:solidFill>
                <a:latin typeface="ヒラギノ角ゴシック W7"/>
                <a:ea typeface="ヒラギノ角ゴシック W7"/>
                <a:cs typeface="ヒラギノ角ゴシック W7"/>
                <a:sym typeface="ヒラギノ角ゴシック W7"/>
              </a:defRPr>
            </a:pPr>
            <a:r>
              <a:t>インタビュー</a:t>
            </a:r>
          </a:p>
        </p:txBody>
      </p:sp>
      <p:sp>
        <p:nvSpPr>
          <p:cNvPr id="547" name="スライド番号"/>
          <p:cNvSpPr txBox="1">
            <a:spLocks noGrp="1"/>
          </p:cNvSpPr>
          <p:nvPr>
            <p:ph type="sldNum" sz="quarter" idx="2"/>
          </p:nvPr>
        </p:nvSpPr>
        <p:spPr>
          <a:xfrm>
            <a:off x="12318999" y="9029700"/>
            <a:ext cx="283770" cy="275133"/>
          </a:xfrm>
          <a:prstGeom prst="rect">
            <a:avLst/>
          </a:prstGeom>
        </p:spPr>
        <p:txBody>
          <a:bodyPr/>
          <a:lstStyle/>
          <a:p>
            <a:fld id="{86CB4B4D-7CA3-9044-876B-883B54F8677D}" type="slidenum">
              <a:t>‹#›</a:t>
            </a:fld>
            <a:endParaRPr/>
          </a:p>
        </p:txBody>
      </p:sp>
      <p:sp>
        <p:nvSpPr>
          <p:cNvPr id="548" name="マイク"/>
          <p:cNvSpPr/>
          <p:nvPr/>
        </p:nvSpPr>
        <p:spPr>
          <a:xfrm rot="17940000">
            <a:off x="9180972" y="6837188"/>
            <a:ext cx="1009411" cy="3063895"/>
          </a:xfrm>
          <a:custGeom>
            <a:avLst/>
            <a:gdLst/>
            <a:ahLst/>
            <a:cxnLst>
              <a:cxn ang="0">
                <a:pos x="wd2" y="hd2"/>
              </a:cxn>
              <a:cxn ang="5400000">
                <a:pos x="wd2" y="hd2"/>
              </a:cxn>
              <a:cxn ang="10800000">
                <a:pos x="wd2" y="hd2"/>
              </a:cxn>
              <a:cxn ang="16200000">
                <a:pos x="wd2" y="hd2"/>
              </a:cxn>
            </a:cxnLst>
            <a:rect l="0" t="0" r="r" b="b"/>
            <a:pathLst>
              <a:path w="21600" h="21600" extrusionOk="0">
                <a:moveTo>
                  <a:pt x="10797" y="0"/>
                </a:moveTo>
                <a:cubicBezTo>
                  <a:pt x="6202" y="0"/>
                  <a:pt x="2346" y="1039"/>
                  <a:pt x="1265" y="2442"/>
                </a:cubicBezTo>
                <a:lnTo>
                  <a:pt x="20335" y="2442"/>
                </a:lnTo>
                <a:cubicBezTo>
                  <a:pt x="19254" y="1039"/>
                  <a:pt x="15393" y="0"/>
                  <a:pt x="10797" y="0"/>
                </a:cubicBezTo>
                <a:close/>
                <a:moveTo>
                  <a:pt x="0" y="2803"/>
                </a:moveTo>
                <a:lnTo>
                  <a:pt x="0" y="3697"/>
                </a:lnTo>
                <a:lnTo>
                  <a:pt x="21600" y="3697"/>
                </a:lnTo>
                <a:lnTo>
                  <a:pt x="21600" y="2803"/>
                </a:lnTo>
                <a:lnTo>
                  <a:pt x="0" y="2803"/>
                </a:lnTo>
                <a:close/>
                <a:moveTo>
                  <a:pt x="1281" y="4060"/>
                </a:moveTo>
                <a:cubicBezTo>
                  <a:pt x="1839" y="4766"/>
                  <a:pt x="3100" y="5378"/>
                  <a:pt x="4805" y="5810"/>
                </a:cubicBezTo>
                <a:lnTo>
                  <a:pt x="16795" y="5810"/>
                </a:lnTo>
                <a:cubicBezTo>
                  <a:pt x="18500" y="5378"/>
                  <a:pt x="19756" y="4766"/>
                  <a:pt x="20314" y="4060"/>
                </a:cubicBezTo>
                <a:lnTo>
                  <a:pt x="1281" y="4060"/>
                </a:lnTo>
                <a:close/>
                <a:moveTo>
                  <a:pt x="3795" y="6218"/>
                </a:moveTo>
                <a:lnTo>
                  <a:pt x="6290" y="21600"/>
                </a:lnTo>
                <a:lnTo>
                  <a:pt x="15305" y="21600"/>
                </a:lnTo>
                <a:lnTo>
                  <a:pt x="17799" y="6218"/>
                </a:lnTo>
                <a:lnTo>
                  <a:pt x="3795" y="6218"/>
                </a:lnTo>
                <a:close/>
              </a:path>
            </a:pathLst>
          </a:custGeom>
          <a:solidFill>
            <a:srgbClr val="EAEAEA"/>
          </a:solidFill>
          <a:ln w="12700">
            <a:miter lim="400000"/>
          </a:ln>
        </p:spPr>
        <p:txBody>
          <a:bodyPr lIns="50800" tIns="50800" rIns="50800" bIns="50800" anchor="ctr"/>
          <a:lstStyle/>
          <a:p>
            <a:pPr algn="l">
              <a:lnSpc>
                <a:spcPct val="110000"/>
              </a:lnSpc>
              <a:spcBef>
                <a:spcPts val="1200"/>
              </a:spcBef>
              <a:defRPr sz="1600" b="0">
                <a:latin typeface="+mj-lt"/>
                <a:ea typeface="+mj-ea"/>
                <a:cs typeface="+mj-cs"/>
                <a:sym typeface="Helvetica Neue Medium"/>
              </a:defRPr>
            </a:pPr>
            <a:endParaRPr/>
          </a:p>
        </p:txBody>
      </p:sp>
      <p:sp>
        <p:nvSpPr>
          <p:cNvPr id="549" name="線"/>
          <p:cNvSpPr/>
          <p:nvPr/>
        </p:nvSpPr>
        <p:spPr>
          <a:xfrm>
            <a:off x="11015960" y="8521078"/>
            <a:ext cx="2014988" cy="762704"/>
          </a:xfrm>
          <a:custGeom>
            <a:avLst/>
            <a:gdLst/>
            <a:ahLst/>
            <a:cxnLst>
              <a:cxn ang="0">
                <a:pos x="wd2" y="hd2"/>
              </a:cxn>
              <a:cxn ang="5400000">
                <a:pos x="wd2" y="hd2"/>
              </a:cxn>
              <a:cxn ang="10800000">
                <a:pos x="wd2" y="hd2"/>
              </a:cxn>
              <a:cxn ang="16200000">
                <a:pos x="wd2" y="hd2"/>
              </a:cxn>
            </a:cxnLst>
            <a:rect l="0" t="0" r="r" b="b"/>
            <a:pathLst>
              <a:path w="21600" h="19477" extrusionOk="0">
                <a:moveTo>
                  <a:pt x="0" y="14382"/>
                </a:moveTo>
                <a:cubicBezTo>
                  <a:pt x="2083" y="19496"/>
                  <a:pt x="5346" y="20923"/>
                  <a:pt x="8087" y="17919"/>
                </a:cubicBezTo>
                <a:cubicBezTo>
                  <a:pt x="11094" y="14624"/>
                  <a:pt x="12598" y="6809"/>
                  <a:pt x="15409" y="2766"/>
                </a:cubicBezTo>
                <a:cubicBezTo>
                  <a:pt x="17258" y="107"/>
                  <a:pt x="19495" y="-677"/>
                  <a:pt x="21600" y="595"/>
                </a:cubicBezTo>
              </a:path>
            </a:pathLst>
          </a:custGeom>
          <a:ln w="38100">
            <a:solidFill>
              <a:srgbClr val="EAEAEA"/>
            </a:solidFill>
            <a:miter lim="400000"/>
          </a:ln>
        </p:spPr>
        <p:txBody>
          <a:bodyPr lIns="50800" tIns="50800" rIns="50800" bIns="50800" anchor="ctr"/>
          <a:lstStyle/>
          <a:p>
            <a:pPr algn="l">
              <a:lnSpc>
                <a:spcPct val="110000"/>
              </a:lnSpc>
              <a:spcBef>
                <a:spcPts val="1200"/>
              </a:spcBef>
              <a:defRPr sz="1600" b="0">
                <a:latin typeface="+mj-lt"/>
                <a:ea typeface="+mj-ea"/>
                <a:cs typeface="+mj-cs"/>
                <a:sym typeface="Helvetica Neue Medium"/>
              </a:defRPr>
            </a:pPr>
            <a:endParaRPr/>
          </a:p>
        </p:txBody>
      </p:sp>
      <p:pic>
        <p:nvPicPr>
          <p:cNvPr id="550" name="イメージ" descr="イメージ"/>
          <p:cNvPicPr>
            <a:picLocks noChangeAspect="1"/>
          </p:cNvPicPr>
          <p:nvPr/>
        </p:nvPicPr>
        <p:blipFill>
          <a:blip r:embed="rId2">
            <a:alphaModFix amt="59043"/>
            <a:extLst/>
          </a:blip>
          <a:stretch>
            <a:fillRect/>
          </a:stretch>
        </p:blipFill>
        <p:spPr>
          <a:xfrm>
            <a:off x="4254500" y="3778719"/>
            <a:ext cx="446781" cy="402390"/>
          </a:xfrm>
          <a:prstGeom prst="rect">
            <a:avLst/>
          </a:prstGeom>
          <a:ln w="12700">
            <a:miter lim="400000"/>
          </a:ln>
        </p:spPr>
      </p:pic>
      <p:pic>
        <p:nvPicPr>
          <p:cNvPr id="551" name="イメージ" descr="イメージ"/>
          <p:cNvPicPr>
            <a:picLocks noChangeAspect="1"/>
          </p:cNvPicPr>
          <p:nvPr/>
        </p:nvPicPr>
        <p:blipFill>
          <a:blip r:embed="rId2">
            <a:alphaModFix amt="59043"/>
            <a:extLst/>
          </a:blip>
          <a:stretch>
            <a:fillRect/>
          </a:stretch>
        </p:blipFill>
        <p:spPr>
          <a:xfrm>
            <a:off x="4254500" y="5412987"/>
            <a:ext cx="446781" cy="402390"/>
          </a:xfrm>
          <a:prstGeom prst="rect">
            <a:avLst/>
          </a:prstGeom>
          <a:ln w="12700">
            <a:miter lim="400000"/>
          </a:ln>
        </p:spPr>
      </p:pic>
      <p:sp>
        <p:nvSpPr>
          <p:cNvPr id="552" name="インタビュー…"/>
          <p:cNvSpPr txBox="1"/>
          <p:nvPr/>
        </p:nvSpPr>
        <p:spPr>
          <a:xfrm>
            <a:off x="4760038" y="827829"/>
            <a:ext cx="7813649" cy="95808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p>
            <a:pPr algn="l">
              <a:lnSpc>
                <a:spcPts val="2900"/>
              </a:lnSpc>
              <a:spcBef>
                <a:spcPts val="900"/>
              </a:spcBef>
              <a:defRPr sz="2000" b="0">
                <a:latin typeface="ヒラギノ角ゴシック W7"/>
                <a:ea typeface="ヒラギノ角ゴシック W7"/>
                <a:cs typeface="ヒラギノ角ゴシック W7"/>
                <a:sym typeface="ヒラギノ角ゴシック W7"/>
              </a:defRPr>
            </a:pPr>
            <a:r>
              <a:t>インタビュー</a:t>
            </a:r>
          </a:p>
          <a:p>
            <a:pPr algn="l" defTabSz="457200">
              <a:lnSpc>
                <a:spcPts val="2000"/>
              </a:lnSpc>
              <a:spcBef>
                <a:spcPts val="80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200" b="0" spc="36">
                <a:latin typeface="ヒラギノ角ゴシック W5"/>
                <a:ea typeface="ヒラギノ角ゴシック W5"/>
                <a:cs typeface="ヒラギノ角ゴシック W5"/>
                <a:sym typeface="ヒラギノ角ゴシック W5"/>
              </a:defRPr>
            </a:pPr>
            <a:r>
              <a:rPr spc="0"/>
              <a:t>テス</a:t>
            </a:r>
            <a:r>
              <a:t>トが終わったら、</a:t>
            </a:r>
            <a:r>
              <a:rPr spc="0"/>
              <a:t>アプリケーショ</a:t>
            </a:r>
            <a:r>
              <a:t>ンについてどう思ったか</a:t>
            </a:r>
            <a:r>
              <a:rPr spc="0"/>
              <a:t>テスタ</a:t>
            </a:r>
            <a:r>
              <a:t>ーにたずねま</a:t>
            </a:r>
            <a:r>
              <a:rPr spc="-119"/>
              <a:t>す</a:t>
            </a:r>
            <a:r>
              <a:t>。</a:t>
            </a:r>
            <a:br/>
            <a:r>
              <a:t>質問例をいくつか紹介しま</a:t>
            </a:r>
            <a:r>
              <a:rPr spc="-119"/>
              <a:t>す</a:t>
            </a:r>
            <a:r>
              <a:t>。</a:t>
            </a:r>
          </a:p>
        </p:txBody>
      </p:sp>
      <p:sp>
        <p:nvSpPr>
          <p:cNvPr id="553" name="このアプリケーションの良いところ、悪いところはどこですか？"/>
          <p:cNvSpPr txBox="1"/>
          <p:nvPr/>
        </p:nvSpPr>
        <p:spPr>
          <a:xfrm>
            <a:off x="4762500" y="2247627"/>
            <a:ext cx="4443095" cy="24937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p>
            <a:pPr algn="l" defTabSz="457200">
              <a:lnSpc>
                <a:spcPts val="1800"/>
              </a:lnSpc>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200" b="0" spc="36">
                <a:latin typeface="ヒラギノ角ゴシック W5"/>
                <a:ea typeface="ヒラギノ角ゴシック W5"/>
                <a:cs typeface="ヒラギノ角ゴシック W5"/>
                <a:sym typeface="ヒラギノ角ゴシック W5"/>
              </a:defRPr>
            </a:pPr>
            <a:r>
              <a:t>この</a:t>
            </a:r>
            <a:r>
              <a:rPr spc="0"/>
              <a:t>アプリケーショ</a:t>
            </a:r>
            <a:r>
              <a:t>ンの良いところ、悪いところはどこですか？</a:t>
            </a:r>
          </a:p>
        </p:txBody>
      </p:sp>
      <p:sp>
        <p:nvSpPr>
          <p:cNvPr id="554" name="このアプリケーションは便利ですか？使ってみようと思いますか？"/>
          <p:cNvSpPr txBox="1"/>
          <p:nvPr/>
        </p:nvSpPr>
        <p:spPr>
          <a:xfrm>
            <a:off x="4762500" y="3855225"/>
            <a:ext cx="4443095" cy="24937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p>
            <a:pPr algn="l" defTabSz="457200">
              <a:lnSpc>
                <a:spcPts val="1800"/>
              </a:lnSpc>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200" b="0" spc="36">
                <a:latin typeface="ヒラギノ角ゴシック W5"/>
                <a:ea typeface="ヒラギノ角ゴシック W5"/>
                <a:cs typeface="ヒラギノ角ゴシック W5"/>
                <a:sym typeface="ヒラギノ角ゴシック W5"/>
              </a:defRPr>
            </a:pPr>
            <a:r>
              <a:t>この</a:t>
            </a:r>
            <a:r>
              <a:rPr spc="0"/>
              <a:t>アプリケーショ</a:t>
            </a:r>
            <a:r>
              <a:t>ンは便利ですか</a:t>
            </a:r>
            <a:r>
              <a:rPr spc="180"/>
              <a:t>？</a:t>
            </a:r>
            <a:r>
              <a:t>使ってみようと思いますか？</a:t>
            </a:r>
          </a:p>
        </p:txBody>
      </p:sp>
      <p:sp>
        <p:nvSpPr>
          <p:cNvPr id="555" name="もっとこうだったらと思ったところはありますか？"/>
          <p:cNvSpPr txBox="1"/>
          <p:nvPr/>
        </p:nvSpPr>
        <p:spPr>
          <a:xfrm>
            <a:off x="4762500" y="5462823"/>
            <a:ext cx="4443095" cy="24937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algn="l" defTabSz="457200">
              <a:lnSpc>
                <a:spcPts val="1800"/>
              </a:lnSpc>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200" b="0" spc="36">
                <a:latin typeface="ヒラギノ角ゴシック W5"/>
                <a:ea typeface="ヒラギノ角ゴシック W5"/>
                <a:cs typeface="ヒラギノ角ゴシック W5"/>
                <a:sym typeface="ヒラギノ角ゴシック W5"/>
              </a:defRPr>
            </a:lvl1pPr>
          </a:lstStyle>
          <a:p>
            <a:r>
              <a:t>もっとこうだったらと思ったところはありますか？</a:t>
            </a:r>
          </a:p>
        </p:txBody>
      </p:sp>
      <p:pic>
        <p:nvPicPr>
          <p:cNvPr id="556" name="イメージ" descr="イメージ"/>
          <p:cNvPicPr>
            <a:picLocks noChangeAspect="1"/>
          </p:cNvPicPr>
          <p:nvPr/>
        </p:nvPicPr>
        <p:blipFill>
          <a:blip r:embed="rId2">
            <a:alphaModFix amt="59043"/>
            <a:extLst/>
          </a:blip>
          <a:stretch>
            <a:fillRect/>
          </a:stretch>
        </p:blipFill>
        <p:spPr>
          <a:xfrm>
            <a:off x="4254500" y="2152071"/>
            <a:ext cx="446781" cy="402390"/>
          </a:xfrm>
          <a:prstGeom prst="rect">
            <a:avLst/>
          </a:prstGeom>
          <a:ln w="12700">
            <a:miter lim="400000"/>
          </a:ln>
        </p:spPr>
      </p:pic>
    </p:spTree>
  </p:cSld>
  <p:clrMapOvr>
    <a:masterClrMapping/>
  </p:clrMapOvr>
  <p:transition spd="med"/>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type="tx">
  <p:cSld name="Title &amp; Bullets">
    <p:spTree>
      <p:nvGrpSpPr>
        <p:cNvPr id="1" name=""/>
        <p:cNvGrpSpPr/>
        <p:nvPr/>
      </p:nvGrpSpPr>
      <p:grpSpPr>
        <a:xfrm>
          <a:off x="0" y="0"/>
          <a:ext cx="0" cy="0"/>
          <a:chOff x="0" y="0"/>
          <a:chExt cx="0" cy="0"/>
        </a:xfrm>
      </p:grpSpPr>
      <p:sp>
        <p:nvSpPr>
          <p:cNvPr id="563" name="四角形"/>
          <p:cNvSpPr/>
          <p:nvPr/>
        </p:nvSpPr>
        <p:spPr>
          <a:xfrm>
            <a:off x="-25400" y="-50800"/>
            <a:ext cx="3869184" cy="9855200"/>
          </a:xfrm>
          <a:prstGeom prst="rect">
            <a:avLst/>
          </a:prstGeom>
          <a:solidFill>
            <a:srgbClr val="60C66F"/>
          </a:solidFill>
          <a:ln w="12700">
            <a:miter lim="400000"/>
          </a:ln>
        </p:spPr>
        <p:txBody>
          <a:bodyPr lIns="50800" tIns="50800" rIns="50800" bIns="50800" anchor="ctr"/>
          <a:lstStyle/>
          <a:p>
            <a:pPr algn="l">
              <a:lnSpc>
                <a:spcPct val="110000"/>
              </a:lnSpc>
              <a:spcBef>
                <a:spcPts val="1200"/>
              </a:spcBef>
              <a:defRPr sz="1600" b="0">
                <a:latin typeface="+mj-lt"/>
                <a:ea typeface="+mj-ea"/>
                <a:cs typeface="+mj-cs"/>
                <a:sym typeface="Helvetica Neue Medium"/>
              </a:defRPr>
            </a:pPr>
            <a:endParaRPr/>
          </a:p>
        </p:txBody>
      </p:sp>
      <p:sp>
        <p:nvSpPr>
          <p:cNvPr id="564" name="スライド番号"/>
          <p:cNvSpPr txBox="1">
            <a:spLocks noGrp="1"/>
          </p:cNvSpPr>
          <p:nvPr>
            <p:ph type="sldNum" sz="quarter" idx="2"/>
          </p:nvPr>
        </p:nvSpPr>
        <p:spPr>
          <a:xfrm>
            <a:off x="12318999" y="9029700"/>
            <a:ext cx="283770" cy="275133"/>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type="tx">
  <p:cSld name="Title &amp; Bullets copy 1">
    <p:spTree>
      <p:nvGrpSpPr>
        <p:cNvPr id="1" name=""/>
        <p:cNvGrpSpPr/>
        <p:nvPr/>
      </p:nvGrpSpPr>
      <p:grpSpPr>
        <a:xfrm>
          <a:off x="0" y="0"/>
          <a:ext cx="0" cy="0"/>
          <a:chOff x="0" y="0"/>
          <a:chExt cx="0" cy="0"/>
        </a:xfrm>
      </p:grpSpPr>
      <p:sp>
        <p:nvSpPr>
          <p:cNvPr id="571" name="四角形"/>
          <p:cNvSpPr/>
          <p:nvPr/>
        </p:nvSpPr>
        <p:spPr>
          <a:xfrm>
            <a:off x="-25400" y="-50800"/>
            <a:ext cx="3869184" cy="9855200"/>
          </a:xfrm>
          <a:prstGeom prst="rect">
            <a:avLst/>
          </a:prstGeom>
          <a:solidFill>
            <a:srgbClr val="004B87"/>
          </a:solidFill>
          <a:ln w="12700">
            <a:miter lim="400000"/>
          </a:ln>
        </p:spPr>
        <p:txBody>
          <a:bodyPr lIns="50800" tIns="50800" rIns="50800" bIns="50800" anchor="ctr"/>
          <a:lstStyle/>
          <a:p>
            <a:pPr algn="l">
              <a:lnSpc>
                <a:spcPct val="110000"/>
              </a:lnSpc>
              <a:spcBef>
                <a:spcPts val="1200"/>
              </a:spcBef>
              <a:defRPr sz="1600" b="0">
                <a:latin typeface="+mj-lt"/>
                <a:ea typeface="+mj-ea"/>
                <a:cs typeface="+mj-cs"/>
                <a:sym typeface="Helvetica Neue Medium"/>
              </a:defRPr>
            </a:pPr>
            <a:endParaRPr/>
          </a:p>
        </p:txBody>
      </p:sp>
      <p:sp>
        <p:nvSpPr>
          <p:cNvPr id="572" name="スライド番号"/>
          <p:cNvSpPr txBox="1">
            <a:spLocks noGrp="1"/>
          </p:cNvSpPr>
          <p:nvPr>
            <p:ph type="sldNum" sz="quarter" idx="2"/>
          </p:nvPr>
        </p:nvSpPr>
        <p:spPr>
          <a:xfrm>
            <a:off x="12318999" y="9029700"/>
            <a:ext cx="283770" cy="275133"/>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Page 2">
    <p:spTree>
      <p:nvGrpSpPr>
        <p:cNvPr id="1" name=""/>
        <p:cNvGrpSpPr/>
        <p:nvPr/>
      </p:nvGrpSpPr>
      <p:grpSpPr>
        <a:xfrm>
          <a:off x="0" y="0"/>
          <a:ext cx="0" cy="0"/>
          <a:chOff x="0" y="0"/>
          <a:chExt cx="0" cy="0"/>
        </a:xfrm>
      </p:grpSpPr>
      <p:sp>
        <p:nvSpPr>
          <p:cNvPr id="56" name="スライド番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type="tx">
  <p:cSld name="Title &amp; Bullets copy">
    <p:spTree>
      <p:nvGrpSpPr>
        <p:cNvPr id="1" name=""/>
        <p:cNvGrpSpPr/>
        <p:nvPr/>
      </p:nvGrpSpPr>
      <p:grpSpPr>
        <a:xfrm>
          <a:off x="0" y="0"/>
          <a:ext cx="0" cy="0"/>
          <a:chOff x="0" y="0"/>
          <a:chExt cx="0" cy="0"/>
        </a:xfrm>
      </p:grpSpPr>
      <p:sp>
        <p:nvSpPr>
          <p:cNvPr id="579" name="四角形"/>
          <p:cNvSpPr/>
          <p:nvPr/>
        </p:nvSpPr>
        <p:spPr>
          <a:xfrm>
            <a:off x="-25400" y="-50800"/>
            <a:ext cx="3869184" cy="9855200"/>
          </a:xfrm>
          <a:prstGeom prst="rect">
            <a:avLst/>
          </a:prstGeom>
          <a:solidFill>
            <a:srgbClr val="5BC6D2"/>
          </a:solidFill>
          <a:ln w="12700">
            <a:miter lim="400000"/>
          </a:ln>
        </p:spPr>
        <p:txBody>
          <a:bodyPr lIns="50800" tIns="50800" rIns="50800" bIns="50800" anchor="ctr"/>
          <a:lstStyle/>
          <a:p>
            <a:pPr algn="l">
              <a:lnSpc>
                <a:spcPct val="110000"/>
              </a:lnSpc>
              <a:spcBef>
                <a:spcPts val="1200"/>
              </a:spcBef>
              <a:defRPr sz="1600" b="0">
                <a:latin typeface="+mj-lt"/>
                <a:ea typeface="+mj-ea"/>
                <a:cs typeface="+mj-cs"/>
                <a:sym typeface="Helvetica Neue Medium"/>
              </a:defRPr>
            </a:pPr>
            <a:endParaRPr/>
          </a:p>
        </p:txBody>
      </p:sp>
      <p:sp>
        <p:nvSpPr>
          <p:cNvPr id="580" name="スライド番号"/>
          <p:cNvSpPr txBox="1">
            <a:spLocks noGrp="1"/>
          </p:cNvSpPr>
          <p:nvPr>
            <p:ph type="sldNum" sz="quarter" idx="2"/>
          </p:nvPr>
        </p:nvSpPr>
        <p:spPr>
          <a:xfrm>
            <a:off x="12318999" y="9029700"/>
            <a:ext cx="283770" cy="275133"/>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type="tx">
  <p:cSld name="Title &amp; Bullets copy 2">
    <p:spTree>
      <p:nvGrpSpPr>
        <p:cNvPr id="1" name=""/>
        <p:cNvGrpSpPr/>
        <p:nvPr/>
      </p:nvGrpSpPr>
      <p:grpSpPr>
        <a:xfrm>
          <a:off x="0" y="0"/>
          <a:ext cx="0" cy="0"/>
          <a:chOff x="0" y="0"/>
          <a:chExt cx="0" cy="0"/>
        </a:xfrm>
      </p:grpSpPr>
      <p:sp>
        <p:nvSpPr>
          <p:cNvPr id="587" name="四角形"/>
          <p:cNvSpPr/>
          <p:nvPr/>
        </p:nvSpPr>
        <p:spPr>
          <a:xfrm>
            <a:off x="-25400" y="-50800"/>
            <a:ext cx="3869184" cy="9855200"/>
          </a:xfrm>
          <a:prstGeom prst="rect">
            <a:avLst/>
          </a:prstGeom>
          <a:solidFill>
            <a:srgbClr val="E6565C"/>
          </a:solidFill>
          <a:ln w="12700">
            <a:miter lim="400000"/>
          </a:ln>
        </p:spPr>
        <p:txBody>
          <a:bodyPr lIns="50800" tIns="50800" rIns="50800" bIns="50800" anchor="ctr"/>
          <a:lstStyle/>
          <a:p>
            <a:pPr algn="l">
              <a:lnSpc>
                <a:spcPct val="110000"/>
              </a:lnSpc>
              <a:spcBef>
                <a:spcPts val="1200"/>
              </a:spcBef>
              <a:defRPr sz="1600" b="0">
                <a:latin typeface="+mj-lt"/>
                <a:ea typeface="+mj-ea"/>
                <a:cs typeface="+mj-cs"/>
                <a:sym typeface="Helvetica Neue Medium"/>
              </a:defRPr>
            </a:pPr>
            <a:endParaRPr/>
          </a:p>
        </p:txBody>
      </p:sp>
      <p:sp>
        <p:nvSpPr>
          <p:cNvPr id="588" name="スライド番号"/>
          <p:cNvSpPr txBox="1">
            <a:spLocks noGrp="1"/>
          </p:cNvSpPr>
          <p:nvPr>
            <p:ph type="sldNum" sz="quarter" idx="2"/>
          </p:nvPr>
        </p:nvSpPr>
        <p:spPr>
          <a:xfrm>
            <a:off x="12318999" y="9029700"/>
            <a:ext cx="283770" cy="275133"/>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type="tx">
  <p:cSld name="Blank">
    <p:spTree>
      <p:nvGrpSpPr>
        <p:cNvPr id="1" name=""/>
        <p:cNvGrpSpPr/>
        <p:nvPr/>
      </p:nvGrpSpPr>
      <p:grpSpPr>
        <a:xfrm>
          <a:off x="0" y="0"/>
          <a:ext cx="0" cy="0"/>
          <a:chOff x="0" y="0"/>
          <a:chExt cx="0" cy="0"/>
        </a:xfrm>
      </p:grpSpPr>
      <p:sp>
        <p:nvSpPr>
          <p:cNvPr id="595" name="スライド番号"/>
          <p:cNvSpPr txBox="1">
            <a:spLocks noGrp="1"/>
          </p:cNvSpPr>
          <p:nvPr>
            <p:ph type="sldNum" sz="quarter" idx="2"/>
          </p:nvPr>
        </p:nvSpPr>
        <p:spPr>
          <a:xfrm>
            <a:off x="12318999" y="9029700"/>
            <a:ext cx="283770" cy="275133"/>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type="tx">
  <p:cSld name="Back Page">
    <p:spTree>
      <p:nvGrpSpPr>
        <p:cNvPr id="1" name=""/>
        <p:cNvGrpSpPr/>
        <p:nvPr/>
      </p:nvGrpSpPr>
      <p:grpSpPr>
        <a:xfrm>
          <a:off x="0" y="0"/>
          <a:ext cx="0" cy="0"/>
          <a:chOff x="0" y="0"/>
          <a:chExt cx="0" cy="0"/>
        </a:xfrm>
      </p:grpSpPr>
      <p:sp>
        <p:nvSpPr>
          <p:cNvPr id="602" name="© 2019 Apple Inc. All rights reserved. Apple、Appleのロゴ、FaceTime、iPad、iPhone、Keynote、Mac、Siri、およびXcodeは、米国および他の国々で登録されたApple Inc.の商標です。App Storeは、米国および その他の国々で登録されたApple Inc.のサービスマークです。Bluetooth®のワードマークとロゴはBluetooth SIG, Inc.が所有する登録商標であり、Appleはライセンスに基づきこのマ"/>
          <p:cNvSpPr txBox="1"/>
          <p:nvPr/>
        </p:nvSpPr>
        <p:spPr>
          <a:xfrm>
            <a:off x="910592" y="8847404"/>
            <a:ext cx="11183616" cy="54051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b">
            <a:spAutoFit/>
          </a:bodyPr>
          <a:lstStyle/>
          <a:p>
            <a:pPr defTabSz="457200">
              <a:lnSpc>
                <a:spcPts val="1200"/>
              </a:lnSpc>
              <a:defRPr sz="800" b="0" spc="16">
                <a:latin typeface="ヒラギノ角ゴシック W5"/>
                <a:ea typeface="ヒラギノ角ゴシック W5"/>
                <a:cs typeface="ヒラギノ角ゴシック W5"/>
                <a:sym typeface="ヒラギノ角ゴシック W5"/>
              </a:defRPr>
            </a:pPr>
            <a:r>
              <a:rPr sz="1400" spc="28" baseline="-14285"/>
              <a:t>©</a:t>
            </a:r>
            <a:r>
              <a:t> 2019 Apple Inc. All rights reserved. Apple、Appleのロゴ、FaceTime、iPad、iPhone、Keynote、Mac、Siri、およびXcodeは、米国および他の国々で登録されたApple Inc.の商標で</a:t>
            </a:r>
            <a:r>
              <a:rPr spc="-56"/>
              <a:t>す</a:t>
            </a:r>
            <a:r>
              <a:rPr spc="120"/>
              <a:t>。</a:t>
            </a:r>
            <a:r>
              <a:t>App Storeは、米国および</a:t>
            </a:r>
            <a:br/>
            <a:r>
              <a:t>その他の国々で登録されたApple Inc.のサービスマークで</a:t>
            </a:r>
            <a:r>
              <a:rPr spc="-56"/>
              <a:t>す</a:t>
            </a:r>
            <a:r>
              <a:rPr spc="120"/>
              <a:t>。</a:t>
            </a:r>
            <a:r>
              <a:t>Bluetooth</a:t>
            </a:r>
            <a:r>
              <a:rPr baseline="25000"/>
              <a:t>®</a:t>
            </a:r>
            <a:r>
              <a:t>のワードマークとロゴはBluetooth SIG, Inc.が所有する登録商標であり、Appleはライセンスに基づきこのマークを使用していま</a:t>
            </a:r>
            <a:r>
              <a:rPr spc="-56"/>
              <a:t>す</a:t>
            </a:r>
            <a:r>
              <a:rPr spc="120"/>
              <a:t>。</a:t>
            </a:r>
            <a:r>
              <a:t>iOSは米国および</a:t>
            </a:r>
            <a:br/>
            <a:r>
              <a:t>他の国々におけるCiscoの商標または登録商標であり、ライセンスに基づき使用されていま</a:t>
            </a:r>
            <a:r>
              <a:rPr spc="-56"/>
              <a:t>す</a:t>
            </a:r>
            <a:r>
              <a:rPr spc="120"/>
              <a:t>。</a:t>
            </a:r>
            <a:r>
              <a:t>この資料に記載されているその他の製品名および社名は、帰属する各社の商標である場合がありま</a:t>
            </a:r>
            <a:r>
              <a:rPr spc="-56"/>
              <a:t>す</a:t>
            </a:r>
            <a:r>
              <a:rPr spc="120"/>
              <a:t>。</a:t>
            </a:r>
            <a:r>
              <a:t>2019年</a:t>
            </a:r>
            <a:r>
              <a:rPr spc="-80"/>
              <a:t>1</a:t>
            </a:r>
            <a:r>
              <a:t>1月</a:t>
            </a:r>
          </a:p>
        </p:txBody>
      </p:sp>
      <p:pic>
        <p:nvPicPr>
          <p:cNvPr id="603" name="Apple_Logo_blk.pdf" descr="Apple_Logo_blk.pdf"/>
          <p:cNvPicPr>
            <a:picLocks noChangeAspect="1"/>
          </p:cNvPicPr>
          <p:nvPr/>
        </p:nvPicPr>
        <p:blipFill>
          <a:blip r:embed="rId2">
            <a:extLst/>
          </a:blip>
          <a:stretch>
            <a:fillRect/>
          </a:stretch>
        </p:blipFill>
        <p:spPr>
          <a:xfrm>
            <a:off x="6173783" y="4182144"/>
            <a:ext cx="657235" cy="805112"/>
          </a:xfrm>
          <a:prstGeom prst="rect">
            <a:avLst/>
          </a:prstGeom>
          <a:ln w="12700">
            <a:miter lim="400000"/>
          </a:ln>
        </p:spPr>
      </p:pic>
      <p:sp>
        <p:nvSpPr>
          <p:cNvPr id="604" name="スライド番号"/>
          <p:cNvSpPr txBox="1">
            <a:spLocks noGrp="1"/>
          </p:cNvSpPr>
          <p:nvPr>
            <p:ph type="sldNum" sz="quarter" idx="2"/>
          </p:nvPr>
        </p:nvSpPr>
        <p:spPr>
          <a:xfrm>
            <a:off x="12318999" y="9029700"/>
            <a:ext cx="283770" cy="275133"/>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type="tx">
  <p:cSld name="Page 22">
    <p:spTree>
      <p:nvGrpSpPr>
        <p:cNvPr id="1" name=""/>
        <p:cNvGrpSpPr/>
        <p:nvPr/>
      </p:nvGrpSpPr>
      <p:grpSpPr>
        <a:xfrm>
          <a:off x="0" y="0"/>
          <a:ext cx="0" cy="0"/>
          <a:chOff x="0" y="0"/>
          <a:chExt cx="0" cy="0"/>
        </a:xfrm>
      </p:grpSpPr>
      <p:sp>
        <p:nvSpPr>
          <p:cNvPr id="611" name="発表には以下の要素を含めてください。…"/>
          <p:cNvSpPr txBox="1"/>
          <p:nvPr/>
        </p:nvSpPr>
        <p:spPr>
          <a:xfrm>
            <a:off x="844539" y="2621054"/>
            <a:ext cx="4565374" cy="348208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p>
            <a:pPr indent="38100" algn="l">
              <a:lnSpc>
                <a:spcPts val="2200"/>
              </a:lnSpc>
              <a:spcBef>
                <a:spcPts val="1200"/>
              </a:spcBef>
              <a:defRPr sz="1400" b="0" spc="42">
                <a:latin typeface="ヒラギノ角ゴシック W5"/>
                <a:ea typeface="ヒラギノ角ゴシック W5"/>
                <a:cs typeface="ヒラギノ角ゴシック W5"/>
                <a:sym typeface="ヒラギノ角ゴシック W5"/>
              </a:defRPr>
            </a:pPr>
            <a:r>
              <a:t>発表には以下の要素を含めてください。</a:t>
            </a:r>
          </a:p>
          <a:p>
            <a:pPr marL="190500" indent="-190500" algn="l">
              <a:lnSpc>
                <a:spcPts val="2200"/>
              </a:lnSpc>
              <a:spcBef>
                <a:spcPts val="500"/>
              </a:spcBef>
              <a:buSzPct val="170000"/>
              <a:buChar char="•"/>
              <a:defRPr sz="1400" b="0" spc="42">
                <a:latin typeface="ヒラギノ角ゴシック W5"/>
                <a:ea typeface="ヒラギノ角ゴシック W5"/>
                <a:cs typeface="ヒラギノ角ゴシック W5"/>
                <a:sym typeface="ヒラギノ角ゴシック W5"/>
              </a:defRPr>
            </a:pPr>
            <a:r>
              <a:rPr>
                <a:latin typeface="ヒラギノ角ゴシック W7"/>
                <a:ea typeface="ヒラギノ角ゴシック W7"/>
                <a:cs typeface="ヒラギノ角ゴシック W7"/>
                <a:sym typeface="ヒラギノ角ゴシック W7"/>
              </a:rPr>
              <a:t>なぜ：</a:t>
            </a:r>
            <a:r>
              <a:rPr spc="0"/>
              <a:t>アプリケーショ</a:t>
            </a:r>
            <a:r>
              <a:t>ンが解決しようとしている問題</a:t>
            </a:r>
          </a:p>
          <a:p>
            <a:pPr marL="190500" indent="-190500" algn="l">
              <a:lnSpc>
                <a:spcPts val="2200"/>
              </a:lnSpc>
              <a:spcBef>
                <a:spcPts val="500"/>
              </a:spcBef>
              <a:buSzPct val="170000"/>
              <a:buChar char="•"/>
              <a:defRPr sz="1400" b="0" spc="42">
                <a:latin typeface="ヒラギノ角ゴシック W5"/>
                <a:ea typeface="ヒラギノ角ゴシック W5"/>
                <a:cs typeface="ヒラギノ角ゴシック W5"/>
                <a:sym typeface="ヒラギノ角ゴシック W5"/>
              </a:defRPr>
            </a:pPr>
            <a:r>
              <a:rPr>
                <a:latin typeface="ヒラギノ角ゴシック W7"/>
                <a:ea typeface="ヒラギノ角ゴシック W7"/>
                <a:cs typeface="ヒラギノ角ゴシック W7"/>
                <a:sym typeface="ヒラギノ角ゴシック W7"/>
              </a:rPr>
              <a:t>誰が：</a:t>
            </a:r>
            <a:r>
              <a:t>誰のための</a:t>
            </a:r>
            <a:r>
              <a:rPr spc="0"/>
              <a:t>アプリケーショ</a:t>
            </a:r>
            <a:r>
              <a:t>ンか</a:t>
            </a:r>
          </a:p>
          <a:p>
            <a:pPr marL="190500" indent="-190500" algn="l">
              <a:lnSpc>
                <a:spcPts val="2200"/>
              </a:lnSpc>
              <a:spcBef>
                <a:spcPts val="500"/>
              </a:spcBef>
              <a:buSzPct val="170000"/>
              <a:buChar char="•"/>
              <a:defRPr sz="1400" b="0" spc="42">
                <a:latin typeface="ヒラギノ角ゴシック W5"/>
                <a:ea typeface="ヒラギノ角ゴシック W5"/>
                <a:cs typeface="ヒラギノ角ゴシック W5"/>
                <a:sym typeface="ヒラギノ角ゴシック W5"/>
              </a:defRPr>
            </a:pPr>
            <a:r>
              <a:rPr>
                <a:latin typeface="ヒラギノ角ゴシック W7"/>
                <a:ea typeface="ヒラギノ角ゴシック W7"/>
                <a:cs typeface="ヒラギノ角ゴシック W7"/>
                <a:sym typeface="ヒラギノ角ゴシック W7"/>
              </a:rPr>
              <a:t>何を：</a:t>
            </a:r>
            <a:r>
              <a:rPr spc="0"/>
              <a:t>アプリケーショ</a:t>
            </a:r>
            <a:r>
              <a:t>ンの簡単な説明 </a:t>
            </a:r>
          </a:p>
          <a:p>
            <a:pPr marL="190500" indent="-190500" algn="l">
              <a:lnSpc>
                <a:spcPts val="2200"/>
              </a:lnSpc>
              <a:spcBef>
                <a:spcPts val="500"/>
              </a:spcBef>
              <a:buSzPct val="170000"/>
              <a:buChar char="•"/>
              <a:defRPr sz="1400" b="0" spc="42">
                <a:latin typeface="ヒラギノ角ゴシック W5"/>
                <a:ea typeface="ヒラギノ角ゴシック W5"/>
                <a:cs typeface="ヒラギノ角ゴシック W5"/>
                <a:sym typeface="ヒラギノ角ゴシック W5"/>
              </a:defRPr>
            </a:pPr>
            <a:r>
              <a:rPr>
                <a:latin typeface="ヒラギノ角ゴシック W7"/>
                <a:ea typeface="ヒラギノ角ゴシック W7"/>
                <a:cs typeface="ヒラギノ角ゴシック W7"/>
                <a:sym typeface="ヒラギノ角ゴシック W7"/>
              </a:rPr>
              <a:t>どうやって：</a:t>
            </a:r>
            <a:r>
              <a:rPr spc="0"/>
              <a:t>U</a:t>
            </a:r>
            <a:r>
              <a:t>Xと</a:t>
            </a:r>
            <a:r>
              <a:rPr spc="0"/>
              <a:t>U</a:t>
            </a:r>
            <a:r>
              <a:t>Iについての説明（以下について）</a:t>
            </a:r>
          </a:p>
          <a:p>
            <a:pPr marL="350138" lvl="1" indent="-159638" algn="l">
              <a:lnSpc>
                <a:spcPts val="2200"/>
              </a:lnSpc>
              <a:spcBef>
                <a:spcPts val="500"/>
              </a:spcBef>
              <a:buSzPct val="100000"/>
              <a:buChar char="-"/>
              <a:defRPr sz="1400" b="0" spc="42">
                <a:latin typeface="ヒラギノ角ゴシック W5"/>
                <a:ea typeface="ヒラギノ角ゴシック W5"/>
                <a:cs typeface="ヒラギノ角ゴシック W5"/>
                <a:sym typeface="ヒラギノ角ゴシック W5"/>
              </a:defRPr>
            </a:pPr>
            <a:r>
              <a:rPr spc="0"/>
              <a:t>デザイ</a:t>
            </a:r>
            <a:r>
              <a:t>ン</a:t>
            </a:r>
          </a:p>
          <a:p>
            <a:pPr marL="350138" lvl="1" indent="-159638" algn="l">
              <a:lnSpc>
                <a:spcPts val="2200"/>
              </a:lnSpc>
              <a:spcBef>
                <a:spcPts val="500"/>
              </a:spcBef>
              <a:buSzPct val="100000"/>
              <a:buChar char="-"/>
              <a:defRPr sz="1400" b="0" spc="42">
                <a:latin typeface="ヒラギノ角ゴシック W5"/>
                <a:ea typeface="ヒラギノ角ゴシック W5"/>
                <a:cs typeface="ヒラギノ角ゴシック W5"/>
                <a:sym typeface="ヒラギノ角ゴシック W5"/>
              </a:defRPr>
            </a:pPr>
            <a:r>
              <a:t>機能</a:t>
            </a:r>
          </a:p>
          <a:p>
            <a:pPr marL="350138" lvl="1" indent="-159638" algn="l">
              <a:lnSpc>
                <a:spcPts val="2200"/>
              </a:lnSpc>
              <a:spcBef>
                <a:spcPts val="500"/>
              </a:spcBef>
              <a:buSzPct val="100000"/>
              <a:buChar char="-"/>
              <a:defRPr sz="1400" b="0" spc="42">
                <a:latin typeface="ヒラギノ角ゴシック W5"/>
                <a:ea typeface="ヒラギノ角ゴシック W5"/>
                <a:cs typeface="ヒラギノ角ゴシック W5"/>
                <a:sym typeface="ヒラギノ角ゴシック W5"/>
              </a:defRPr>
            </a:pPr>
            <a:r>
              <a:t>使っている</a:t>
            </a:r>
            <a:r>
              <a:rPr spc="0"/>
              <a:t>プログラミン</a:t>
            </a:r>
            <a:r>
              <a:t>グの概念</a:t>
            </a:r>
          </a:p>
          <a:p>
            <a:pPr marL="350138" lvl="1" indent="-159638" algn="l">
              <a:lnSpc>
                <a:spcPts val="2200"/>
              </a:lnSpc>
              <a:spcBef>
                <a:spcPts val="500"/>
              </a:spcBef>
              <a:buSzPct val="100000"/>
              <a:buChar char="-"/>
              <a:defRPr sz="1400" b="0" spc="42">
                <a:latin typeface="ヒラギノ角ゴシック W5"/>
                <a:ea typeface="ヒラギノ角ゴシック W5"/>
                <a:cs typeface="ヒラギノ角ゴシック W5"/>
                <a:sym typeface="ヒラギノ角ゴシック W5"/>
              </a:defRPr>
            </a:pPr>
            <a:r>
              <a:rPr spc="0"/>
              <a:t>プロトタイ</a:t>
            </a:r>
            <a:r>
              <a:t>プと</a:t>
            </a:r>
            <a:r>
              <a:rPr spc="0"/>
              <a:t>ビジュア</a:t>
            </a:r>
            <a:r>
              <a:t>ル要素</a:t>
            </a:r>
          </a:p>
          <a:p>
            <a:pPr marL="350138" lvl="1" indent="-159638" algn="l">
              <a:lnSpc>
                <a:spcPts val="2200"/>
              </a:lnSpc>
              <a:spcBef>
                <a:spcPts val="500"/>
              </a:spcBef>
              <a:buSzPct val="100000"/>
              <a:buChar char="-"/>
              <a:defRPr sz="1400" b="0" spc="42">
                <a:latin typeface="ヒラギノ角ゴシック W5"/>
                <a:ea typeface="ヒラギノ角ゴシック W5"/>
                <a:cs typeface="ヒラギノ角ゴシック W5"/>
                <a:sym typeface="ヒラギノ角ゴシック W5"/>
              </a:defRPr>
            </a:pPr>
            <a:r>
              <a:rPr spc="0"/>
              <a:t>ユーザーテス</a:t>
            </a:r>
            <a:r>
              <a:t>トに基づく改善点</a:t>
            </a:r>
          </a:p>
        </p:txBody>
      </p:sp>
      <p:sp>
        <p:nvSpPr>
          <p:cNvPr id="612" name="アプリケーションの発表…"/>
          <p:cNvSpPr txBox="1"/>
          <p:nvPr/>
        </p:nvSpPr>
        <p:spPr>
          <a:xfrm>
            <a:off x="876300" y="826769"/>
            <a:ext cx="8728472" cy="14318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p>
            <a:pPr algn="l">
              <a:lnSpc>
                <a:spcPts val="2900"/>
              </a:lnSpc>
              <a:spcBef>
                <a:spcPts val="1200"/>
              </a:spcBef>
              <a:defRPr sz="2000" b="0" spc="100">
                <a:latin typeface="ヒラギノ角ゴシック W7"/>
                <a:ea typeface="ヒラギノ角ゴシック W7"/>
                <a:cs typeface="ヒラギノ角ゴシック W7"/>
                <a:sym typeface="ヒラギノ角ゴシック W7"/>
              </a:defRPr>
            </a:pPr>
            <a:r>
              <a:rPr spc="0"/>
              <a:t>アプリケーション</a:t>
            </a:r>
            <a:r>
              <a:rPr spc="59"/>
              <a:t>の</a:t>
            </a:r>
            <a:r>
              <a:t>発表</a:t>
            </a:r>
          </a:p>
          <a:p>
            <a:pPr algn="l" defTabSz="457200">
              <a:lnSpc>
                <a:spcPts val="2500"/>
              </a:lnSpc>
              <a:spcBef>
                <a:spcPts val="120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450" b="0" spc="43">
                <a:latin typeface="ヒラギノ角ゴシック W5"/>
                <a:ea typeface="ヒラギノ角ゴシック W5"/>
                <a:cs typeface="ヒラギノ角ゴシック W5"/>
                <a:sym typeface="ヒラギノ角ゴシック W5"/>
              </a:defRPr>
            </a:pPr>
            <a:r>
              <a:rPr spc="0"/>
              <a:t>アプリケーショ</a:t>
            </a:r>
            <a:r>
              <a:t>ンの</a:t>
            </a:r>
            <a:r>
              <a:rPr spc="0"/>
              <a:t>アイデ</a:t>
            </a:r>
            <a:r>
              <a:t>アを</a:t>
            </a:r>
            <a:r>
              <a:rPr spc="0"/>
              <a:t>テス</a:t>
            </a:r>
            <a:r>
              <a:t>トして、改善を行いました。今度は</a:t>
            </a:r>
            <a:r>
              <a:rPr spc="0"/>
              <a:t>アイデ</a:t>
            </a:r>
            <a:r>
              <a:t>アを磨き上</a:t>
            </a:r>
            <a:r>
              <a:rPr spc="-101"/>
              <a:t>げ</a:t>
            </a:r>
            <a:r>
              <a:t>、発表する時です！</a:t>
            </a:r>
            <a:br/>
            <a:r>
              <a:t>自分の</a:t>
            </a:r>
            <a:r>
              <a:rPr spc="0"/>
              <a:t>アイデ</a:t>
            </a:r>
            <a:r>
              <a:t>アを</a:t>
            </a:r>
            <a:r>
              <a:rPr spc="0"/>
              <a:t>アピー</a:t>
            </a:r>
            <a:r>
              <a:t>ルするための3分間の</a:t>
            </a:r>
            <a:r>
              <a:rPr spc="0"/>
              <a:t>プレゼンテーショ</a:t>
            </a:r>
            <a:r>
              <a:t>ンまたは</a:t>
            </a:r>
            <a:r>
              <a:rPr spc="0"/>
              <a:t>ビデ</a:t>
            </a:r>
            <a:r>
              <a:t>オを制作しま</a:t>
            </a:r>
            <a:r>
              <a:rPr spc="-145"/>
              <a:t>す</a:t>
            </a:r>
            <a:r>
              <a:t>。</a:t>
            </a:r>
            <a:br/>
            <a:r>
              <a:t>よい発表には、わかりやすく心に残る</a:t>
            </a:r>
            <a:r>
              <a:rPr spc="0"/>
              <a:t>ストーリ</a:t>
            </a:r>
            <a:r>
              <a:t>ーがあり、誰もがその</a:t>
            </a:r>
            <a:r>
              <a:rPr spc="0"/>
              <a:t>アプリケーショ</a:t>
            </a:r>
            <a:r>
              <a:t>ンを使ってみたくなりま</a:t>
            </a:r>
            <a:r>
              <a:rPr spc="-145"/>
              <a:t>す</a:t>
            </a:r>
            <a:r>
              <a:t>。</a:t>
            </a:r>
          </a:p>
        </p:txBody>
      </p:sp>
      <p:sp>
        <p:nvSpPr>
          <p:cNvPr id="613" name="スライド番号"/>
          <p:cNvSpPr txBox="1">
            <a:spLocks noGrp="1"/>
          </p:cNvSpPr>
          <p:nvPr>
            <p:ph type="sldNum" sz="quarter" idx="2"/>
          </p:nvPr>
        </p:nvSpPr>
        <p:spPr>
          <a:xfrm>
            <a:off x="12318999" y="9029700"/>
            <a:ext cx="283770" cy="275133"/>
          </a:xfrm>
          <a:prstGeom prst="rect">
            <a:avLst/>
          </a:prstGeom>
        </p:spPr>
        <p:txBody>
          <a:bodyPr/>
          <a:lstStyle/>
          <a:p>
            <a:fld id="{86CB4B4D-7CA3-9044-876B-883B54F8677D}" type="slidenum">
              <a:t>‹#›</a:t>
            </a:fld>
            <a:endParaRPr/>
          </a:p>
        </p:txBody>
      </p:sp>
      <p:pic>
        <p:nvPicPr>
          <p:cNvPr id="614" name="イメージ" descr="イメージ"/>
          <p:cNvPicPr>
            <a:picLocks noChangeAspect="1"/>
          </p:cNvPicPr>
          <p:nvPr/>
        </p:nvPicPr>
        <p:blipFill>
          <a:blip r:embed="rId2">
            <a:extLst/>
          </a:blip>
          <a:stretch>
            <a:fillRect/>
          </a:stretch>
        </p:blipFill>
        <p:spPr>
          <a:xfrm>
            <a:off x="824377" y="7213791"/>
            <a:ext cx="7560889" cy="1563962"/>
          </a:xfrm>
          <a:prstGeom prst="rect">
            <a:avLst/>
          </a:prstGeom>
          <a:ln w="12700">
            <a:miter lim="400000"/>
          </a:ln>
        </p:spPr>
      </p:pic>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Page 3">
    <p:spTree>
      <p:nvGrpSpPr>
        <p:cNvPr id="1" name=""/>
        <p:cNvGrpSpPr/>
        <p:nvPr/>
      </p:nvGrpSpPr>
      <p:grpSpPr>
        <a:xfrm>
          <a:off x="0" y="0"/>
          <a:ext cx="0" cy="0"/>
          <a:chOff x="0" y="0"/>
          <a:chExt cx="0" cy="0"/>
        </a:xfrm>
      </p:grpSpPr>
      <p:sp>
        <p:nvSpPr>
          <p:cNvPr id="63" name="四角形"/>
          <p:cNvSpPr/>
          <p:nvPr/>
        </p:nvSpPr>
        <p:spPr>
          <a:xfrm>
            <a:off x="-25400" y="-50800"/>
            <a:ext cx="3869184" cy="9855200"/>
          </a:xfrm>
          <a:prstGeom prst="rect">
            <a:avLst/>
          </a:prstGeom>
          <a:solidFill>
            <a:srgbClr val="60C66F"/>
          </a:solidFill>
          <a:ln w="12700">
            <a:miter lim="400000"/>
          </a:ln>
        </p:spPr>
        <p:txBody>
          <a:bodyPr lIns="50800" tIns="50800" rIns="50800" bIns="50800" anchor="ctr"/>
          <a:lstStyle/>
          <a:p>
            <a:pPr algn="l">
              <a:lnSpc>
                <a:spcPct val="110000"/>
              </a:lnSpc>
              <a:spcBef>
                <a:spcPts val="1200"/>
              </a:spcBef>
              <a:defRPr sz="1600" b="0">
                <a:latin typeface="+mj-lt"/>
                <a:ea typeface="+mj-ea"/>
                <a:cs typeface="+mj-cs"/>
                <a:sym typeface="Helvetica Neue Medium"/>
              </a:defRPr>
            </a:pPr>
            <a:endParaRPr/>
          </a:p>
        </p:txBody>
      </p:sp>
      <p:sp>
        <p:nvSpPr>
          <p:cNvPr id="64" name="ブレーン ストーミング…"/>
          <p:cNvSpPr txBox="1"/>
          <p:nvPr/>
        </p:nvSpPr>
        <p:spPr>
          <a:xfrm>
            <a:off x="497327" y="758611"/>
            <a:ext cx="2378970" cy="32537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lstStyle/>
          <a:p>
            <a:pPr algn="l" defTabSz="457200">
              <a:lnSpc>
                <a:spcPts val="3200"/>
              </a:lnSpc>
              <a:spcBef>
                <a:spcPts val="120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500" b="0">
                <a:solidFill>
                  <a:srgbClr val="FFFFFF"/>
                </a:solidFill>
                <a:latin typeface="ヒラギノ角ゴシック W7"/>
                <a:ea typeface="ヒラギノ角ゴシック W7"/>
                <a:cs typeface="ヒラギノ角ゴシック W7"/>
                <a:sym typeface="ヒラギノ角ゴシック W7"/>
              </a:defRPr>
            </a:pPr>
            <a:r>
              <a:t>ブレーン</a:t>
            </a:r>
            <a:br/>
            <a:r>
              <a:t>ストーミング</a:t>
            </a:r>
          </a:p>
          <a:p>
            <a:pPr algn="l" defTabSz="457200">
              <a:lnSpc>
                <a:spcPts val="2700"/>
              </a:lnSpc>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800" b="0">
                <a:solidFill>
                  <a:srgbClr val="FFFFFF">
                    <a:alpha val="50000"/>
                  </a:srgbClr>
                </a:solidFill>
                <a:latin typeface="ヒラギノ角ゴシック W7"/>
                <a:ea typeface="ヒラギノ角ゴシック W7"/>
                <a:cs typeface="ヒラギノ角ゴシック W7"/>
                <a:sym typeface="ヒラギノ角ゴシック W7"/>
              </a:defRPr>
            </a:pPr>
            <a:r>
              <a:t>目的</a:t>
            </a:r>
          </a:p>
          <a:p>
            <a:pPr algn="l" defTabSz="457200">
              <a:lnSpc>
                <a:spcPts val="2700"/>
              </a:lnSpc>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800" b="0">
                <a:solidFill>
                  <a:srgbClr val="FFFFFF">
                    <a:alpha val="50000"/>
                  </a:srgbClr>
                </a:solidFill>
                <a:latin typeface="ヒラギノ角ゴシック W7"/>
                <a:ea typeface="ヒラギノ角ゴシック W7"/>
                <a:cs typeface="ヒラギノ角ゴシック W7"/>
                <a:sym typeface="ヒラギノ角ゴシック W7"/>
              </a:defRPr>
            </a:pPr>
            <a:r>
              <a:t>アイデア</a:t>
            </a:r>
          </a:p>
          <a:p>
            <a:pPr algn="l" defTabSz="457200">
              <a:lnSpc>
                <a:spcPts val="2700"/>
              </a:lnSpc>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800" b="0" spc="53">
                <a:solidFill>
                  <a:srgbClr val="FFFFFF">
                    <a:alpha val="50000"/>
                  </a:srgbClr>
                </a:solidFill>
                <a:latin typeface="ヒラギノ角ゴシック W7"/>
                <a:ea typeface="ヒラギノ角ゴシック W7"/>
                <a:cs typeface="ヒラギノ角ゴシック W7"/>
                <a:sym typeface="ヒラギノ角ゴシック W7"/>
              </a:defRPr>
            </a:pPr>
            <a:r>
              <a:t>対象者</a:t>
            </a:r>
          </a:p>
          <a:p>
            <a:pPr algn="l" defTabSz="457200">
              <a:lnSpc>
                <a:spcPts val="2700"/>
              </a:lnSpc>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800" b="0" spc="53">
                <a:solidFill>
                  <a:srgbClr val="FFFFFF">
                    <a:alpha val="50000"/>
                  </a:srgbClr>
                </a:solidFill>
                <a:latin typeface="ヒラギノ角ゴシック W7"/>
                <a:ea typeface="ヒラギノ角ゴシック W7"/>
                <a:cs typeface="ヒラギノ角ゴシック W7"/>
                <a:sym typeface="ヒラギノ角ゴシック W7"/>
              </a:defRPr>
            </a:pPr>
            <a:r>
              <a:t>絞り込み</a:t>
            </a:r>
          </a:p>
          <a:p>
            <a:pPr algn="l" defTabSz="457200">
              <a:lnSpc>
                <a:spcPts val="2700"/>
              </a:lnSpc>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800" b="0" spc="53">
                <a:solidFill>
                  <a:srgbClr val="FFFFFF">
                    <a:alpha val="50000"/>
                  </a:srgbClr>
                </a:solidFill>
                <a:latin typeface="ヒラギノ角ゴシック W7"/>
                <a:ea typeface="ヒラギノ角ゴシック W7"/>
                <a:cs typeface="ヒラギノ角ゴシック W7"/>
                <a:sym typeface="ヒラギノ角ゴシック W7"/>
              </a:defRPr>
            </a:pPr>
            <a:r>
              <a:t>反復</a:t>
            </a:r>
          </a:p>
        </p:txBody>
      </p:sp>
      <p:sp>
        <p:nvSpPr>
          <p:cNvPr id="65" name="概要…"/>
          <p:cNvSpPr txBox="1"/>
          <p:nvPr/>
        </p:nvSpPr>
        <p:spPr>
          <a:xfrm>
            <a:off x="4758394" y="826769"/>
            <a:ext cx="7650620" cy="206756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p>
            <a:pPr algn="l">
              <a:lnSpc>
                <a:spcPts val="2900"/>
              </a:lnSpc>
              <a:spcBef>
                <a:spcPts val="1200"/>
              </a:spcBef>
              <a:defRPr sz="2000" b="0" spc="100">
                <a:latin typeface="ヒラギノ角ゴシック W7"/>
                <a:ea typeface="ヒラギノ角ゴシック W7"/>
                <a:cs typeface="ヒラギノ角ゴシック W7"/>
                <a:sym typeface="ヒラギノ角ゴシック W7"/>
              </a:defRPr>
            </a:pPr>
            <a:r>
              <a:t>概要</a:t>
            </a:r>
          </a:p>
          <a:p>
            <a:pPr algn="l" defTabSz="457200">
              <a:lnSpc>
                <a:spcPts val="2500"/>
              </a:lnSpc>
              <a:spcBef>
                <a:spcPts val="120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500" b="0" spc="45">
                <a:latin typeface="ヒラギノ角ゴシック W5"/>
                <a:ea typeface="ヒラギノ角ゴシック W5"/>
                <a:cs typeface="ヒラギノ角ゴシック W5"/>
                <a:sym typeface="ヒラギノ角ゴシック W5"/>
              </a:defRPr>
            </a:pPr>
            <a:r>
              <a:t>「</a:t>
            </a:r>
            <a:r>
              <a:rPr spc="0"/>
              <a:t>ブレーンストーミン</a:t>
            </a:r>
            <a:r>
              <a:t>グ（</a:t>
            </a:r>
            <a:r>
              <a:rPr spc="0"/>
              <a:t>アイデ</a:t>
            </a:r>
            <a:r>
              <a:t>ア出し）」の段階では、問題を発見し、解決策を考えま</a:t>
            </a:r>
            <a:r>
              <a:rPr spc="-149"/>
              <a:t>す</a:t>
            </a:r>
            <a:r>
              <a:t>。</a:t>
            </a:r>
            <a:br/>
            <a:r>
              <a:t>この</a:t>
            </a:r>
            <a:r>
              <a:rPr spc="0"/>
              <a:t>セクショ</a:t>
            </a:r>
            <a:r>
              <a:t>ンには、みなさんにじっくり考えてほしい大事な内容がいくつか含まれていま</a:t>
            </a:r>
            <a:r>
              <a:rPr spc="-149"/>
              <a:t>す</a:t>
            </a:r>
            <a:r>
              <a:t>。ところどころに、もっと深く知りたい人向けに、</a:t>
            </a:r>
            <a:r>
              <a:rPr spc="0"/>
              <a:t>オプショ</a:t>
            </a:r>
            <a:r>
              <a:t>ンとして「発展」</a:t>
            </a:r>
            <a:r>
              <a:rPr spc="0"/>
              <a:t>アクティビテ</a:t>
            </a:r>
            <a:r>
              <a:t>ィが</a:t>
            </a:r>
            <a:br/>
            <a:r>
              <a:t>ありま</a:t>
            </a:r>
            <a:r>
              <a:rPr spc="-149"/>
              <a:t>す</a:t>
            </a:r>
            <a:r>
              <a:rPr spc="105"/>
              <a:t>。</a:t>
            </a:r>
            <a:r>
              <a:t>なるべく多くの</a:t>
            </a:r>
            <a:r>
              <a:rPr spc="0"/>
              <a:t>アイデ</a:t>
            </a:r>
            <a:r>
              <a:rPr spc="-195"/>
              <a:t>ア</a:t>
            </a:r>
            <a:r>
              <a:t>、</a:t>
            </a:r>
            <a:r>
              <a:rPr spc="0"/>
              <a:t>メ</a:t>
            </a:r>
            <a:r>
              <a:t>モ、</a:t>
            </a:r>
            <a:r>
              <a:rPr spc="0"/>
              <a:t>スケッ</a:t>
            </a:r>
            <a:r>
              <a:t>チを書き入れ</a:t>
            </a:r>
            <a:r>
              <a:rPr spc="-104"/>
              <a:t>て</a:t>
            </a:r>
            <a:r>
              <a:t>、身の回りの問題解決に</a:t>
            </a:r>
            <a:br/>
            <a:r>
              <a:t>つながる</a:t>
            </a:r>
            <a:r>
              <a:rPr spc="0"/>
              <a:t>アプリケーショ</a:t>
            </a:r>
            <a:r>
              <a:t>ンの</a:t>
            </a:r>
            <a:r>
              <a:rPr spc="0"/>
              <a:t>デザイ</a:t>
            </a:r>
            <a:r>
              <a:t>ンに役立ててください。</a:t>
            </a:r>
          </a:p>
        </p:txBody>
      </p:sp>
      <p:pic>
        <p:nvPicPr>
          <p:cNvPr id="66" name="イメージ" descr="イメージ"/>
          <p:cNvPicPr>
            <a:picLocks noChangeAspect="1"/>
          </p:cNvPicPr>
          <p:nvPr/>
        </p:nvPicPr>
        <p:blipFill>
          <a:blip r:embed="rId2">
            <a:alphaModFix amt="50282"/>
            <a:extLst/>
          </a:blip>
          <a:stretch>
            <a:fillRect/>
          </a:stretch>
        </p:blipFill>
        <p:spPr>
          <a:xfrm>
            <a:off x="6911476" y="3835081"/>
            <a:ext cx="3030507" cy="4858589"/>
          </a:xfrm>
          <a:prstGeom prst="rect">
            <a:avLst/>
          </a:prstGeom>
          <a:ln w="12700">
            <a:miter lim="400000"/>
          </a:ln>
        </p:spPr>
      </p:pic>
      <p:sp>
        <p:nvSpPr>
          <p:cNvPr id="67" name="スライド番号"/>
          <p:cNvSpPr txBox="1">
            <a:spLocks noGrp="1"/>
          </p:cNvSpPr>
          <p:nvPr>
            <p:ph type="sldNum" sz="quarter" idx="2"/>
          </p:nvPr>
        </p:nvSpPr>
        <p:spPr>
          <a:xfrm>
            <a:off x="12318999" y="9029700"/>
            <a:ext cx="283770" cy="275133"/>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cSld name="Page 4">
    <p:spTree>
      <p:nvGrpSpPr>
        <p:cNvPr id="1" name=""/>
        <p:cNvGrpSpPr/>
        <p:nvPr/>
      </p:nvGrpSpPr>
      <p:grpSpPr>
        <a:xfrm>
          <a:off x="0" y="0"/>
          <a:ext cx="0" cy="0"/>
          <a:chOff x="0" y="0"/>
          <a:chExt cx="0" cy="0"/>
        </a:xfrm>
      </p:grpSpPr>
      <p:sp>
        <p:nvSpPr>
          <p:cNvPr id="74" name="お気に入りのアプリケーション…"/>
          <p:cNvSpPr txBox="1"/>
          <p:nvPr/>
        </p:nvSpPr>
        <p:spPr>
          <a:xfrm>
            <a:off x="4762916" y="819711"/>
            <a:ext cx="7435725" cy="172008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p>
            <a:pPr algn="l">
              <a:lnSpc>
                <a:spcPts val="2900"/>
              </a:lnSpc>
              <a:spcBef>
                <a:spcPts val="900"/>
              </a:spcBef>
              <a:defRPr sz="2000" b="0">
                <a:latin typeface="ヒラギノ角ゴシック W7"/>
                <a:ea typeface="ヒラギノ角ゴシック W7"/>
                <a:cs typeface="ヒラギノ角ゴシック W7"/>
                <a:sym typeface="ヒラギノ角ゴシック W7"/>
              </a:defRPr>
            </a:pPr>
            <a:r>
              <a:rPr spc="59"/>
              <a:t>お気に</a:t>
            </a:r>
            <a:r>
              <a:t>入</a:t>
            </a:r>
            <a:r>
              <a:rPr spc="59"/>
              <a:t>りの</a:t>
            </a:r>
            <a:r>
              <a:t>アプリケーション</a:t>
            </a:r>
          </a:p>
          <a:p>
            <a:pPr algn="l" defTabSz="457200">
              <a:lnSpc>
                <a:spcPts val="2000"/>
              </a:lnSpc>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200" b="0" spc="36">
                <a:latin typeface="ヒラギノ角ゴシック W5"/>
                <a:ea typeface="ヒラギノ角ゴシック W5"/>
                <a:cs typeface="ヒラギノ角ゴシック W5"/>
                <a:sym typeface="ヒラギノ角ゴシック W5"/>
              </a:defRPr>
            </a:pPr>
            <a:r>
              <a:t>あなた自身が使っている</a:t>
            </a:r>
            <a:r>
              <a:rPr spc="0"/>
              <a:t>アプリケーショ</a:t>
            </a:r>
            <a:r>
              <a:t>ンについて考えてみましょう。それぞれの</a:t>
            </a:r>
            <a:r>
              <a:rPr spc="0"/>
              <a:t>アプリケーショ</a:t>
            </a:r>
            <a:r>
              <a:t>ンには</a:t>
            </a:r>
            <a:br/>
            <a:r>
              <a:t>どのような目的がありますか</a:t>
            </a:r>
            <a:r>
              <a:rPr spc="180"/>
              <a:t>？</a:t>
            </a:r>
            <a:r>
              <a:t>なぜその</a:t>
            </a:r>
            <a:r>
              <a:rPr spc="0"/>
              <a:t>アプリケーショ</a:t>
            </a:r>
            <a:r>
              <a:t>ンを使うのですか</a:t>
            </a:r>
            <a:r>
              <a:rPr spc="180"/>
              <a:t>？</a:t>
            </a:r>
            <a:r>
              <a:t>一番よく使う</a:t>
            </a:r>
            <a:r>
              <a:rPr spc="0"/>
              <a:t>アプリケーショ</a:t>
            </a:r>
            <a:r>
              <a:t>ンは</a:t>
            </a:r>
            <a:br/>
            <a:r>
              <a:t>どれですか</a:t>
            </a:r>
            <a:r>
              <a:rPr spc="180"/>
              <a:t>？</a:t>
            </a:r>
            <a:r>
              <a:t>数回使った後、使わなくなった</a:t>
            </a:r>
            <a:r>
              <a:rPr spc="0"/>
              <a:t>アプリケーショ</a:t>
            </a:r>
            <a:r>
              <a:t>ンはありますか</a:t>
            </a:r>
            <a:r>
              <a:rPr spc="180"/>
              <a:t>？</a:t>
            </a:r>
            <a:r>
              <a:t>そもそも、なぜその</a:t>
            </a:r>
            <a:r>
              <a:rPr spc="0"/>
              <a:t>アプリケーショ</a:t>
            </a:r>
            <a:r>
              <a:t>ンを</a:t>
            </a:r>
            <a:r>
              <a:rPr spc="0"/>
              <a:t>ダウンロー</a:t>
            </a:r>
            <a:r>
              <a:t>ドしようと思ったのですか</a:t>
            </a:r>
            <a:r>
              <a:rPr spc="180"/>
              <a:t>？</a:t>
            </a:r>
            <a:r>
              <a:rPr spc="0"/>
              <a:t>ブレーンストーミン</a:t>
            </a:r>
            <a:r>
              <a:t>グを行ってお気に入りの</a:t>
            </a:r>
            <a:r>
              <a:rPr spc="0"/>
              <a:t>アプリケーショ</a:t>
            </a:r>
            <a:r>
              <a:t>ンを</a:t>
            </a:r>
            <a:br/>
            <a:r>
              <a:rPr spc="0"/>
              <a:t>リストアッ</a:t>
            </a:r>
            <a:r>
              <a:t>プし、それぞれの</a:t>
            </a:r>
            <a:r>
              <a:rPr spc="0"/>
              <a:t>アプリケーショ</a:t>
            </a:r>
            <a:r>
              <a:t>ンの目的と長所を把握しましょう。 </a:t>
            </a:r>
          </a:p>
        </p:txBody>
      </p:sp>
      <p:sp>
        <p:nvSpPr>
          <p:cNvPr id="75" name="四角形"/>
          <p:cNvSpPr/>
          <p:nvPr/>
        </p:nvSpPr>
        <p:spPr>
          <a:xfrm>
            <a:off x="-25400" y="-50800"/>
            <a:ext cx="3869184" cy="9855200"/>
          </a:xfrm>
          <a:prstGeom prst="rect">
            <a:avLst/>
          </a:prstGeom>
          <a:solidFill>
            <a:srgbClr val="60C66F"/>
          </a:solidFill>
          <a:ln w="12700">
            <a:miter lim="400000"/>
          </a:ln>
        </p:spPr>
        <p:txBody>
          <a:bodyPr lIns="50800" tIns="50800" rIns="50800" bIns="50800" anchor="ctr"/>
          <a:lstStyle/>
          <a:p>
            <a:pPr algn="l">
              <a:lnSpc>
                <a:spcPct val="110000"/>
              </a:lnSpc>
              <a:spcBef>
                <a:spcPts val="1200"/>
              </a:spcBef>
              <a:defRPr sz="1600" b="0">
                <a:latin typeface="+mj-lt"/>
                <a:ea typeface="+mj-ea"/>
                <a:cs typeface="+mj-cs"/>
                <a:sym typeface="Helvetica Neue Medium"/>
              </a:defRPr>
            </a:pPr>
            <a:endParaRPr/>
          </a:p>
        </p:txBody>
      </p:sp>
      <p:sp>
        <p:nvSpPr>
          <p:cNvPr id="76" name="スライド番号"/>
          <p:cNvSpPr txBox="1">
            <a:spLocks noGrp="1"/>
          </p:cNvSpPr>
          <p:nvPr>
            <p:ph type="sldNum" sz="quarter" idx="2"/>
          </p:nvPr>
        </p:nvSpPr>
        <p:spPr>
          <a:xfrm>
            <a:off x="12318999" y="9029700"/>
            <a:ext cx="283770" cy="275133"/>
          </a:xfrm>
          <a:prstGeom prst="rect">
            <a:avLst/>
          </a:prstGeom>
        </p:spPr>
        <p:txBody>
          <a:bodyPr/>
          <a:lstStyle/>
          <a:p>
            <a:fld id="{86CB4B4D-7CA3-9044-876B-883B54F8677D}" type="slidenum">
              <a:t>‹#›</a:t>
            </a:fld>
            <a:endParaRPr/>
          </a:p>
        </p:txBody>
      </p:sp>
      <p:sp>
        <p:nvSpPr>
          <p:cNvPr id="77" name="ブレーン ストーミング…"/>
          <p:cNvSpPr txBox="1"/>
          <p:nvPr/>
        </p:nvSpPr>
        <p:spPr>
          <a:xfrm>
            <a:off x="497327" y="758611"/>
            <a:ext cx="2378970" cy="32537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lstStyle/>
          <a:p>
            <a:pPr algn="l" defTabSz="457200">
              <a:lnSpc>
                <a:spcPts val="3200"/>
              </a:lnSpc>
              <a:spcBef>
                <a:spcPts val="120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500" b="0">
                <a:solidFill>
                  <a:srgbClr val="FFFFFF"/>
                </a:solidFill>
                <a:latin typeface="ヒラギノ角ゴシック W7"/>
                <a:ea typeface="ヒラギノ角ゴシック W7"/>
                <a:cs typeface="ヒラギノ角ゴシック W7"/>
                <a:sym typeface="ヒラギノ角ゴシック W7"/>
              </a:defRPr>
            </a:pPr>
            <a:r>
              <a:t>ブレーン</a:t>
            </a:r>
            <a:br/>
            <a:r>
              <a:t>ストーミング</a:t>
            </a:r>
          </a:p>
          <a:p>
            <a:pPr algn="l" defTabSz="457200">
              <a:lnSpc>
                <a:spcPts val="2700"/>
              </a:lnSpc>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800" b="0">
                <a:solidFill>
                  <a:srgbClr val="FFFFFF"/>
                </a:solidFill>
                <a:latin typeface="ヒラギノ角ゴシック W7"/>
                <a:ea typeface="ヒラギノ角ゴシック W7"/>
                <a:cs typeface="ヒラギノ角ゴシック W7"/>
                <a:sym typeface="ヒラギノ角ゴシック W7"/>
              </a:defRPr>
            </a:pPr>
            <a:r>
              <a:t>目的</a:t>
            </a:r>
          </a:p>
          <a:p>
            <a:pPr algn="l" defTabSz="457200">
              <a:lnSpc>
                <a:spcPts val="2700"/>
              </a:lnSpc>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800" b="0">
                <a:solidFill>
                  <a:srgbClr val="FFFFFF">
                    <a:alpha val="50000"/>
                  </a:srgbClr>
                </a:solidFill>
                <a:latin typeface="ヒラギノ角ゴシック W7"/>
                <a:ea typeface="ヒラギノ角ゴシック W7"/>
                <a:cs typeface="ヒラギノ角ゴシック W7"/>
                <a:sym typeface="ヒラギノ角ゴシック W7"/>
              </a:defRPr>
            </a:pPr>
            <a:r>
              <a:t>アイデア</a:t>
            </a:r>
          </a:p>
          <a:p>
            <a:pPr algn="l" defTabSz="457200">
              <a:lnSpc>
                <a:spcPts val="2700"/>
              </a:lnSpc>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800" b="0" spc="53">
                <a:solidFill>
                  <a:srgbClr val="FFFFFF">
                    <a:alpha val="50000"/>
                  </a:srgbClr>
                </a:solidFill>
                <a:latin typeface="ヒラギノ角ゴシック W7"/>
                <a:ea typeface="ヒラギノ角ゴシック W7"/>
                <a:cs typeface="ヒラギノ角ゴシック W7"/>
                <a:sym typeface="ヒラギノ角ゴシック W7"/>
              </a:defRPr>
            </a:pPr>
            <a:r>
              <a:t>対象者</a:t>
            </a:r>
          </a:p>
          <a:p>
            <a:pPr algn="l" defTabSz="457200">
              <a:lnSpc>
                <a:spcPts val="2700"/>
              </a:lnSpc>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800" b="0" spc="53">
                <a:solidFill>
                  <a:srgbClr val="FFFFFF">
                    <a:alpha val="50000"/>
                  </a:srgbClr>
                </a:solidFill>
                <a:latin typeface="ヒラギノ角ゴシック W7"/>
                <a:ea typeface="ヒラギノ角ゴシック W7"/>
                <a:cs typeface="ヒラギノ角ゴシック W7"/>
                <a:sym typeface="ヒラギノ角ゴシック W7"/>
              </a:defRPr>
            </a:pPr>
            <a:r>
              <a:t>絞り込み</a:t>
            </a:r>
          </a:p>
          <a:p>
            <a:pPr algn="l" defTabSz="457200">
              <a:lnSpc>
                <a:spcPts val="2700"/>
              </a:lnSpc>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800" b="0" spc="53">
                <a:solidFill>
                  <a:srgbClr val="FFFFFF">
                    <a:alpha val="50000"/>
                  </a:srgbClr>
                </a:solidFill>
                <a:latin typeface="ヒラギノ角ゴシック W7"/>
                <a:ea typeface="ヒラギノ角ゴシック W7"/>
                <a:cs typeface="ヒラギノ角ゴシック W7"/>
                <a:sym typeface="ヒラギノ角ゴシック W7"/>
              </a:defRPr>
            </a:pPr>
            <a:r>
              <a:t>反復</a:t>
            </a: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Page 5">
    <p:spTree>
      <p:nvGrpSpPr>
        <p:cNvPr id="1" name=""/>
        <p:cNvGrpSpPr/>
        <p:nvPr/>
      </p:nvGrpSpPr>
      <p:grpSpPr>
        <a:xfrm>
          <a:off x="0" y="0"/>
          <a:ext cx="0" cy="0"/>
          <a:chOff x="0" y="0"/>
          <a:chExt cx="0" cy="0"/>
        </a:xfrm>
      </p:grpSpPr>
      <p:sp>
        <p:nvSpPr>
          <p:cNvPr id="84" name="四角形"/>
          <p:cNvSpPr/>
          <p:nvPr/>
        </p:nvSpPr>
        <p:spPr>
          <a:xfrm>
            <a:off x="-25400" y="-50800"/>
            <a:ext cx="3869184" cy="9855200"/>
          </a:xfrm>
          <a:prstGeom prst="rect">
            <a:avLst/>
          </a:prstGeom>
          <a:solidFill>
            <a:srgbClr val="60C66F"/>
          </a:solidFill>
          <a:ln w="12700">
            <a:miter lim="400000"/>
          </a:ln>
        </p:spPr>
        <p:txBody>
          <a:bodyPr lIns="50800" tIns="50800" rIns="50800" bIns="50800" anchor="ctr"/>
          <a:lstStyle/>
          <a:p>
            <a:pPr algn="l">
              <a:lnSpc>
                <a:spcPct val="110000"/>
              </a:lnSpc>
              <a:spcBef>
                <a:spcPts val="1200"/>
              </a:spcBef>
              <a:defRPr sz="1600" b="0">
                <a:latin typeface="+mj-lt"/>
                <a:ea typeface="+mj-ea"/>
                <a:cs typeface="+mj-cs"/>
                <a:sym typeface="Helvetica Neue Medium"/>
              </a:defRPr>
            </a:pPr>
            <a:endParaRPr/>
          </a:p>
        </p:txBody>
      </p:sp>
      <p:sp>
        <p:nvSpPr>
          <p:cNvPr id="85" name="スライド番号"/>
          <p:cNvSpPr txBox="1">
            <a:spLocks noGrp="1"/>
          </p:cNvSpPr>
          <p:nvPr>
            <p:ph type="sldNum" sz="quarter" idx="2"/>
          </p:nvPr>
        </p:nvSpPr>
        <p:spPr>
          <a:xfrm>
            <a:off x="12318999" y="9029700"/>
            <a:ext cx="283770" cy="275133"/>
          </a:xfrm>
          <a:prstGeom prst="rect">
            <a:avLst/>
          </a:prstGeom>
        </p:spPr>
        <p:txBody>
          <a:bodyPr/>
          <a:lstStyle/>
          <a:p>
            <a:fld id="{86CB4B4D-7CA3-9044-876B-883B54F8677D}" type="slidenum">
              <a:t>‹#›</a:t>
            </a:fld>
            <a:endParaRPr/>
          </a:p>
        </p:txBody>
      </p:sp>
      <p:sp>
        <p:nvSpPr>
          <p:cNvPr id="86" name="ブレーン ストーミング…"/>
          <p:cNvSpPr txBox="1"/>
          <p:nvPr/>
        </p:nvSpPr>
        <p:spPr>
          <a:xfrm>
            <a:off x="497327" y="758611"/>
            <a:ext cx="2378970" cy="32537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lstStyle/>
          <a:p>
            <a:pPr algn="l" defTabSz="457200">
              <a:lnSpc>
                <a:spcPts val="3200"/>
              </a:lnSpc>
              <a:spcBef>
                <a:spcPts val="120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500" b="0">
                <a:solidFill>
                  <a:srgbClr val="FFFFFF"/>
                </a:solidFill>
                <a:latin typeface="ヒラギノ角ゴシック W7"/>
                <a:ea typeface="ヒラギノ角ゴシック W7"/>
                <a:cs typeface="ヒラギノ角ゴシック W7"/>
                <a:sym typeface="ヒラギノ角ゴシック W7"/>
              </a:defRPr>
            </a:pPr>
            <a:r>
              <a:t>ブレーン</a:t>
            </a:r>
            <a:br/>
            <a:r>
              <a:t>ストーミング</a:t>
            </a:r>
          </a:p>
          <a:p>
            <a:pPr algn="l" defTabSz="457200">
              <a:lnSpc>
                <a:spcPts val="2700"/>
              </a:lnSpc>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800" b="0">
                <a:solidFill>
                  <a:srgbClr val="FFFFFF"/>
                </a:solidFill>
                <a:latin typeface="ヒラギノ角ゴシック W7"/>
                <a:ea typeface="ヒラギノ角ゴシック W7"/>
                <a:cs typeface="ヒラギノ角ゴシック W7"/>
                <a:sym typeface="ヒラギノ角ゴシック W7"/>
              </a:defRPr>
            </a:pPr>
            <a:r>
              <a:t>目的</a:t>
            </a:r>
          </a:p>
          <a:p>
            <a:pPr algn="l" defTabSz="457200">
              <a:lnSpc>
                <a:spcPts val="2700"/>
              </a:lnSpc>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800" b="0">
                <a:solidFill>
                  <a:srgbClr val="FFFFFF">
                    <a:alpha val="50000"/>
                  </a:srgbClr>
                </a:solidFill>
                <a:latin typeface="ヒラギノ角ゴシック W7"/>
                <a:ea typeface="ヒラギノ角ゴシック W7"/>
                <a:cs typeface="ヒラギノ角ゴシック W7"/>
                <a:sym typeface="ヒラギノ角ゴシック W7"/>
              </a:defRPr>
            </a:pPr>
            <a:r>
              <a:t>アイデア</a:t>
            </a:r>
          </a:p>
          <a:p>
            <a:pPr algn="l" defTabSz="457200">
              <a:lnSpc>
                <a:spcPts val="2700"/>
              </a:lnSpc>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800" b="0" spc="53">
                <a:solidFill>
                  <a:srgbClr val="FFFFFF">
                    <a:alpha val="50000"/>
                  </a:srgbClr>
                </a:solidFill>
                <a:latin typeface="ヒラギノ角ゴシック W7"/>
                <a:ea typeface="ヒラギノ角ゴシック W7"/>
                <a:cs typeface="ヒラギノ角ゴシック W7"/>
                <a:sym typeface="ヒラギノ角ゴシック W7"/>
              </a:defRPr>
            </a:pPr>
            <a:r>
              <a:t>対象者</a:t>
            </a:r>
          </a:p>
          <a:p>
            <a:pPr algn="l" defTabSz="457200">
              <a:lnSpc>
                <a:spcPts val="2700"/>
              </a:lnSpc>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800" b="0" spc="53">
                <a:solidFill>
                  <a:srgbClr val="FFFFFF">
                    <a:alpha val="50000"/>
                  </a:srgbClr>
                </a:solidFill>
                <a:latin typeface="ヒラギノ角ゴシック W7"/>
                <a:ea typeface="ヒラギノ角ゴシック W7"/>
                <a:cs typeface="ヒラギノ角ゴシック W7"/>
                <a:sym typeface="ヒラギノ角ゴシック W7"/>
              </a:defRPr>
            </a:pPr>
            <a:r>
              <a:t>絞り込み</a:t>
            </a:r>
          </a:p>
          <a:p>
            <a:pPr algn="l" defTabSz="457200">
              <a:lnSpc>
                <a:spcPts val="2700"/>
              </a:lnSpc>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800" b="0" spc="53">
                <a:solidFill>
                  <a:srgbClr val="FFFFFF">
                    <a:alpha val="50000"/>
                  </a:srgbClr>
                </a:solidFill>
                <a:latin typeface="ヒラギノ角ゴシック W7"/>
                <a:ea typeface="ヒラギノ角ゴシック W7"/>
                <a:cs typeface="ヒラギノ角ゴシック W7"/>
                <a:sym typeface="ヒラギノ角ゴシック W7"/>
              </a:defRPr>
            </a:pPr>
            <a:r>
              <a:t>反復</a:t>
            </a:r>
          </a:p>
        </p:txBody>
      </p:sp>
      <p:sp>
        <p:nvSpPr>
          <p:cNvPr id="87" name="チャンス、問題、課題を定義する…"/>
          <p:cNvSpPr txBox="1"/>
          <p:nvPr/>
        </p:nvSpPr>
        <p:spPr>
          <a:xfrm>
            <a:off x="4762916" y="819711"/>
            <a:ext cx="7215624" cy="70408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p>
            <a:pPr algn="l">
              <a:lnSpc>
                <a:spcPts val="2900"/>
              </a:lnSpc>
              <a:spcBef>
                <a:spcPts val="900"/>
              </a:spcBef>
              <a:defRPr sz="2000" b="0">
                <a:latin typeface="ヒラギノ角ゴシック W7"/>
                <a:ea typeface="ヒラギノ角ゴシック W7"/>
                <a:cs typeface="ヒラギノ角ゴシック W7"/>
                <a:sym typeface="ヒラギノ角ゴシック W7"/>
              </a:defRPr>
            </a:pPr>
            <a:r>
              <a:t>チャンス</a:t>
            </a:r>
            <a:r>
              <a:rPr spc="59"/>
              <a:t>、</a:t>
            </a:r>
            <a:r>
              <a:rPr spc="100"/>
              <a:t>問</a:t>
            </a:r>
            <a:r>
              <a:rPr spc="59"/>
              <a:t>題、</a:t>
            </a:r>
            <a:r>
              <a:rPr spc="100"/>
              <a:t>課</a:t>
            </a:r>
            <a:r>
              <a:rPr spc="59"/>
              <a:t>題を</a:t>
            </a:r>
            <a:r>
              <a:rPr spc="100"/>
              <a:t>定義</a:t>
            </a:r>
            <a:r>
              <a:rPr spc="59"/>
              <a:t>す</a:t>
            </a:r>
            <a:r>
              <a:t>る</a:t>
            </a:r>
          </a:p>
          <a:p>
            <a:pPr algn="l" defTabSz="457200">
              <a:lnSpc>
                <a:spcPts val="2000"/>
              </a:lnSpc>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200" b="0" spc="36">
                <a:latin typeface="ヒラギノ角ゴシック W5"/>
                <a:ea typeface="ヒラギノ角ゴシック W5"/>
                <a:cs typeface="ヒラギノ角ゴシック W5"/>
                <a:sym typeface="ヒラギノ角ゴシック W5"/>
              </a:defRPr>
            </a:pPr>
            <a:r>
              <a:rPr spc="0"/>
              <a:t>アプリケーショ</a:t>
            </a:r>
            <a:r>
              <a:t>ンの内容を固める前に、どんな</a:t>
            </a:r>
            <a:r>
              <a:rPr spc="0"/>
              <a:t>チャン</a:t>
            </a:r>
            <a:r>
              <a:t>ス、問題、課題があるかを明確にしましょう。</a:t>
            </a:r>
          </a:p>
        </p:txBody>
      </p:sp>
      <p:sp>
        <p:nvSpPr>
          <p:cNvPr id="88" name="どんなチャンス、問題、課題を把握していますか?"/>
          <p:cNvSpPr txBox="1"/>
          <p:nvPr/>
        </p:nvSpPr>
        <p:spPr>
          <a:xfrm>
            <a:off x="4779775" y="1948563"/>
            <a:ext cx="7318833" cy="20116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p>
            <a:pPr marL="228600" indent="-228600" algn="l" defTabSz="457200">
              <a:lnSpc>
                <a:spcPts val="1800"/>
              </a:lnSpc>
              <a:buSzPct val="100000"/>
              <a:buAutoNum type="arabicPeriod"/>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200" b="0" spc="36">
                <a:latin typeface="ヒラギノ角ゴシック W5"/>
                <a:ea typeface="ヒラギノ角ゴシック W5"/>
                <a:cs typeface="ヒラギノ角ゴシック W5"/>
                <a:sym typeface="ヒラギノ角ゴシック W5"/>
              </a:defRPr>
            </a:pPr>
            <a:r>
              <a:t>どんな</a:t>
            </a:r>
            <a:r>
              <a:rPr spc="0"/>
              <a:t>チャンス</a:t>
            </a:r>
            <a:r>
              <a:t>、問題、課題を把握していますか? </a:t>
            </a:r>
          </a:p>
        </p:txBody>
      </p:sp>
      <p:sp>
        <p:nvSpPr>
          <p:cNvPr id="89" name="どのような疑問に対して答えを見つける必要がありますか？"/>
          <p:cNvSpPr txBox="1"/>
          <p:nvPr/>
        </p:nvSpPr>
        <p:spPr>
          <a:xfrm>
            <a:off x="4741964" y="4114446"/>
            <a:ext cx="4304081" cy="30276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marL="228600" indent="-228600" algn="l" defTabSz="457200">
              <a:lnSpc>
                <a:spcPts val="1800"/>
              </a:lnSpc>
              <a:buSzPct val="100000"/>
              <a:buAutoNum type="arabicPeriod" startAt="2"/>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200" b="0" spc="36">
                <a:latin typeface="ヒラギノ角ゴシック W5"/>
                <a:ea typeface="ヒラギノ角ゴシック W5"/>
                <a:cs typeface="ヒラギノ角ゴシック W5"/>
                <a:sym typeface="ヒラギノ角ゴシック W5"/>
              </a:defRPr>
            </a:lvl1pPr>
          </a:lstStyle>
          <a:p>
            <a:r>
              <a:t>どのような疑問に対して答えを見つける必要がありますか？</a:t>
            </a:r>
          </a:p>
        </p:txBody>
      </p:sp>
      <p:sp>
        <p:nvSpPr>
          <p:cNvPr id="90" name="そのチャンス、問題、課題を1つの文で説明できますか？"/>
          <p:cNvSpPr txBox="1"/>
          <p:nvPr/>
        </p:nvSpPr>
        <p:spPr>
          <a:xfrm>
            <a:off x="4729264" y="6315890"/>
            <a:ext cx="3994709" cy="30276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marL="228600" indent="-228600" algn="l" defTabSz="457200">
              <a:lnSpc>
                <a:spcPts val="1800"/>
              </a:lnSpc>
              <a:buSzPct val="100000"/>
              <a:buAutoNum type="arabicPeriod" startAt="3"/>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200" b="0" spc="36">
                <a:latin typeface="ヒラギノ角ゴシック W5"/>
                <a:ea typeface="ヒラギノ角ゴシック W5"/>
                <a:cs typeface="ヒラギノ角ゴシック W5"/>
                <a:sym typeface="ヒラギノ角ゴシック W5"/>
              </a:defRPr>
            </a:pPr>
            <a:r>
              <a:t>その</a:t>
            </a:r>
            <a:r>
              <a:rPr spc="0"/>
              <a:t>チャンス</a:t>
            </a:r>
            <a:r>
              <a:t>、問題、課題</a:t>
            </a:r>
            <a:r>
              <a:rPr spc="0"/>
              <a:t>を1</a:t>
            </a:r>
            <a:r>
              <a:t>つの文で説明できますか？</a:t>
            </a: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Page 6">
    <p:spTree>
      <p:nvGrpSpPr>
        <p:cNvPr id="1" name=""/>
        <p:cNvGrpSpPr/>
        <p:nvPr/>
      </p:nvGrpSpPr>
      <p:grpSpPr>
        <a:xfrm>
          <a:off x="0" y="0"/>
          <a:ext cx="0" cy="0"/>
          <a:chOff x="0" y="0"/>
          <a:chExt cx="0" cy="0"/>
        </a:xfrm>
      </p:grpSpPr>
      <p:sp>
        <p:nvSpPr>
          <p:cNvPr id="97" name="自分のアイデア…"/>
          <p:cNvSpPr txBox="1"/>
          <p:nvPr/>
        </p:nvSpPr>
        <p:spPr>
          <a:xfrm>
            <a:off x="4762916" y="819711"/>
            <a:ext cx="7813649" cy="197408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p>
            <a:pPr algn="l">
              <a:lnSpc>
                <a:spcPts val="2900"/>
              </a:lnSpc>
              <a:spcBef>
                <a:spcPts val="900"/>
              </a:spcBef>
              <a:defRPr sz="2000" b="0">
                <a:latin typeface="ヒラギノ角ゴシック W7"/>
                <a:ea typeface="ヒラギノ角ゴシック W7"/>
                <a:cs typeface="ヒラギノ角ゴシック W7"/>
                <a:sym typeface="ヒラギノ角ゴシック W7"/>
              </a:defRPr>
            </a:pPr>
            <a:r>
              <a:t>自</a:t>
            </a:r>
            <a:r>
              <a:rPr spc="59"/>
              <a:t>分の</a:t>
            </a:r>
            <a:r>
              <a:t>アイデ</a:t>
            </a:r>
            <a:r>
              <a:rPr spc="59"/>
              <a:t>ア</a:t>
            </a:r>
          </a:p>
          <a:p>
            <a:pPr algn="l" defTabSz="457200">
              <a:lnSpc>
                <a:spcPts val="2000"/>
              </a:lnSpc>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200" b="0" spc="36">
                <a:latin typeface="ヒラギノ角ゴシック W5"/>
                <a:ea typeface="ヒラギノ角ゴシック W5"/>
                <a:cs typeface="ヒラギノ角ゴシック W5"/>
                <a:sym typeface="ヒラギノ角ゴシック W5"/>
              </a:defRPr>
            </a:pPr>
            <a:r>
              <a:t>どのような</a:t>
            </a:r>
            <a:r>
              <a:rPr spc="0"/>
              <a:t>アプリケーショ</a:t>
            </a:r>
            <a:r>
              <a:t>ンを作りたいか、</a:t>
            </a:r>
            <a:r>
              <a:rPr spc="0"/>
              <a:t>アイデ</a:t>
            </a:r>
            <a:r>
              <a:t>アを</a:t>
            </a:r>
            <a:r>
              <a:rPr spc="0"/>
              <a:t>リス</a:t>
            </a:r>
            <a:r>
              <a:t>トにしてみましょう。まったく新しい</a:t>
            </a:r>
            <a:r>
              <a:rPr spc="0"/>
              <a:t>アイデ</a:t>
            </a:r>
            <a:r>
              <a:t>アでも</a:t>
            </a:r>
            <a:br/>
            <a:r>
              <a:t>よいですし、特定の問題を解決するものや、すでに公開されている</a:t>
            </a:r>
            <a:r>
              <a:rPr spc="0"/>
              <a:t>アプリケーショ</a:t>
            </a:r>
            <a:r>
              <a:t>ンを改良したり自分用に</a:t>
            </a:r>
            <a:br/>
            <a:r>
              <a:t>アレンジしたりする</a:t>
            </a:r>
            <a:r>
              <a:rPr spc="0"/>
              <a:t>アイデ</a:t>
            </a:r>
            <a:r>
              <a:t>アでもかまいません。馬鹿げていると思うような</a:t>
            </a:r>
            <a:r>
              <a:rPr spc="0"/>
              <a:t>アイデ</a:t>
            </a:r>
            <a:r>
              <a:t>アだっていいので</a:t>
            </a:r>
            <a:r>
              <a:rPr spc="-120"/>
              <a:t>す</a:t>
            </a:r>
            <a:r>
              <a:t>。</a:t>
            </a:r>
            <a:br/>
            <a:r>
              <a:rPr spc="0"/>
              <a:t>App Stor</a:t>
            </a:r>
            <a:r>
              <a:t>eをブラウズしながら</a:t>
            </a:r>
            <a:r>
              <a:rPr spc="0"/>
              <a:t>インスピレーショ</a:t>
            </a:r>
            <a:r>
              <a:t>ンを得て、</a:t>
            </a:r>
            <a:r>
              <a:rPr spc="0"/>
              <a:t>リス</a:t>
            </a:r>
            <a:r>
              <a:t>トに</a:t>
            </a:r>
            <a:r>
              <a:rPr spc="0"/>
              <a:t>アイデ</a:t>
            </a:r>
            <a:r>
              <a:t>アをどんどん追加していきましょう。</a:t>
            </a:r>
            <a:br/>
            <a:r>
              <a:rPr spc="0"/>
              <a:t>アイデ</a:t>
            </a:r>
            <a:r>
              <a:t>アを練っていくうちに、「この</a:t>
            </a:r>
            <a:r>
              <a:rPr spc="0"/>
              <a:t>アイデ</a:t>
            </a:r>
            <a:r>
              <a:t>アはなかなかいいな」とか「これはちょっと奇抜すぎるな」ということが</a:t>
            </a:r>
            <a:br/>
            <a:r>
              <a:t>見えてきま</a:t>
            </a:r>
            <a:r>
              <a:rPr spc="-120"/>
              <a:t>す</a:t>
            </a:r>
            <a:r>
              <a:t>。</a:t>
            </a:r>
          </a:p>
        </p:txBody>
      </p:sp>
      <p:sp>
        <p:nvSpPr>
          <p:cNvPr id="98" name="四角形"/>
          <p:cNvSpPr/>
          <p:nvPr/>
        </p:nvSpPr>
        <p:spPr>
          <a:xfrm>
            <a:off x="-25400" y="-50800"/>
            <a:ext cx="3869184" cy="9855200"/>
          </a:xfrm>
          <a:prstGeom prst="rect">
            <a:avLst/>
          </a:prstGeom>
          <a:solidFill>
            <a:srgbClr val="60C66F"/>
          </a:solidFill>
          <a:ln w="12700">
            <a:miter lim="400000"/>
          </a:ln>
        </p:spPr>
        <p:txBody>
          <a:bodyPr lIns="50800" tIns="50800" rIns="50800" bIns="50800" anchor="ctr"/>
          <a:lstStyle/>
          <a:p>
            <a:pPr algn="l">
              <a:lnSpc>
                <a:spcPct val="110000"/>
              </a:lnSpc>
              <a:spcBef>
                <a:spcPts val="1200"/>
              </a:spcBef>
              <a:defRPr sz="1600" b="0">
                <a:latin typeface="+mj-lt"/>
                <a:ea typeface="+mj-ea"/>
                <a:cs typeface="+mj-cs"/>
                <a:sym typeface="Helvetica Neue Medium"/>
              </a:defRPr>
            </a:pPr>
            <a:endParaRPr/>
          </a:p>
        </p:txBody>
      </p:sp>
      <p:sp>
        <p:nvSpPr>
          <p:cNvPr id="99" name="スライド番号"/>
          <p:cNvSpPr txBox="1">
            <a:spLocks noGrp="1"/>
          </p:cNvSpPr>
          <p:nvPr>
            <p:ph type="sldNum" sz="quarter" idx="2"/>
          </p:nvPr>
        </p:nvSpPr>
        <p:spPr>
          <a:xfrm>
            <a:off x="12318999" y="9029700"/>
            <a:ext cx="283770" cy="275133"/>
          </a:xfrm>
          <a:prstGeom prst="rect">
            <a:avLst/>
          </a:prstGeom>
        </p:spPr>
        <p:txBody>
          <a:bodyPr/>
          <a:lstStyle/>
          <a:p>
            <a:fld id="{86CB4B4D-7CA3-9044-876B-883B54F8677D}" type="slidenum">
              <a:t>‹#›</a:t>
            </a:fld>
            <a:endParaRPr/>
          </a:p>
        </p:txBody>
      </p:sp>
      <p:sp>
        <p:nvSpPr>
          <p:cNvPr id="100" name="ブレーン ストーミング…"/>
          <p:cNvSpPr txBox="1"/>
          <p:nvPr/>
        </p:nvSpPr>
        <p:spPr>
          <a:xfrm>
            <a:off x="497327" y="758611"/>
            <a:ext cx="2378970" cy="32537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lstStyle/>
          <a:p>
            <a:pPr algn="l" defTabSz="457200">
              <a:lnSpc>
                <a:spcPts val="3200"/>
              </a:lnSpc>
              <a:spcBef>
                <a:spcPts val="120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500" b="0">
                <a:solidFill>
                  <a:srgbClr val="FFFFFF"/>
                </a:solidFill>
                <a:latin typeface="ヒラギノ角ゴシック W7"/>
                <a:ea typeface="ヒラギノ角ゴシック W7"/>
                <a:cs typeface="ヒラギノ角ゴシック W7"/>
                <a:sym typeface="ヒラギノ角ゴシック W7"/>
              </a:defRPr>
            </a:pPr>
            <a:r>
              <a:t>ブレーン</a:t>
            </a:r>
            <a:br/>
            <a:r>
              <a:t>ストーミング</a:t>
            </a:r>
          </a:p>
          <a:p>
            <a:pPr algn="l" defTabSz="457200">
              <a:lnSpc>
                <a:spcPts val="2700"/>
              </a:lnSpc>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800" b="0">
                <a:solidFill>
                  <a:srgbClr val="FFFFFF">
                    <a:alpha val="50000"/>
                  </a:srgbClr>
                </a:solidFill>
                <a:latin typeface="ヒラギノ角ゴシック W7"/>
                <a:ea typeface="ヒラギノ角ゴシック W7"/>
                <a:cs typeface="ヒラギノ角ゴシック W7"/>
                <a:sym typeface="ヒラギノ角ゴシック W7"/>
              </a:defRPr>
            </a:pPr>
            <a:r>
              <a:t>目的</a:t>
            </a:r>
          </a:p>
          <a:p>
            <a:pPr algn="l" defTabSz="457200">
              <a:lnSpc>
                <a:spcPts val="2700"/>
              </a:lnSpc>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800" b="0">
                <a:solidFill>
                  <a:srgbClr val="FFFFFF"/>
                </a:solidFill>
                <a:latin typeface="ヒラギノ角ゴシック W7"/>
                <a:ea typeface="ヒラギノ角ゴシック W7"/>
                <a:cs typeface="ヒラギノ角ゴシック W7"/>
                <a:sym typeface="ヒラギノ角ゴシック W7"/>
              </a:defRPr>
            </a:pPr>
            <a:r>
              <a:t>アイデア</a:t>
            </a:r>
          </a:p>
          <a:p>
            <a:pPr algn="l" defTabSz="457200">
              <a:lnSpc>
                <a:spcPts val="2700"/>
              </a:lnSpc>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800" b="0" spc="53">
                <a:solidFill>
                  <a:srgbClr val="FFFFFF">
                    <a:alpha val="50000"/>
                  </a:srgbClr>
                </a:solidFill>
                <a:latin typeface="ヒラギノ角ゴシック W7"/>
                <a:ea typeface="ヒラギノ角ゴシック W7"/>
                <a:cs typeface="ヒラギノ角ゴシック W7"/>
                <a:sym typeface="ヒラギノ角ゴシック W7"/>
              </a:defRPr>
            </a:pPr>
            <a:r>
              <a:t>対象者</a:t>
            </a:r>
          </a:p>
          <a:p>
            <a:pPr algn="l" defTabSz="457200">
              <a:lnSpc>
                <a:spcPts val="2700"/>
              </a:lnSpc>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800" b="0" spc="53">
                <a:solidFill>
                  <a:srgbClr val="FFFFFF">
                    <a:alpha val="50000"/>
                  </a:srgbClr>
                </a:solidFill>
                <a:latin typeface="ヒラギノ角ゴシック W7"/>
                <a:ea typeface="ヒラギノ角ゴシック W7"/>
                <a:cs typeface="ヒラギノ角ゴシック W7"/>
                <a:sym typeface="ヒラギノ角ゴシック W7"/>
              </a:defRPr>
            </a:pPr>
            <a:r>
              <a:t>絞り込み</a:t>
            </a:r>
          </a:p>
          <a:p>
            <a:pPr algn="l" defTabSz="457200">
              <a:lnSpc>
                <a:spcPts val="2700"/>
              </a:lnSpc>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800" b="0" spc="53">
                <a:solidFill>
                  <a:srgbClr val="FFFFFF">
                    <a:alpha val="50000"/>
                  </a:srgbClr>
                </a:solidFill>
                <a:latin typeface="ヒラギノ角ゴシック W7"/>
                <a:ea typeface="ヒラギノ角ゴシック W7"/>
                <a:cs typeface="ヒラギノ角ゴシック W7"/>
                <a:sym typeface="ヒラギノ角ゴシック W7"/>
              </a:defRPr>
            </a:pPr>
            <a:r>
              <a:t>反復</a:t>
            </a: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Page 7">
    <p:spTree>
      <p:nvGrpSpPr>
        <p:cNvPr id="1" name=""/>
        <p:cNvGrpSpPr/>
        <p:nvPr/>
      </p:nvGrpSpPr>
      <p:grpSpPr>
        <a:xfrm>
          <a:off x="0" y="0"/>
          <a:ext cx="0" cy="0"/>
          <a:chOff x="0" y="0"/>
          <a:chExt cx="0" cy="0"/>
        </a:xfrm>
      </p:grpSpPr>
      <p:sp>
        <p:nvSpPr>
          <p:cNvPr id="107" name="自分のアプリケーションのアイデア…"/>
          <p:cNvSpPr txBox="1"/>
          <p:nvPr/>
        </p:nvSpPr>
        <p:spPr>
          <a:xfrm>
            <a:off x="4762916" y="819711"/>
            <a:ext cx="7813649" cy="95808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p>
            <a:pPr algn="l">
              <a:lnSpc>
                <a:spcPts val="2900"/>
              </a:lnSpc>
              <a:spcBef>
                <a:spcPts val="900"/>
              </a:spcBef>
              <a:defRPr sz="2000" b="0">
                <a:latin typeface="ヒラギノ角ゴシック W7"/>
                <a:ea typeface="ヒラギノ角ゴシック W7"/>
                <a:cs typeface="ヒラギノ角ゴシック W7"/>
                <a:sym typeface="ヒラギノ角ゴシック W7"/>
              </a:defRPr>
            </a:pPr>
            <a:r>
              <a:t>自</a:t>
            </a:r>
            <a:r>
              <a:rPr spc="59"/>
              <a:t>分の</a:t>
            </a:r>
            <a:r>
              <a:t>アプリケーショ</a:t>
            </a:r>
            <a:r>
              <a:rPr spc="59"/>
              <a:t>ンの</a:t>
            </a:r>
            <a:r>
              <a:t>アイデ</a:t>
            </a:r>
            <a:r>
              <a:rPr spc="59"/>
              <a:t>ア</a:t>
            </a:r>
          </a:p>
          <a:p>
            <a:pPr algn="l" defTabSz="457200">
              <a:lnSpc>
                <a:spcPts val="2000"/>
              </a:lnSpc>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200" b="0" spc="36">
                <a:latin typeface="ヒラギノ角ゴシック W5"/>
                <a:ea typeface="ヒラギノ角ゴシック W5"/>
                <a:cs typeface="ヒラギノ角ゴシック W5"/>
                <a:sym typeface="ヒラギノ角ゴシック W5"/>
              </a:defRPr>
            </a:pPr>
            <a:r>
              <a:rPr spc="0"/>
              <a:t>ブレーンストーミン</a:t>
            </a:r>
            <a:r>
              <a:t>グの</a:t>
            </a:r>
            <a:r>
              <a:rPr spc="0"/>
              <a:t>リス</a:t>
            </a:r>
            <a:r>
              <a:t>トから、発展させたい</a:t>
            </a:r>
            <a:r>
              <a:rPr spc="0"/>
              <a:t>アプリケーショ</a:t>
            </a:r>
            <a:r>
              <a:t>ンのア</a:t>
            </a:r>
            <a:r>
              <a:rPr spc="0"/>
              <a:t>イデ</a:t>
            </a:r>
            <a:r>
              <a:t>アを1つ選び、その説明を下に</a:t>
            </a:r>
            <a:br/>
            <a:r>
              <a:t>書きましょう。</a:t>
            </a:r>
          </a:p>
        </p:txBody>
      </p:sp>
      <p:sp>
        <p:nvSpPr>
          <p:cNvPr id="108" name="四角形"/>
          <p:cNvSpPr/>
          <p:nvPr/>
        </p:nvSpPr>
        <p:spPr>
          <a:xfrm>
            <a:off x="-25400" y="-50800"/>
            <a:ext cx="3869184" cy="9855200"/>
          </a:xfrm>
          <a:prstGeom prst="rect">
            <a:avLst/>
          </a:prstGeom>
          <a:solidFill>
            <a:srgbClr val="60C66F"/>
          </a:solidFill>
          <a:ln w="12700">
            <a:miter lim="400000"/>
          </a:ln>
        </p:spPr>
        <p:txBody>
          <a:bodyPr lIns="50800" tIns="50800" rIns="50800" bIns="50800" anchor="ctr"/>
          <a:lstStyle/>
          <a:p>
            <a:pPr algn="l">
              <a:lnSpc>
                <a:spcPct val="110000"/>
              </a:lnSpc>
              <a:spcBef>
                <a:spcPts val="1200"/>
              </a:spcBef>
              <a:defRPr sz="1600" b="0">
                <a:latin typeface="+mj-lt"/>
                <a:ea typeface="+mj-ea"/>
                <a:cs typeface="+mj-cs"/>
                <a:sym typeface="Helvetica Neue Medium"/>
              </a:defRPr>
            </a:pPr>
            <a:endParaRPr/>
          </a:p>
        </p:txBody>
      </p:sp>
      <p:sp>
        <p:nvSpPr>
          <p:cNvPr id="109" name="スライド番号"/>
          <p:cNvSpPr txBox="1">
            <a:spLocks noGrp="1"/>
          </p:cNvSpPr>
          <p:nvPr>
            <p:ph type="sldNum" sz="quarter" idx="2"/>
          </p:nvPr>
        </p:nvSpPr>
        <p:spPr>
          <a:xfrm>
            <a:off x="12318999" y="9029700"/>
            <a:ext cx="283770" cy="275133"/>
          </a:xfrm>
          <a:prstGeom prst="rect">
            <a:avLst/>
          </a:prstGeom>
        </p:spPr>
        <p:txBody>
          <a:bodyPr/>
          <a:lstStyle/>
          <a:p>
            <a:fld id="{86CB4B4D-7CA3-9044-876B-883B54F8677D}" type="slidenum">
              <a:t>‹#›</a:t>
            </a:fld>
            <a:endParaRPr/>
          </a:p>
        </p:txBody>
      </p:sp>
      <p:sp>
        <p:nvSpPr>
          <p:cNvPr id="110" name="ブレーン ストーミング…"/>
          <p:cNvSpPr txBox="1"/>
          <p:nvPr/>
        </p:nvSpPr>
        <p:spPr>
          <a:xfrm>
            <a:off x="497327" y="758611"/>
            <a:ext cx="2378970" cy="32537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lstStyle/>
          <a:p>
            <a:pPr algn="l" defTabSz="457200">
              <a:lnSpc>
                <a:spcPts val="3200"/>
              </a:lnSpc>
              <a:spcBef>
                <a:spcPts val="120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500" b="0">
                <a:solidFill>
                  <a:srgbClr val="FFFFFF"/>
                </a:solidFill>
                <a:latin typeface="ヒラギノ角ゴシック W7"/>
                <a:ea typeface="ヒラギノ角ゴシック W7"/>
                <a:cs typeface="ヒラギノ角ゴシック W7"/>
                <a:sym typeface="ヒラギノ角ゴシック W7"/>
              </a:defRPr>
            </a:pPr>
            <a:r>
              <a:t>ブレーン</a:t>
            </a:r>
            <a:br/>
            <a:r>
              <a:t>ストーミング</a:t>
            </a:r>
          </a:p>
          <a:p>
            <a:pPr algn="l" defTabSz="457200">
              <a:lnSpc>
                <a:spcPts val="2700"/>
              </a:lnSpc>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800" b="0">
                <a:solidFill>
                  <a:srgbClr val="FFFFFF">
                    <a:alpha val="50000"/>
                  </a:srgbClr>
                </a:solidFill>
                <a:latin typeface="ヒラギノ角ゴシック W7"/>
                <a:ea typeface="ヒラギノ角ゴシック W7"/>
                <a:cs typeface="ヒラギノ角ゴシック W7"/>
                <a:sym typeface="ヒラギノ角ゴシック W7"/>
              </a:defRPr>
            </a:pPr>
            <a:r>
              <a:t>目的</a:t>
            </a:r>
          </a:p>
          <a:p>
            <a:pPr algn="l" defTabSz="457200">
              <a:lnSpc>
                <a:spcPts val="2700"/>
              </a:lnSpc>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800" b="0">
                <a:solidFill>
                  <a:srgbClr val="FFFFFF"/>
                </a:solidFill>
                <a:latin typeface="ヒラギノ角ゴシック W7"/>
                <a:ea typeface="ヒラギノ角ゴシック W7"/>
                <a:cs typeface="ヒラギノ角ゴシック W7"/>
                <a:sym typeface="ヒラギノ角ゴシック W7"/>
              </a:defRPr>
            </a:pPr>
            <a:r>
              <a:t>アイデア</a:t>
            </a:r>
          </a:p>
          <a:p>
            <a:pPr algn="l" defTabSz="457200">
              <a:lnSpc>
                <a:spcPts val="2700"/>
              </a:lnSpc>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800" b="0" spc="53">
                <a:solidFill>
                  <a:srgbClr val="FFFFFF">
                    <a:alpha val="50000"/>
                  </a:srgbClr>
                </a:solidFill>
                <a:latin typeface="ヒラギノ角ゴシック W7"/>
                <a:ea typeface="ヒラギノ角ゴシック W7"/>
                <a:cs typeface="ヒラギノ角ゴシック W7"/>
                <a:sym typeface="ヒラギノ角ゴシック W7"/>
              </a:defRPr>
            </a:pPr>
            <a:r>
              <a:t>対象者</a:t>
            </a:r>
          </a:p>
          <a:p>
            <a:pPr algn="l" defTabSz="457200">
              <a:lnSpc>
                <a:spcPts val="2700"/>
              </a:lnSpc>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800" b="0" spc="53">
                <a:solidFill>
                  <a:srgbClr val="FFFFFF">
                    <a:alpha val="50000"/>
                  </a:srgbClr>
                </a:solidFill>
                <a:latin typeface="ヒラギノ角ゴシック W7"/>
                <a:ea typeface="ヒラギノ角ゴシック W7"/>
                <a:cs typeface="ヒラギノ角ゴシック W7"/>
                <a:sym typeface="ヒラギノ角ゴシック W7"/>
              </a:defRPr>
            </a:pPr>
            <a:r>
              <a:t>絞り込み</a:t>
            </a:r>
          </a:p>
          <a:p>
            <a:pPr algn="l" defTabSz="457200">
              <a:lnSpc>
                <a:spcPts val="2700"/>
              </a:lnSpc>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800" b="0" spc="53">
                <a:solidFill>
                  <a:srgbClr val="FFFFFF">
                    <a:alpha val="50000"/>
                  </a:srgbClr>
                </a:solidFill>
                <a:latin typeface="ヒラギノ角ゴシック W7"/>
                <a:ea typeface="ヒラギノ角ゴシック W7"/>
                <a:cs typeface="ヒラギノ角ゴシック W7"/>
                <a:sym typeface="ヒラギノ角ゴシック W7"/>
              </a:defRPr>
            </a:pPr>
            <a:r>
              <a:t>反復</a:t>
            </a: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image" Target="../media/image2.pn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image" Target="../media/image4.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image" Target="../media/image3.png"/><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image" Target="../media/image1.png"/><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ようこそ…"/>
          <p:cNvSpPr txBox="1"/>
          <p:nvPr/>
        </p:nvSpPr>
        <p:spPr>
          <a:xfrm>
            <a:off x="583099" y="675306"/>
            <a:ext cx="11522153" cy="199136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p>
            <a:pPr algn="l" defTabSz="457200">
              <a:lnSpc>
                <a:spcPts val="4700"/>
              </a:lnSpc>
              <a:spcBef>
                <a:spcPts val="130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3400" b="0" spc="102">
                <a:latin typeface="ヒラギノ角ゴシック W7"/>
                <a:ea typeface="ヒラギノ角ゴシック W7"/>
                <a:cs typeface="ヒラギノ角ゴシック W7"/>
                <a:sym typeface="ヒラギノ角ゴシック W7"/>
              </a:defRPr>
            </a:pPr>
            <a:r>
              <a:t>ようこそ</a:t>
            </a:r>
          </a:p>
          <a:p>
            <a:pPr algn="l" defTabSz="457200">
              <a:lnSpc>
                <a:spcPts val="2500"/>
              </a:lnSpc>
              <a:spcBef>
                <a:spcPts val="120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500" b="0" spc="45">
                <a:latin typeface="ヒラギノ角ゴシック W4"/>
                <a:ea typeface="ヒラギノ角ゴシック W4"/>
                <a:cs typeface="ヒラギノ角ゴシック W4"/>
                <a:sym typeface="ヒラギノ角ゴシック W4"/>
              </a:defRPr>
            </a:pPr>
            <a:r>
              <a:t>この</a:t>
            </a:r>
            <a:r>
              <a:rPr spc="0"/>
              <a:t>アプリケーションデザインジャーナ</a:t>
            </a:r>
            <a:r>
              <a:t>ルは、</a:t>
            </a:r>
            <a:r>
              <a:rPr spc="0"/>
              <a:t>アイデ</a:t>
            </a:r>
            <a:r>
              <a:t>アを書き留めたり、</a:t>
            </a:r>
            <a:r>
              <a:rPr spc="0"/>
              <a:t>アプリケーションデザインサイク</a:t>
            </a:r>
            <a:r>
              <a:t>ルの4段階を繰り返していく際に</a:t>
            </a:r>
            <a:br/>
            <a:r>
              <a:t>参照するためのもので</a:t>
            </a:r>
            <a:r>
              <a:rPr spc="-149"/>
              <a:t>す</a:t>
            </a:r>
            <a:r>
              <a:rPr spc="104"/>
              <a:t>。</a:t>
            </a:r>
            <a:r>
              <a:rPr spc="0"/>
              <a:t>スライ</a:t>
            </a:r>
            <a:r>
              <a:t>ド全体を再生して内容を確認することもできますが、</a:t>
            </a:r>
            <a:r>
              <a:rPr spc="0"/>
              <a:t>スライドビュ</a:t>
            </a:r>
            <a:r>
              <a:t>ーで</a:t>
            </a:r>
            <a:r>
              <a:rPr spc="0"/>
              <a:t>メ</a:t>
            </a:r>
            <a:r>
              <a:t>モ、画像、図形などを追加しながら</a:t>
            </a:r>
            <a:br/>
            <a:r>
              <a:t>進めていくことをおすすめしま</a:t>
            </a:r>
            <a:r>
              <a:rPr spc="-149"/>
              <a:t>す</a:t>
            </a:r>
            <a:r>
              <a:rPr spc="104"/>
              <a:t>。</a:t>
            </a:r>
            <a:r>
              <a:rPr spc="0"/>
              <a:t>スライ</a:t>
            </a:r>
            <a:r>
              <a:t>ドの追加や</a:t>
            </a:r>
            <a:r>
              <a:rPr spc="0"/>
              <a:t>コピ</a:t>
            </a:r>
            <a:r>
              <a:t>ーは自由に行ってください</a:t>
            </a:r>
            <a:r>
              <a:rPr spc="104"/>
              <a:t>。</a:t>
            </a:r>
            <a:r>
              <a:t>現在または将来、</a:t>
            </a:r>
            <a:r>
              <a:rPr spc="0"/>
              <a:t>アプリケーショ</a:t>
            </a:r>
            <a:r>
              <a:t>ンを作るときに、</a:t>
            </a:r>
            <a:br/>
            <a:r>
              <a:rPr spc="0"/>
              <a:t>スライ</a:t>
            </a:r>
            <a:r>
              <a:t>ドを見返しながら進めましょう。</a:t>
            </a:r>
          </a:p>
        </p:txBody>
      </p:sp>
      <p:grpSp>
        <p:nvGrpSpPr>
          <p:cNvPr id="7" name="グループ"/>
          <p:cNvGrpSpPr/>
          <p:nvPr/>
        </p:nvGrpSpPr>
        <p:grpSpPr>
          <a:xfrm>
            <a:off x="-31750" y="3263900"/>
            <a:ext cx="13068300" cy="6501766"/>
            <a:chOff x="0" y="0"/>
            <a:chExt cx="13068300" cy="6501765"/>
          </a:xfrm>
        </p:grpSpPr>
        <p:sp>
          <p:nvSpPr>
            <p:cNvPr id="3" name="四角形"/>
            <p:cNvSpPr/>
            <p:nvPr/>
          </p:nvSpPr>
          <p:spPr>
            <a:xfrm>
              <a:off x="9794428" y="0"/>
              <a:ext cx="3273872" cy="6501766"/>
            </a:xfrm>
            <a:prstGeom prst="rect">
              <a:avLst/>
            </a:prstGeom>
            <a:solidFill>
              <a:srgbClr val="E6565C"/>
            </a:solidFill>
            <a:ln w="12700" cap="flat">
              <a:noFill/>
              <a:miter lim="400000"/>
            </a:ln>
            <a:effectLst/>
          </p:spPr>
          <p:txBody>
            <a:bodyPr wrap="square" lIns="50800" tIns="50800" rIns="50800" bIns="50800" numCol="1" anchor="ctr">
              <a:noAutofit/>
            </a:bodyPr>
            <a:lstStyle/>
            <a:p>
              <a:pPr algn="l">
                <a:lnSpc>
                  <a:spcPct val="110000"/>
                </a:lnSpc>
                <a:spcBef>
                  <a:spcPts val="1200"/>
                </a:spcBef>
                <a:defRPr sz="1600" b="0">
                  <a:latin typeface="+mj-lt"/>
                  <a:ea typeface="+mj-ea"/>
                  <a:cs typeface="+mj-cs"/>
                  <a:sym typeface="Helvetica Neue Medium"/>
                </a:defRPr>
              </a:pPr>
              <a:endParaRPr/>
            </a:p>
          </p:txBody>
        </p:sp>
        <p:sp>
          <p:nvSpPr>
            <p:cNvPr id="4" name="四角形"/>
            <p:cNvSpPr/>
            <p:nvPr/>
          </p:nvSpPr>
          <p:spPr>
            <a:xfrm>
              <a:off x="6529619" y="0"/>
              <a:ext cx="3273872" cy="6501766"/>
            </a:xfrm>
            <a:prstGeom prst="rect">
              <a:avLst/>
            </a:prstGeom>
            <a:solidFill>
              <a:srgbClr val="5BC6D2"/>
            </a:solidFill>
            <a:ln w="12700" cap="flat">
              <a:noFill/>
              <a:miter lim="400000"/>
            </a:ln>
            <a:effectLst/>
          </p:spPr>
          <p:txBody>
            <a:bodyPr wrap="square" lIns="50800" tIns="50800" rIns="50800" bIns="50800" numCol="1" anchor="ctr">
              <a:noAutofit/>
            </a:bodyPr>
            <a:lstStyle/>
            <a:p>
              <a:pPr algn="l">
                <a:lnSpc>
                  <a:spcPct val="110000"/>
                </a:lnSpc>
                <a:spcBef>
                  <a:spcPts val="1200"/>
                </a:spcBef>
                <a:defRPr sz="1600" b="0">
                  <a:latin typeface="+mj-lt"/>
                  <a:ea typeface="+mj-ea"/>
                  <a:cs typeface="+mj-cs"/>
                  <a:sym typeface="Helvetica Neue Medium"/>
                </a:defRPr>
              </a:pPr>
              <a:endParaRPr/>
            </a:p>
          </p:txBody>
        </p:sp>
        <p:sp>
          <p:nvSpPr>
            <p:cNvPr id="5" name="四角形"/>
            <p:cNvSpPr/>
            <p:nvPr/>
          </p:nvSpPr>
          <p:spPr>
            <a:xfrm>
              <a:off x="3264809" y="0"/>
              <a:ext cx="3273873" cy="6501766"/>
            </a:xfrm>
            <a:prstGeom prst="rect">
              <a:avLst/>
            </a:prstGeom>
            <a:solidFill>
              <a:srgbClr val="004B87"/>
            </a:solidFill>
            <a:ln w="12700" cap="flat">
              <a:noFill/>
              <a:miter lim="400000"/>
            </a:ln>
            <a:effectLst/>
          </p:spPr>
          <p:txBody>
            <a:bodyPr wrap="square" lIns="50800" tIns="50800" rIns="50800" bIns="50800" numCol="1" anchor="ctr">
              <a:noAutofit/>
            </a:bodyPr>
            <a:lstStyle/>
            <a:p>
              <a:pPr algn="l">
                <a:lnSpc>
                  <a:spcPct val="110000"/>
                </a:lnSpc>
                <a:spcBef>
                  <a:spcPts val="1200"/>
                </a:spcBef>
                <a:defRPr sz="1600" b="0">
                  <a:solidFill>
                    <a:srgbClr val="FD8B3A"/>
                  </a:solidFill>
                  <a:latin typeface="+mj-lt"/>
                  <a:ea typeface="+mj-ea"/>
                  <a:cs typeface="+mj-cs"/>
                  <a:sym typeface="Helvetica Neue Medium"/>
                </a:defRPr>
              </a:pPr>
              <a:endParaRPr/>
            </a:p>
          </p:txBody>
        </p:sp>
        <p:sp>
          <p:nvSpPr>
            <p:cNvPr id="6" name="四角形"/>
            <p:cNvSpPr/>
            <p:nvPr/>
          </p:nvSpPr>
          <p:spPr>
            <a:xfrm>
              <a:off x="0" y="0"/>
              <a:ext cx="3273872" cy="6501766"/>
            </a:xfrm>
            <a:prstGeom prst="rect">
              <a:avLst/>
            </a:prstGeom>
            <a:solidFill>
              <a:srgbClr val="60C66F"/>
            </a:solidFill>
            <a:ln w="12700" cap="flat">
              <a:noFill/>
              <a:miter lim="400000"/>
            </a:ln>
            <a:effectLst/>
          </p:spPr>
          <p:txBody>
            <a:bodyPr wrap="square" lIns="50800" tIns="50800" rIns="50800" bIns="50800" numCol="1" anchor="ctr">
              <a:noAutofit/>
            </a:bodyPr>
            <a:lstStyle/>
            <a:p>
              <a:pPr algn="l">
                <a:lnSpc>
                  <a:spcPct val="110000"/>
                </a:lnSpc>
                <a:spcBef>
                  <a:spcPts val="1200"/>
                </a:spcBef>
                <a:defRPr sz="1600" b="0">
                  <a:latin typeface="+mj-lt"/>
                  <a:ea typeface="+mj-ea"/>
                  <a:cs typeface="+mj-cs"/>
                  <a:sym typeface="Helvetica Neue Medium"/>
                </a:defRPr>
              </a:pPr>
              <a:endParaRPr/>
            </a:p>
          </p:txBody>
        </p:sp>
      </p:grpSp>
      <p:pic>
        <p:nvPicPr>
          <p:cNvPr id="8" name="イメージ" descr="イメージ"/>
          <p:cNvPicPr>
            <a:picLocks/>
          </p:cNvPicPr>
          <p:nvPr/>
        </p:nvPicPr>
        <p:blipFill>
          <a:blip r:embed="rId46">
            <a:extLst/>
          </a:blip>
          <a:stretch>
            <a:fillRect/>
          </a:stretch>
        </p:blipFill>
        <p:spPr>
          <a:xfrm>
            <a:off x="10348258" y="3857540"/>
            <a:ext cx="672644" cy="889893"/>
          </a:xfrm>
          <a:prstGeom prst="rect">
            <a:avLst/>
          </a:prstGeom>
          <a:ln w="12700">
            <a:miter lim="400000"/>
          </a:ln>
        </p:spPr>
      </p:pic>
      <p:pic>
        <p:nvPicPr>
          <p:cNvPr id="9" name="イメージ" descr="イメージ"/>
          <p:cNvPicPr>
            <a:picLocks/>
          </p:cNvPicPr>
          <p:nvPr/>
        </p:nvPicPr>
        <p:blipFill>
          <a:blip r:embed="rId47">
            <a:extLst/>
          </a:blip>
          <a:stretch>
            <a:fillRect/>
          </a:stretch>
        </p:blipFill>
        <p:spPr>
          <a:xfrm>
            <a:off x="6918941" y="3884526"/>
            <a:ext cx="1001195" cy="835920"/>
          </a:xfrm>
          <a:prstGeom prst="rect">
            <a:avLst/>
          </a:prstGeom>
          <a:ln w="12700">
            <a:miter lim="400000"/>
          </a:ln>
        </p:spPr>
      </p:pic>
      <p:pic>
        <p:nvPicPr>
          <p:cNvPr id="10" name="イメージ" descr="イメージ"/>
          <p:cNvPicPr>
            <a:picLocks/>
          </p:cNvPicPr>
          <p:nvPr/>
        </p:nvPicPr>
        <p:blipFill>
          <a:blip r:embed="rId48">
            <a:extLst/>
          </a:blip>
          <a:stretch>
            <a:fillRect/>
          </a:stretch>
        </p:blipFill>
        <p:spPr>
          <a:xfrm>
            <a:off x="3707005" y="3855841"/>
            <a:ext cx="923514" cy="893291"/>
          </a:xfrm>
          <a:prstGeom prst="rect">
            <a:avLst/>
          </a:prstGeom>
          <a:ln w="12700">
            <a:miter lim="400000"/>
          </a:ln>
        </p:spPr>
      </p:pic>
      <p:pic>
        <p:nvPicPr>
          <p:cNvPr id="11" name="イメージ" descr="イメージ"/>
          <p:cNvPicPr>
            <a:picLocks/>
          </p:cNvPicPr>
          <p:nvPr/>
        </p:nvPicPr>
        <p:blipFill>
          <a:blip r:embed="rId49">
            <a:extLst/>
          </a:blip>
          <a:stretch>
            <a:fillRect/>
          </a:stretch>
        </p:blipFill>
        <p:spPr>
          <a:xfrm>
            <a:off x="594447" y="3826949"/>
            <a:ext cx="595536" cy="951075"/>
          </a:xfrm>
          <a:prstGeom prst="rect">
            <a:avLst/>
          </a:prstGeom>
          <a:ln w="12700">
            <a:miter lim="400000"/>
          </a:ln>
        </p:spPr>
      </p:pic>
      <p:sp>
        <p:nvSpPr>
          <p:cNvPr id="12" name="線"/>
          <p:cNvSpPr/>
          <p:nvPr/>
        </p:nvSpPr>
        <p:spPr>
          <a:xfrm flipV="1">
            <a:off x="3255013" y="3190724"/>
            <a:ext cx="1" cy="6571917"/>
          </a:xfrm>
          <a:prstGeom prst="line">
            <a:avLst/>
          </a:prstGeom>
          <a:ln w="63500">
            <a:solidFill>
              <a:srgbClr val="FFFFFF"/>
            </a:solidFill>
            <a:miter lim="400000"/>
          </a:ln>
        </p:spPr>
        <p:txBody>
          <a:bodyPr lIns="50800" tIns="50800" rIns="50800" bIns="50800" anchor="ctr"/>
          <a:lstStyle/>
          <a:p>
            <a:pPr algn="l">
              <a:lnSpc>
                <a:spcPct val="110000"/>
              </a:lnSpc>
              <a:spcBef>
                <a:spcPts val="1200"/>
              </a:spcBef>
              <a:defRPr sz="1600" b="0">
                <a:latin typeface="+mj-lt"/>
                <a:ea typeface="+mj-ea"/>
                <a:cs typeface="+mj-cs"/>
                <a:sym typeface="Helvetica Neue Medium"/>
              </a:defRPr>
            </a:pPr>
            <a:endParaRPr/>
          </a:p>
        </p:txBody>
      </p:sp>
      <p:sp>
        <p:nvSpPr>
          <p:cNvPr id="13" name="線"/>
          <p:cNvSpPr/>
          <p:nvPr/>
        </p:nvSpPr>
        <p:spPr>
          <a:xfrm flipV="1">
            <a:off x="6502400" y="3190724"/>
            <a:ext cx="0" cy="6571917"/>
          </a:xfrm>
          <a:prstGeom prst="line">
            <a:avLst/>
          </a:prstGeom>
          <a:ln w="63500">
            <a:solidFill>
              <a:srgbClr val="FFFFFF"/>
            </a:solidFill>
            <a:miter lim="400000"/>
          </a:ln>
        </p:spPr>
        <p:txBody>
          <a:bodyPr lIns="50800" tIns="50800" rIns="50800" bIns="50800" anchor="ctr"/>
          <a:lstStyle/>
          <a:p>
            <a:pPr algn="l">
              <a:lnSpc>
                <a:spcPct val="110000"/>
              </a:lnSpc>
              <a:spcBef>
                <a:spcPts val="1200"/>
              </a:spcBef>
              <a:defRPr sz="1600" b="0">
                <a:latin typeface="+mj-lt"/>
                <a:ea typeface="+mj-ea"/>
                <a:cs typeface="+mj-cs"/>
                <a:sym typeface="Helvetica Neue Medium"/>
              </a:defRPr>
            </a:pPr>
            <a:endParaRPr/>
          </a:p>
        </p:txBody>
      </p:sp>
      <p:sp>
        <p:nvSpPr>
          <p:cNvPr id="14" name="線"/>
          <p:cNvSpPr/>
          <p:nvPr/>
        </p:nvSpPr>
        <p:spPr>
          <a:xfrm flipV="1">
            <a:off x="9749786" y="3190724"/>
            <a:ext cx="1" cy="6571917"/>
          </a:xfrm>
          <a:prstGeom prst="line">
            <a:avLst/>
          </a:prstGeom>
          <a:ln w="63500">
            <a:solidFill>
              <a:srgbClr val="FFFFFF"/>
            </a:solidFill>
            <a:miter lim="400000"/>
          </a:ln>
        </p:spPr>
        <p:txBody>
          <a:bodyPr lIns="50800" tIns="50800" rIns="50800" bIns="50800" anchor="ctr"/>
          <a:lstStyle/>
          <a:p>
            <a:pPr algn="l">
              <a:lnSpc>
                <a:spcPct val="110000"/>
              </a:lnSpc>
              <a:spcBef>
                <a:spcPts val="1200"/>
              </a:spcBef>
              <a:defRPr sz="1600" b="0">
                <a:latin typeface="+mj-lt"/>
                <a:ea typeface="+mj-ea"/>
                <a:cs typeface="+mj-cs"/>
                <a:sym typeface="Helvetica Neue Medium"/>
              </a:defRPr>
            </a:pPr>
            <a:endParaRPr/>
          </a:p>
        </p:txBody>
      </p:sp>
      <p:sp>
        <p:nvSpPr>
          <p:cNvPr id="15" name="ブレーン ストーミング…"/>
          <p:cNvSpPr txBox="1"/>
          <p:nvPr/>
        </p:nvSpPr>
        <p:spPr>
          <a:xfrm>
            <a:off x="522727" y="5019593"/>
            <a:ext cx="2226570" cy="32537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lstStyle/>
          <a:p>
            <a:pPr algn="l" defTabSz="457200">
              <a:lnSpc>
                <a:spcPts val="3200"/>
              </a:lnSpc>
              <a:spcBef>
                <a:spcPts val="120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500" b="0">
                <a:solidFill>
                  <a:srgbClr val="FFFFFF"/>
                </a:solidFill>
                <a:latin typeface="ヒラギノ角ゴシック W7"/>
                <a:ea typeface="ヒラギノ角ゴシック W7"/>
                <a:cs typeface="ヒラギノ角ゴシック W7"/>
                <a:sym typeface="ヒラギノ角ゴシック W7"/>
              </a:defRPr>
            </a:pPr>
            <a:r>
              <a:t>ブレーン</a:t>
            </a:r>
            <a:br/>
            <a:r>
              <a:t>ストーミング</a:t>
            </a:r>
          </a:p>
          <a:p>
            <a:pPr algn="l" defTabSz="457200">
              <a:lnSpc>
                <a:spcPts val="2700"/>
              </a:lnSpc>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800" b="0">
                <a:solidFill>
                  <a:srgbClr val="FFFFFF"/>
                </a:solidFill>
                <a:latin typeface="ヒラギノ角ゴシック W7"/>
                <a:ea typeface="ヒラギノ角ゴシック W7"/>
                <a:cs typeface="ヒラギノ角ゴシック W7"/>
                <a:sym typeface="ヒラギノ角ゴシック W7"/>
              </a:defRPr>
            </a:pPr>
            <a:r>
              <a:t>目的</a:t>
            </a:r>
          </a:p>
          <a:p>
            <a:pPr algn="l" defTabSz="457200">
              <a:lnSpc>
                <a:spcPts val="2700"/>
              </a:lnSpc>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800" b="0">
                <a:solidFill>
                  <a:srgbClr val="FFFFFF"/>
                </a:solidFill>
                <a:latin typeface="ヒラギノ角ゴシック W7"/>
                <a:ea typeface="ヒラギノ角ゴシック W7"/>
                <a:cs typeface="ヒラギノ角ゴシック W7"/>
                <a:sym typeface="ヒラギノ角ゴシック W7"/>
              </a:defRPr>
            </a:pPr>
            <a:r>
              <a:t>アイデア</a:t>
            </a:r>
          </a:p>
          <a:p>
            <a:pPr algn="l" defTabSz="457200">
              <a:lnSpc>
                <a:spcPts val="2700"/>
              </a:lnSpc>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800" b="0" spc="53">
                <a:solidFill>
                  <a:srgbClr val="FFFFFF"/>
                </a:solidFill>
                <a:latin typeface="ヒラギノ角ゴシック W7"/>
                <a:ea typeface="ヒラギノ角ゴシック W7"/>
                <a:cs typeface="ヒラギノ角ゴシック W7"/>
                <a:sym typeface="ヒラギノ角ゴシック W7"/>
              </a:defRPr>
            </a:pPr>
            <a:r>
              <a:t>対象者</a:t>
            </a:r>
          </a:p>
          <a:p>
            <a:pPr algn="l" defTabSz="457200">
              <a:lnSpc>
                <a:spcPts val="2700"/>
              </a:lnSpc>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800" b="0" spc="53">
                <a:solidFill>
                  <a:srgbClr val="FFFFFF"/>
                </a:solidFill>
                <a:latin typeface="ヒラギノ角ゴシック W7"/>
                <a:ea typeface="ヒラギノ角ゴシック W7"/>
                <a:cs typeface="ヒラギノ角ゴシック W7"/>
                <a:sym typeface="ヒラギノ角ゴシック W7"/>
              </a:defRPr>
            </a:pPr>
            <a:r>
              <a:t>絞り込み</a:t>
            </a:r>
          </a:p>
          <a:p>
            <a:pPr algn="l" defTabSz="457200">
              <a:lnSpc>
                <a:spcPts val="2700"/>
              </a:lnSpc>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800" b="0" spc="53">
                <a:solidFill>
                  <a:srgbClr val="FFFFFF"/>
                </a:solidFill>
                <a:latin typeface="ヒラギノ角ゴシック W7"/>
                <a:ea typeface="ヒラギノ角ゴシック W7"/>
                <a:cs typeface="ヒラギノ角ゴシック W7"/>
                <a:sym typeface="ヒラギノ角ゴシック W7"/>
              </a:defRPr>
            </a:pPr>
            <a:r>
              <a:t>反復</a:t>
            </a:r>
          </a:p>
        </p:txBody>
      </p:sp>
      <p:sp>
        <p:nvSpPr>
          <p:cNvPr id="16" name="計画…"/>
          <p:cNvSpPr txBox="1"/>
          <p:nvPr/>
        </p:nvSpPr>
        <p:spPr>
          <a:xfrm>
            <a:off x="3642373" y="5425993"/>
            <a:ext cx="2378970" cy="29994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lstStyle/>
          <a:p>
            <a:pPr algn="l" defTabSz="457200">
              <a:lnSpc>
                <a:spcPts val="3200"/>
              </a:lnSpc>
              <a:spcBef>
                <a:spcPts val="120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500" b="0" spc="125">
                <a:solidFill>
                  <a:srgbClr val="FFFFFF"/>
                </a:solidFill>
                <a:latin typeface="ヒラギノ角ゴシック W7"/>
                <a:ea typeface="ヒラギノ角ゴシック W7"/>
                <a:cs typeface="ヒラギノ角ゴシック W7"/>
                <a:sym typeface="ヒラギノ角ゴシック W7"/>
              </a:defRPr>
            </a:pPr>
            <a:r>
              <a:t>計画</a:t>
            </a:r>
          </a:p>
          <a:p>
            <a:pPr algn="l" defTabSz="457200">
              <a:lnSpc>
                <a:spcPts val="2700"/>
              </a:lnSpc>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800" b="0">
                <a:solidFill>
                  <a:srgbClr val="FFFFFF"/>
                </a:solidFill>
                <a:latin typeface="ヒラギノ角ゴシック W7"/>
                <a:ea typeface="ヒラギノ角ゴシック W7"/>
                <a:cs typeface="ヒラギノ角ゴシック W7"/>
                <a:sym typeface="ヒラギノ角ゴシック W7"/>
              </a:defRPr>
            </a:pPr>
            <a:r>
              <a:t>UI／UX</a:t>
            </a:r>
            <a:br/>
            <a:r>
              <a:t>iO</a:t>
            </a:r>
            <a:r>
              <a:rPr spc="90"/>
              <a:t>S</a:t>
            </a:r>
            <a:r>
              <a:rPr spc="53"/>
              <a:t>の機能</a:t>
            </a:r>
            <a:br>
              <a:rPr spc="53"/>
            </a:br>
            <a:r>
              <a:t>デザイン</a:t>
            </a:r>
          </a:p>
        </p:txBody>
      </p:sp>
      <p:sp>
        <p:nvSpPr>
          <p:cNvPr id="17" name="プロトタイプ…"/>
          <p:cNvSpPr txBox="1"/>
          <p:nvPr/>
        </p:nvSpPr>
        <p:spPr>
          <a:xfrm>
            <a:off x="6914419" y="5425993"/>
            <a:ext cx="2378970" cy="29994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lstStyle/>
          <a:p>
            <a:pPr algn="l" defTabSz="457200">
              <a:lnSpc>
                <a:spcPts val="3200"/>
              </a:lnSpc>
              <a:spcBef>
                <a:spcPts val="120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500" b="0">
                <a:solidFill>
                  <a:srgbClr val="FFFFFF"/>
                </a:solidFill>
                <a:latin typeface="ヒラギノ角ゴシック W7"/>
                <a:ea typeface="ヒラギノ角ゴシック W7"/>
                <a:cs typeface="ヒラギノ角ゴシック W7"/>
                <a:sym typeface="ヒラギノ角ゴシック W7"/>
              </a:defRPr>
            </a:pPr>
            <a:r>
              <a:t>プロトタイプ</a:t>
            </a:r>
          </a:p>
          <a:p>
            <a:pPr algn="l" defTabSz="457200">
              <a:lnSpc>
                <a:spcPts val="2700"/>
              </a:lnSpc>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800" b="0">
                <a:solidFill>
                  <a:srgbClr val="FFFFFF"/>
                </a:solidFill>
                <a:latin typeface="ヒラギノ角ゴシック W7"/>
                <a:ea typeface="ヒラギノ角ゴシック W7"/>
                <a:cs typeface="ヒラギノ角ゴシック W7"/>
                <a:sym typeface="ヒラギノ角ゴシック W7"/>
              </a:defRPr>
            </a:pPr>
            <a:r>
              <a:t>デザイン</a:t>
            </a:r>
          </a:p>
          <a:p>
            <a:pPr algn="l" defTabSz="457200">
              <a:lnSpc>
                <a:spcPts val="2700"/>
              </a:lnSpc>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800" b="0">
                <a:solidFill>
                  <a:srgbClr val="FFFFFF"/>
                </a:solidFill>
                <a:latin typeface="ヒラギノ角ゴシック W7"/>
                <a:ea typeface="ヒラギノ角ゴシック W7"/>
                <a:cs typeface="ヒラギノ角ゴシック W7"/>
                <a:sym typeface="ヒラギノ角ゴシック W7"/>
              </a:defRPr>
            </a:pPr>
            <a:r>
              <a:t>フローチャート</a:t>
            </a:r>
          </a:p>
          <a:p>
            <a:pPr algn="l" defTabSz="457200">
              <a:lnSpc>
                <a:spcPts val="2700"/>
              </a:lnSpc>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800" b="0" spc="53">
                <a:solidFill>
                  <a:srgbClr val="FFFFFF"/>
                </a:solidFill>
                <a:latin typeface="ヒラギノ角ゴシック W7"/>
                <a:ea typeface="ヒラギノ角ゴシック W7"/>
                <a:cs typeface="ヒラギノ角ゴシック W7"/>
                <a:sym typeface="ヒラギノ角ゴシック W7"/>
              </a:defRPr>
            </a:pPr>
            <a:r>
              <a:t>作成</a:t>
            </a:r>
          </a:p>
        </p:txBody>
      </p:sp>
      <p:sp>
        <p:nvSpPr>
          <p:cNvPr id="18" name="評価…"/>
          <p:cNvSpPr txBox="1"/>
          <p:nvPr/>
        </p:nvSpPr>
        <p:spPr>
          <a:xfrm>
            <a:off x="10243430" y="5425993"/>
            <a:ext cx="2378970" cy="29994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lstStyle/>
          <a:p>
            <a:pPr algn="l" defTabSz="457200">
              <a:lnSpc>
                <a:spcPts val="3200"/>
              </a:lnSpc>
              <a:spcBef>
                <a:spcPts val="120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2500" b="0" spc="125">
                <a:solidFill>
                  <a:srgbClr val="FFFFFF"/>
                </a:solidFill>
                <a:latin typeface="ヒラギノ角ゴシック W7"/>
                <a:ea typeface="ヒラギノ角ゴシック W7"/>
                <a:cs typeface="ヒラギノ角ゴシック W7"/>
                <a:sym typeface="ヒラギノ角ゴシック W7"/>
              </a:defRPr>
            </a:pPr>
            <a:r>
              <a:t>評価</a:t>
            </a:r>
          </a:p>
          <a:p>
            <a:pPr algn="l" defTabSz="457200">
              <a:lnSpc>
                <a:spcPts val="2700"/>
              </a:lnSpc>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800" b="0" spc="53">
                <a:solidFill>
                  <a:srgbClr val="FFFFFF"/>
                </a:solidFill>
                <a:latin typeface="ヒラギノ角ゴシック W7"/>
                <a:ea typeface="ヒラギノ角ゴシック W7"/>
                <a:cs typeface="ヒラギノ角ゴシック W7"/>
                <a:sym typeface="ヒラギノ角ゴシック W7"/>
              </a:defRPr>
            </a:pPr>
            <a:r>
              <a:t>観察</a:t>
            </a:r>
          </a:p>
          <a:p>
            <a:pPr algn="l" defTabSz="457200">
              <a:lnSpc>
                <a:spcPts val="2700"/>
              </a:lnSpc>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800" b="0">
                <a:solidFill>
                  <a:srgbClr val="FFFFFF"/>
                </a:solidFill>
                <a:latin typeface="ヒラギノ角ゴシック W7"/>
                <a:ea typeface="ヒラギノ角ゴシック W7"/>
                <a:cs typeface="ヒラギノ角ゴシック W7"/>
                <a:sym typeface="ヒラギノ角ゴシック W7"/>
              </a:defRPr>
            </a:pPr>
            <a:r>
              <a:t>インタビュー</a:t>
            </a:r>
          </a:p>
        </p:txBody>
      </p:sp>
      <p:sp>
        <p:nvSpPr>
          <p:cNvPr id="19" name="タイトルテキスト"/>
          <p:cNvSpPr txBox="1">
            <a:spLocks noGrp="1"/>
          </p:cNvSpPr>
          <p:nvPr>
            <p:ph type="title"/>
          </p:nvPr>
        </p:nvSpPr>
        <p:spPr>
          <a:xfrm>
            <a:off x="952500" y="254000"/>
            <a:ext cx="11099800" cy="21590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r>
              <a:t>タイトルテキスト</a:t>
            </a:r>
          </a:p>
        </p:txBody>
      </p:sp>
      <p:sp>
        <p:nvSpPr>
          <p:cNvPr id="20" name="本文レベル1…"/>
          <p:cNvSpPr txBox="1">
            <a:spLocks noGrp="1"/>
          </p:cNvSpPr>
          <p:nvPr>
            <p:ph type="body" idx="1"/>
          </p:nvPr>
        </p:nvSpPr>
        <p:spPr>
          <a:xfrm>
            <a:off x="952500" y="2590800"/>
            <a:ext cx="11099800" cy="62865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r>
              <a:t>本文レベル1</a:t>
            </a:r>
          </a:p>
          <a:p>
            <a:pPr lvl="1"/>
            <a:r>
              <a:t>本文レベル2</a:t>
            </a:r>
          </a:p>
          <a:p>
            <a:pPr lvl="2"/>
            <a:r>
              <a:t>本文レベル3</a:t>
            </a:r>
          </a:p>
          <a:p>
            <a:pPr lvl="3"/>
            <a:r>
              <a:t>本文レベル4</a:t>
            </a:r>
          </a:p>
          <a:p>
            <a:pPr lvl="4"/>
            <a:r>
              <a:t>本文レベル5</a:t>
            </a:r>
          </a:p>
        </p:txBody>
      </p:sp>
      <p:sp>
        <p:nvSpPr>
          <p:cNvPr id="21" name="スライド番号"/>
          <p:cNvSpPr txBox="1">
            <a:spLocks noGrp="1"/>
          </p:cNvSpPr>
          <p:nvPr>
            <p:ph type="sldNum" sz="quarter" idx="2"/>
          </p:nvPr>
        </p:nvSpPr>
        <p:spPr>
          <a:xfrm>
            <a:off x="6357128" y="9296400"/>
            <a:ext cx="283770" cy="275133"/>
          </a:xfrm>
          <a:prstGeom prst="rect">
            <a:avLst/>
          </a:prstGeom>
          <a:ln w="12700">
            <a:miter lim="400000"/>
          </a:ln>
        </p:spPr>
        <p:txBody>
          <a:bodyPr wrap="none" lIns="50800" tIns="50800" rIns="50800" bIns="50800">
            <a:spAutoFit/>
          </a:bodyPr>
          <a:lstStyle>
            <a:lvl1pPr>
              <a:defRPr sz="1200" b="0">
                <a:solidFill>
                  <a:srgbClr val="5E5E5E"/>
                </a:solidFil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Lst>
  <p:transition spd="med"/>
  <p:txStyles>
    <p:titleStyle>
      <a:lvl1pPr marL="0" marR="0" indent="0" algn="ctr" defTabSz="584200" rtl="0" latinLnBrk="0">
        <a:lnSpc>
          <a:spcPct val="100000"/>
        </a:lnSpc>
        <a:spcBef>
          <a:spcPts val="0"/>
        </a:spcBef>
        <a:spcAft>
          <a:spcPts val="0"/>
        </a:spcAft>
        <a:buClrTx/>
        <a:buSzTx/>
        <a:buFontTx/>
        <a:buNone/>
        <a:tabLst/>
        <a:defRPr sz="8000" b="0" i="0" u="none" strike="noStrike" cap="none" spc="0" baseline="0">
          <a:solidFill>
            <a:srgbClr val="000000"/>
          </a:solidFill>
          <a:uFillTx/>
          <a:latin typeface="+mj-lt"/>
          <a:ea typeface="+mj-ea"/>
          <a:cs typeface="+mj-cs"/>
          <a:sym typeface="Helvetica Neue Medium"/>
        </a:defRPr>
      </a:lvl1pPr>
      <a:lvl2pPr marL="0" marR="0" indent="228600" algn="ctr" defTabSz="584200" rtl="0" latinLnBrk="0">
        <a:lnSpc>
          <a:spcPct val="100000"/>
        </a:lnSpc>
        <a:spcBef>
          <a:spcPts val="0"/>
        </a:spcBef>
        <a:spcAft>
          <a:spcPts val="0"/>
        </a:spcAft>
        <a:buClrTx/>
        <a:buSzTx/>
        <a:buFontTx/>
        <a:buNone/>
        <a:tabLst/>
        <a:defRPr sz="8000" b="0" i="0" u="none" strike="noStrike" cap="none" spc="0" baseline="0">
          <a:solidFill>
            <a:srgbClr val="000000"/>
          </a:solidFill>
          <a:uFillTx/>
          <a:latin typeface="+mj-lt"/>
          <a:ea typeface="+mj-ea"/>
          <a:cs typeface="+mj-cs"/>
          <a:sym typeface="Helvetica Neue Medium"/>
        </a:defRPr>
      </a:lvl2pPr>
      <a:lvl3pPr marL="0" marR="0" indent="457200" algn="ctr" defTabSz="584200" rtl="0" latinLnBrk="0">
        <a:lnSpc>
          <a:spcPct val="100000"/>
        </a:lnSpc>
        <a:spcBef>
          <a:spcPts val="0"/>
        </a:spcBef>
        <a:spcAft>
          <a:spcPts val="0"/>
        </a:spcAft>
        <a:buClrTx/>
        <a:buSzTx/>
        <a:buFontTx/>
        <a:buNone/>
        <a:tabLst/>
        <a:defRPr sz="8000" b="0" i="0" u="none" strike="noStrike" cap="none" spc="0" baseline="0">
          <a:solidFill>
            <a:srgbClr val="000000"/>
          </a:solidFill>
          <a:uFillTx/>
          <a:latin typeface="+mj-lt"/>
          <a:ea typeface="+mj-ea"/>
          <a:cs typeface="+mj-cs"/>
          <a:sym typeface="Helvetica Neue Medium"/>
        </a:defRPr>
      </a:lvl3pPr>
      <a:lvl4pPr marL="0" marR="0" indent="685800" algn="ctr" defTabSz="584200" rtl="0" latinLnBrk="0">
        <a:lnSpc>
          <a:spcPct val="100000"/>
        </a:lnSpc>
        <a:spcBef>
          <a:spcPts val="0"/>
        </a:spcBef>
        <a:spcAft>
          <a:spcPts val="0"/>
        </a:spcAft>
        <a:buClrTx/>
        <a:buSzTx/>
        <a:buFontTx/>
        <a:buNone/>
        <a:tabLst/>
        <a:defRPr sz="8000" b="0" i="0" u="none" strike="noStrike" cap="none" spc="0" baseline="0">
          <a:solidFill>
            <a:srgbClr val="000000"/>
          </a:solidFill>
          <a:uFillTx/>
          <a:latin typeface="+mj-lt"/>
          <a:ea typeface="+mj-ea"/>
          <a:cs typeface="+mj-cs"/>
          <a:sym typeface="Helvetica Neue Medium"/>
        </a:defRPr>
      </a:lvl4pPr>
      <a:lvl5pPr marL="0" marR="0" indent="914400" algn="ctr" defTabSz="584200" rtl="0" latinLnBrk="0">
        <a:lnSpc>
          <a:spcPct val="100000"/>
        </a:lnSpc>
        <a:spcBef>
          <a:spcPts val="0"/>
        </a:spcBef>
        <a:spcAft>
          <a:spcPts val="0"/>
        </a:spcAft>
        <a:buClrTx/>
        <a:buSzTx/>
        <a:buFontTx/>
        <a:buNone/>
        <a:tabLst/>
        <a:defRPr sz="8000" b="0" i="0" u="none" strike="noStrike" cap="none" spc="0" baseline="0">
          <a:solidFill>
            <a:srgbClr val="000000"/>
          </a:solidFill>
          <a:uFillTx/>
          <a:latin typeface="+mj-lt"/>
          <a:ea typeface="+mj-ea"/>
          <a:cs typeface="+mj-cs"/>
          <a:sym typeface="Helvetica Neue Medium"/>
        </a:defRPr>
      </a:lvl5pPr>
      <a:lvl6pPr marL="0" marR="0" indent="1143000" algn="ctr" defTabSz="584200" rtl="0" latinLnBrk="0">
        <a:lnSpc>
          <a:spcPct val="100000"/>
        </a:lnSpc>
        <a:spcBef>
          <a:spcPts val="0"/>
        </a:spcBef>
        <a:spcAft>
          <a:spcPts val="0"/>
        </a:spcAft>
        <a:buClrTx/>
        <a:buSzTx/>
        <a:buFontTx/>
        <a:buNone/>
        <a:tabLst/>
        <a:defRPr sz="8000" b="0" i="0" u="none" strike="noStrike" cap="none" spc="0" baseline="0">
          <a:solidFill>
            <a:srgbClr val="000000"/>
          </a:solidFill>
          <a:uFillTx/>
          <a:latin typeface="+mj-lt"/>
          <a:ea typeface="+mj-ea"/>
          <a:cs typeface="+mj-cs"/>
          <a:sym typeface="Helvetica Neue Medium"/>
        </a:defRPr>
      </a:lvl6pPr>
      <a:lvl7pPr marL="0" marR="0" indent="1371600" algn="ctr" defTabSz="584200" rtl="0" latinLnBrk="0">
        <a:lnSpc>
          <a:spcPct val="100000"/>
        </a:lnSpc>
        <a:spcBef>
          <a:spcPts val="0"/>
        </a:spcBef>
        <a:spcAft>
          <a:spcPts val="0"/>
        </a:spcAft>
        <a:buClrTx/>
        <a:buSzTx/>
        <a:buFontTx/>
        <a:buNone/>
        <a:tabLst/>
        <a:defRPr sz="8000" b="0" i="0" u="none" strike="noStrike" cap="none" spc="0" baseline="0">
          <a:solidFill>
            <a:srgbClr val="000000"/>
          </a:solidFill>
          <a:uFillTx/>
          <a:latin typeface="+mj-lt"/>
          <a:ea typeface="+mj-ea"/>
          <a:cs typeface="+mj-cs"/>
          <a:sym typeface="Helvetica Neue Medium"/>
        </a:defRPr>
      </a:lvl7pPr>
      <a:lvl8pPr marL="0" marR="0" indent="1600200" algn="ctr" defTabSz="584200" rtl="0" latinLnBrk="0">
        <a:lnSpc>
          <a:spcPct val="100000"/>
        </a:lnSpc>
        <a:spcBef>
          <a:spcPts val="0"/>
        </a:spcBef>
        <a:spcAft>
          <a:spcPts val="0"/>
        </a:spcAft>
        <a:buClrTx/>
        <a:buSzTx/>
        <a:buFontTx/>
        <a:buNone/>
        <a:tabLst/>
        <a:defRPr sz="8000" b="0" i="0" u="none" strike="noStrike" cap="none" spc="0" baseline="0">
          <a:solidFill>
            <a:srgbClr val="000000"/>
          </a:solidFill>
          <a:uFillTx/>
          <a:latin typeface="+mj-lt"/>
          <a:ea typeface="+mj-ea"/>
          <a:cs typeface="+mj-cs"/>
          <a:sym typeface="Helvetica Neue Medium"/>
        </a:defRPr>
      </a:lvl8pPr>
      <a:lvl9pPr marL="0" marR="0" indent="1828800" algn="ctr" defTabSz="584200" rtl="0" latinLnBrk="0">
        <a:lnSpc>
          <a:spcPct val="100000"/>
        </a:lnSpc>
        <a:spcBef>
          <a:spcPts val="0"/>
        </a:spcBef>
        <a:spcAft>
          <a:spcPts val="0"/>
        </a:spcAft>
        <a:buClrTx/>
        <a:buSzTx/>
        <a:buFontTx/>
        <a:buNone/>
        <a:tabLst/>
        <a:defRPr sz="8000" b="0" i="0" u="none" strike="noStrike" cap="none" spc="0" baseline="0">
          <a:solidFill>
            <a:srgbClr val="000000"/>
          </a:solidFill>
          <a:uFillTx/>
          <a:latin typeface="+mj-lt"/>
          <a:ea typeface="+mj-ea"/>
          <a:cs typeface="+mj-cs"/>
          <a:sym typeface="Helvetica Neue Medium"/>
        </a:defRPr>
      </a:lvl9pPr>
    </p:titleStyle>
    <p:bodyStyle>
      <a:lvl1pPr marL="250031" marR="0" indent="-250031" algn="l" defTabSz="584200" rtl="0" latinLnBrk="0">
        <a:lnSpc>
          <a:spcPct val="110000"/>
        </a:lnSpc>
        <a:spcBef>
          <a:spcPts val="1000"/>
        </a:spcBef>
        <a:spcAft>
          <a:spcPts val="0"/>
        </a:spcAft>
        <a:buClrTx/>
        <a:buSzPct val="145000"/>
        <a:buFontTx/>
        <a:buChar char="•"/>
        <a:tabLst/>
        <a:defRPr sz="1800" b="0" i="0" u="none" strike="noStrike" cap="none" spc="0" baseline="0">
          <a:solidFill>
            <a:srgbClr val="5E5E5E"/>
          </a:solidFill>
          <a:uFillTx/>
          <a:latin typeface="+mn-lt"/>
          <a:ea typeface="+mn-ea"/>
          <a:cs typeface="+mn-cs"/>
          <a:sym typeface="Helvetica Neue"/>
        </a:defRPr>
      </a:lvl1pPr>
      <a:lvl2pPr marL="694531" marR="0" indent="-250031" algn="l" defTabSz="584200" rtl="0" latinLnBrk="0">
        <a:lnSpc>
          <a:spcPct val="110000"/>
        </a:lnSpc>
        <a:spcBef>
          <a:spcPts val="1000"/>
        </a:spcBef>
        <a:spcAft>
          <a:spcPts val="0"/>
        </a:spcAft>
        <a:buClrTx/>
        <a:buSzPct val="145000"/>
        <a:buFontTx/>
        <a:buChar char="•"/>
        <a:tabLst/>
        <a:defRPr sz="1800" b="0" i="0" u="none" strike="noStrike" cap="none" spc="0" baseline="0">
          <a:solidFill>
            <a:srgbClr val="5E5E5E"/>
          </a:solidFill>
          <a:uFillTx/>
          <a:latin typeface="+mn-lt"/>
          <a:ea typeface="+mn-ea"/>
          <a:cs typeface="+mn-cs"/>
          <a:sym typeface="Helvetica Neue"/>
        </a:defRPr>
      </a:lvl2pPr>
      <a:lvl3pPr marL="1139031" marR="0" indent="-250031" algn="l" defTabSz="584200" rtl="0" latinLnBrk="0">
        <a:lnSpc>
          <a:spcPct val="110000"/>
        </a:lnSpc>
        <a:spcBef>
          <a:spcPts val="1000"/>
        </a:spcBef>
        <a:spcAft>
          <a:spcPts val="0"/>
        </a:spcAft>
        <a:buClrTx/>
        <a:buSzPct val="145000"/>
        <a:buFontTx/>
        <a:buChar char="•"/>
        <a:tabLst/>
        <a:defRPr sz="1800" b="0" i="0" u="none" strike="noStrike" cap="none" spc="0" baseline="0">
          <a:solidFill>
            <a:srgbClr val="5E5E5E"/>
          </a:solidFill>
          <a:uFillTx/>
          <a:latin typeface="+mn-lt"/>
          <a:ea typeface="+mn-ea"/>
          <a:cs typeface="+mn-cs"/>
          <a:sym typeface="Helvetica Neue"/>
        </a:defRPr>
      </a:lvl3pPr>
      <a:lvl4pPr marL="1583531" marR="0" indent="-250031" algn="l" defTabSz="584200" rtl="0" latinLnBrk="0">
        <a:lnSpc>
          <a:spcPct val="110000"/>
        </a:lnSpc>
        <a:spcBef>
          <a:spcPts val="1000"/>
        </a:spcBef>
        <a:spcAft>
          <a:spcPts val="0"/>
        </a:spcAft>
        <a:buClrTx/>
        <a:buSzPct val="145000"/>
        <a:buFontTx/>
        <a:buChar char="•"/>
        <a:tabLst/>
        <a:defRPr sz="1800" b="0" i="0" u="none" strike="noStrike" cap="none" spc="0" baseline="0">
          <a:solidFill>
            <a:srgbClr val="5E5E5E"/>
          </a:solidFill>
          <a:uFillTx/>
          <a:latin typeface="+mn-lt"/>
          <a:ea typeface="+mn-ea"/>
          <a:cs typeface="+mn-cs"/>
          <a:sym typeface="Helvetica Neue"/>
        </a:defRPr>
      </a:lvl4pPr>
      <a:lvl5pPr marL="2028031" marR="0" indent="-250031" algn="l" defTabSz="584200" rtl="0" latinLnBrk="0">
        <a:lnSpc>
          <a:spcPct val="110000"/>
        </a:lnSpc>
        <a:spcBef>
          <a:spcPts val="1000"/>
        </a:spcBef>
        <a:spcAft>
          <a:spcPts val="0"/>
        </a:spcAft>
        <a:buClrTx/>
        <a:buSzPct val="145000"/>
        <a:buFontTx/>
        <a:buChar char="•"/>
        <a:tabLst/>
        <a:defRPr sz="1800" b="0" i="0" u="none" strike="noStrike" cap="none" spc="0" baseline="0">
          <a:solidFill>
            <a:srgbClr val="5E5E5E"/>
          </a:solidFill>
          <a:uFillTx/>
          <a:latin typeface="+mn-lt"/>
          <a:ea typeface="+mn-ea"/>
          <a:cs typeface="+mn-cs"/>
          <a:sym typeface="Helvetica Neue"/>
        </a:defRPr>
      </a:lvl5pPr>
      <a:lvl6pPr marL="2472531" marR="0" indent="-250031" algn="l" defTabSz="584200" rtl="0" latinLnBrk="0">
        <a:lnSpc>
          <a:spcPct val="110000"/>
        </a:lnSpc>
        <a:spcBef>
          <a:spcPts val="1000"/>
        </a:spcBef>
        <a:spcAft>
          <a:spcPts val="0"/>
        </a:spcAft>
        <a:buClrTx/>
        <a:buSzPct val="145000"/>
        <a:buFontTx/>
        <a:buChar char="•"/>
        <a:tabLst/>
        <a:defRPr sz="1800" b="0" i="0" u="none" strike="noStrike" cap="none" spc="0" baseline="0">
          <a:solidFill>
            <a:srgbClr val="5E5E5E"/>
          </a:solidFill>
          <a:uFillTx/>
          <a:latin typeface="+mn-lt"/>
          <a:ea typeface="+mn-ea"/>
          <a:cs typeface="+mn-cs"/>
          <a:sym typeface="Helvetica Neue"/>
        </a:defRPr>
      </a:lvl6pPr>
      <a:lvl7pPr marL="2917031" marR="0" indent="-250031" algn="l" defTabSz="584200" rtl="0" latinLnBrk="0">
        <a:lnSpc>
          <a:spcPct val="110000"/>
        </a:lnSpc>
        <a:spcBef>
          <a:spcPts val="1000"/>
        </a:spcBef>
        <a:spcAft>
          <a:spcPts val="0"/>
        </a:spcAft>
        <a:buClrTx/>
        <a:buSzPct val="145000"/>
        <a:buFontTx/>
        <a:buChar char="•"/>
        <a:tabLst/>
        <a:defRPr sz="1800" b="0" i="0" u="none" strike="noStrike" cap="none" spc="0" baseline="0">
          <a:solidFill>
            <a:srgbClr val="5E5E5E"/>
          </a:solidFill>
          <a:uFillTx/>
          <a:latin typeface="+mn-lt"/>
          <a:ea typeface="+mn-ea"/>
          <a:cs typeface="+mn-cs"/>
          <a:sym typeface="Helvetica Neue"/>
        </a:defRPr>
      </a:lvl7pPr>
      <a:lvl8pPr marL="3361531" marR="0" indent="-250031" algn="l" defTabSz="584200" rtl="0" latinLnBrk="0">
        <a:lnSpc>
          <a:spcPct val="110000"/>
        </a:lnSpc>
        <a:spcBef>
          <a:spcPts val="1000"/>
        </a:spcBef>
        <a:spcAft>
          <a:spcPts val="0"/>
        </a:spcAft>
        <a:buClrTx/>
        <a:buSzPct val="145000"/>
        <a:buFontTx/>
        <a:buChar char="•"/>
        <a:tabLst/>
        <a:defRPr sz="1800" b="0" i="0" u="none" strike="noStrike" cap="none" spc="0" baseline="0">
          <a:solidFill>
            <a:srgbClr val="5E5E5E"/>
          </a:solidFill>
          <a:uFillTx/>
          <a:latin typeface="+mn-lt"/>
          <a:ea typeface="+mn-ea"/>
          <a:cs typeface="+mn-cs"/>
          <a:sym typeface="Helvetica Neue"/>
        </a:defRPr>
      </a:lvl8pPr>
      <a:lvl9pPr marL="3806031" marR="0" indent="-250031" algn="l" defTabSz="584200" rtl="0" latinLnBrk="0">
        <a:lnSpc>
          <a:spcPct val="110000"/>
        </a:lnSpc>
        <a:spcBef>
          <a:spcPts val="1000"/>
        </a:spcBef>
        <a:spcAft>
          <a:spcPts val="0"/>
        </a:spcAft>
        <a:buClrTx/>
        <a:buSzPct val="145000"/>
        <a:buFontTx/>
        <a:buChar char="•"/>
        <a:tabLst/>
        <a:defRPr sz="1800" b="0" i="0" u="none" strike="noStrike" cap="none" spc="0" baseline="0">
          <a:solidFill>
            <a:srgbClr val="5E5E5E"/>
          </a:solidFill>
          <a:uFillTx/>
          <a:latin typeface="+mn-lt"/>
          <a:ea typeface="+mn-ea"/>
          <a:cs typeface="+mn-cs"/>
          <a:sym typeface="Helvetica Neue"/>
        </a:defRPr>
      </a:lvl9pPr>
    </p:bodyStyle>
    <p:otherStyle>
      <a:lvl1pPr marL="0" marR="0" indent="0" algn="ctr" defTabSz="5842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Helvetica Neue"/>
        </a:defRPr>
      </a:lvl1pPr>
      <a:lvl2pPr marL="0" marR="0" indent="228600" algn="ctr" defTabSz="5842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Helvetica Neue"/>
        </a:defRPr>
      </a:lvl2pPr>
      <a:lvl3pPr marL="0" marR="0" indent="457200" algn="ctr" defTabSz="5842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Helvetica Neue"/>
        </a:defRPr>
      </a:lvl3pPr>
      <a:lvl4pPr marL="0" marR="0" indent="685800" algn="ctr" defTabSz="5842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Helvetica Neue"/>
        </a:defRPr>
      </a:lvl4pPr>
      <a:lvl5pPr marL="0" marR="0" indent="914400" algn="ctr" defTabSz="5842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Helvetica Neue"/>
        </a:defRPr>
      </a:lvl5pPr>
      <a:lvl6pPr marL="0" marR="0" indent="1143000" algn="ctr" defTabSz="5842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Helvetica Neue"/>
        </a:defRPr>
      </a:lvl6pPr>
      <a:lvl7pPr marL="0" marR="0" indent="1371600" algn="ctr" defTabSz="5842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Helvetica Neue"/>
        </a:defRPr>
      </a:lvl7pPr>
      <a:lvl8pPr marL="0" marR="0" indent="1600200" algn="ctr" defTabSz="5842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Helvetica Neue"/>
        </a:defRPr>
      </a:lvl8pPr>
      <a:lvl9pPr marL="0" marR="0" indent="1828800" algn="ctr" defTabSz="5842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Helvetica Neue"/>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8.tif"/><Relationship Id="rId2" Type="http://schemas.openxmlformats.org/officeDocument/2006/relationships/image" Target="../media/image37.jpeg"/><Relationship Id="rId1" Type="http://schemas.openxmlformats.org/officeDocument/2006/relationships/slideLayout" Target="../slideLayouts/slideLayout3.xml"/><Relationship Id="rId4" Type="http://schemas.openxmlformats.org/officeDocument/2006/relationships/image" Target="../media/image39.png"/></Relationships>
</file>

<file path=ppt/slides/_rels/slide1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hyperlink" Target="https://developer.apple.com/jp" TargetMode="External"/><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2" Type="http://schemas.openxmlformats.org/officeDocument/2006/relationships/hyperlink" Target="https://developer.apple.com/ios/human-interface-guidelines/overview/design-principles/" TargetMode="External"/><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1.xml.rels><?xml version="1.0" encoding="UTF-8" standalone="yes"?>
<Relationships xmlns="http://schemas.openxmlformats.org/package/2006/relationships"><Relationship Id="rId2" Type="http://schemas.openxmlformats.org/officeDocument/2006/relationships/hyperlink" Target="ibooks://assetid/1465002990#page(559)" TargetMode="External"/><Relationship Id="rId1" Type="http://schemas.openxmlformats.org/officeDocument/2006/relationships/slideLayout" Target="../slideLayouts/slideLayout25.xml"/></Relationships>
</file>

<file path=ppt/slides/_rels/slide22.xml.rels><?xml version="1.0" encoding="UTF-8" standalone="yes"?>
<Relationships xmlns="http://schemas.openxmlformats.org/package/2006/relationships"><Relationship Id="rId3" Type="http://schemas.openxmlformats.org/officeDocument/2006/relationships/hyperlink" Target="https://developer.apple.com/ios/human-interface-guidelines/overview/design-principles/" TargetMode="External"/><Relationship Id="rId2" Type="http://schemas.openxmlformats.org/officeDocument/2006/relationships/image" Target="../media/image43.png"/><Relationship Id="rId1" Type="http://schemas.openxmlformats.org/officeDocument/2006/relationships/slideLayout" Target="../slideLayouts/slideLayout2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4.xml.rels><?xml version="1.0" encoding="UTF-8" standalone="yes"?>
<Relationships xmlns="http://schemas.openxmlformats.org/package/2006/relationships"><Relationship Id="rId3" Type="http://schemas.openxmlformats.org/officeDocument/2006/relationships/hyperlink" Target="https://developer.apple.com/videos/play/wwdc2017/818/" TargetMode="External"/><Relationship Id="rId2" Type="http://schemas.openxmlformats.org/officeDocument/2006/relationships/hyperlink" Target="https://developer.apple.com/videos/play/wwdc2016/805/" TargetMode="External"/><Relationship Id="rId1" Type="http://schemas.openxmlformats.org/officeDocument/2006/relationships/slideLayout" Target="../slideLayouts/slideLayout2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27.xml.rels><?xml version="1.0" encoding="UTF-8" standalone="yes"?>
<Relationships xmlns="http://schemas.openxmlformats.org/package/2006/relationships"><Relationship Id="rId8" Type="http://schemas.openxmlformats.org/officeDocument/2006/relationships/image" Target="../media/image46.png"/><Relationship Id="rId3" Type="http://schemas.microsoft.com/office/2007/relationships/media" Target="../media/media2.m4v"/><Relationship Id="rId7" Type="http://schemas.openxmlformats.org/officeDocument/2006/relationships/image" Target="../media/image45.png"/><Relationship Id="rId12" Type="http://schemas.openxmlformats.org/officeDocument/2006/relationships/hyperlink" Target="https://apple-education-static.s3.us-east-1.amazonaws.com/geo/jp/swift-playgrounds/club%20kit/xcode-prototype_JP.key" TargetMode="External"/><Relationship Id="rId2" Type="http://schemas.openxmlformats.org/officeDocument/2006/relationships/video" Target="../media/media1.m4v"/><Relationship Id="rId1" Type="http://schemas.microsoft.com/office/2007/relationships/media" Target="../media/media1.m4v"/><Relationship Id="rId6" Type="http://schemas.openxmlformats.org/officeDocument/2006/relationships/image" Target="../media/image44.png"/><Relationship Id="rId11" Type="http://schemas.openxmlformats.org/officeDocument/2006/relationships/hyperlink" Target="https://apple-education-static.s3.amazonaws.com/geo/jp/swift-playgrounds/playgrounds-prototype_JP.key" TargetMode="External"/><Relationship Id="rId5" Type="http://schemas.openxmlformats.org/officeDocument/2006/relationships/slideLayout" Target="../slideLayouts/slideLayout31.xml"/><Relationship Id="rId10" Type="http://schemas.openxmlformats.org/officeDocument/2006/relationships/hyperlink" Target="https://itunes.apple.com/jp/app/pop-prototyping-on-paper/id555647796?mt=8" TargetMode="External"/><Relationship Id="rId4" Type="http://schemas.openxmlformats.org/officeDocument/2006/relationships/video" Target="../media/media2.m4v"/><Relationship Id="rId9" Type="http://schemas.openxmlformats.org/officeDocument/2006/relationships/image" Target="../media/image47.png"/></Relationships>
</file>

<file path=ppt/slides/_rels/slide28.xml.rels><?xml version="1.0" encoding="UTF-8" standalone="yes"?>
<Relationships xmlns="http://schemas.openxmlformats.org/package/2006/relationships"><Relationship Id="rId2" Type="http://schemas.openxmlformats.org/officeDocument/2006/relationships/hyperlink" Target="https://developer.apple.com/design/downloads/iOS-12-Keynote.dmg" TargetMode="External"/><Relationship Id="rId1" Type="http://schemas.openxmlformats.org/officeDocument/2006/relationships/slideLayout" Target="../slideLayouts/slideLayout3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3" name="&lt;アプリケーション名&gt;…"/>
          <p:cNvSpPr txBox="1"/>
          <p:nvPr/>
        </p:nvSpPr>
        <p:spPr>
          <a:xfrm>
            <a:off x="3494271" y="3834102"/>
            <a:ext cx="5024545" cy="242691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p>
            <a:pPr algn="l">
              <a:lnSpc>
                <a:spcPts val="3000"/>
              </a:lnSpc>
              <a:spcBef>
                <a:spcPts val="2000"/>
              </a:spcBef>
              <a:defRPr sz="3000" b="0" spc="90">
                <a:solidFill>
                  <a:srgbClr val="999999"/>
                </a:solidFill>
                <a:latin typeface="ヒラギノ角ゴシック W7"/>
                <a:ea typeface="ヒラギノ角ゴシック W7"/>
                <a:cs typeface="ヒラギノ角ゴシック W7"/>
                <a:sym typeface="ヒラギノ角ゴシック W7"/>
              </a:defRPr>
            </a:pPr>
            <a:r>
              <a:t>&lt;アプリケーション名&gt;</a:t>
            </a:r>
          </a:p>
          <a:p>
            <a:pPr algn="l">
              <a:lnSpc>
                <a:spcPts val="1700"/>
              </a:lnSpc>
              <a:spcBef>
                <a:spcPts val="1800"/>
              </a:spcBef>
              <a:defRPr sz="1700" b="0" spc="51">
                <a:solidFill>
                  <a:srgbClr val="999999"/>
                </a:solidFill>
                <a:latin typeface="ヒラギノ角ゴシック W5"/>
                <a:ea typeface="ヒラギノ角ゴシック W5"/>
                <a:cs typeface="ヒラギノ角ゴシック W5"/>
                <a:sym typeface="ヒラギノ角ゴシック W5"/>
              </a:defRPr>
            </a:pPr>
            <a:r>
              <a:t>&lt;アプリケーションの説明&gt;</a:t>
            </a:r>
          </a:p>
          <a:p>
            <a:pPr algn="l">
              <a:lnSpc>
                <a:spcPts val="1700"/>
              </a:lnSpc>
              <a:spcBef>
                <a:spcPts val="1300"/>
              </a:spcBef>
              <a:defRPr sz="1300" b="0" spc="39">
                <a:solidFill>
                  <a:srgbClr val="999999"/>
                </a:solidFill>
                <a:latin typeface="ヒラギノ角ゴシック W5"/>
                <a:ea typeface="ヒラギノ角ゴシック W5"/>
                <a:cs typeface="ヒラギノ角ゴシック W5"/>
                <a:sym typeface="ヒラギノ角ゴシック W5"/>
              </a:defRPr>
            </a:pPr>
            <a:r>
              <a:t>&lt;あなたの名前&gt;</a:t>
            </a:r>
          </a:p>
        </p:txBody>
      </p:sp>
      <p:pic>
        <p:nvPicPr>
          <p:cNvPr id="624" name="イメージ" descr="イメージ"/>
          <p:cNvPicPr>
            <a:picLocks noChangeAspect="1"/>
          </p:cNvPicPr>
          <p:nvPr/>
        </p:nvPicPr>
        <p:blipFill>
          <a:blip r:embed="rId2">
            <a:extLst/>
          </a:blip>
          <a:srcRect r="3" b="3"/>
          <a:stretch>
            <a:fillRect/>
          </a:stretch>
        </p:blipFill>
        <p:spPr>
          <a:xfrm rot="536428">
            <a:off x="8797588" y="2140928"/>
            <a:ext cx="2884885" cy="6246814"/>
          </a:xfrm>
          <a:custGeom>
            <a:avLst/>
            <a:gdLst/>
            <a:ahLst/>
            <a:cxnLst>
              <a:cxn ang="0">
                <a:pos x="wd2" y="hd2"/>
              </a:cxn>
              <a:cxn ang="5400000">
                <a:pos x="wd2" y="hd2"/>
              </a:cxn>
              <a:cxn ang="10800000">
                <a:pos x="wd2" y="hd2"/>
              </a:cxn>
              <a:cxn ang="16200000">
                <a:pos x="wd2" y="hd2"/>
              </a:cxn>
            </a:cxnLst>
            <a:rect l="0" t="0" r="r" b="b"/>
            <a:pathLst>
              <a:path w="21600" h="21599" extrusionOk="0">
                <a:moveTo>
                  <a:pt x="3925" y="0"/>
                </a:moveTo>
                <a:cubicBezTo>
                  <a:pt x="2773" y="0"/>
                  <a:pt x="2083" y="0"/>
                  <a:pt x="1622" y="89"/>
                </a:cubicBezTo>
                <a:cubicBezTo>
                  <a:pt x="958" y="201"/>
                  <a:pt x="435" y="442"/>
                  <a:pt x="193" y="749"/>
                </a:cubicBezTo>
                <a:cubicBezTo>
                  <a:pt x="1" y="962"/>
                  <a:pt x="0" y="1281"/>
                  <a:pt x="0" y="1813"/>
                </a:cubicBezTo>
                <a:lnTo>
                  <a:pt x="0" y="19786"/>
                </a:lnTo>
                <a:cubicBezTo>
                  <a:pt x="0" y="20318"/>
                  <a:pt x="1" y="20638"/>
                  <a:pt x="193" y="20851"/>
                </a:cubicBezTo>
                <a:cubicBezTo>
                  <a:pt x="435" y="21158"/>
                  <a:pt x="958" y="21400"/>
                  <a:pt x="1622" y="21511"/>
                </a:cubicBezTo>
                <a:cubicBezTo>
                  <a:pt x="2083" y="21600"/>
                  <a:pt x="2773" y="21599"/>
                  <a:pt x="3925" y="21599"/>
                </a:cubicBezTo>
                <a:lnTo>
                  <a:pt x="17675" y="21599"/>
                </a:lnTo>
                <a:cubicBezTo>
                  <a:pt x="18827" y="21599"/>
                  <a:pt x="19517" y="21600"/>
                  <a:pt x="19978" y="21511"/>
                </a:cubicBezTo>
                <a:cubicBezTo>
                  <a:pt x="20642" y="21400"/>
                  <a:pt x="21165" y="21158"/>
                  <a:pt x="21407" y="20851"/>
                </a:cubicBezTo>
                <a:cubicBezTo>
                  <a:pt x="21599" y="20638"/>
                  <a:pt x="21600" y="20318"/>
                  <a:pt x="21600" y="19786"/>
                </a:cubicBezTo>
                <a:lnTo>
                  <a:pt x="21600" y="1813"/>
                </a:lnTo>
                <a:cubicBezTo>
                  <a:pt x="21600" y="1281"/>
                  <a:pt x="21599" y="962"/>
                  <a:pt x="21407" y="749"/>
                </a:cubicBezTo>
                <a:cubicBezTo>
                  <a:pt x="21165" y="442"/>
                  <a:pt x="20642" y="201"/>
                  <a:pt x="19978" y="89"/>
                </a:cubicBezTo>
                <a:cubicBezTo>
                  <a:pt x="19517" y="0"/>
                  <a:pt x="18827" y="0"/>
                  <a:pt x="17675" y="0"/>
                </a:cubicBezTo>
                <a:lnTo>
                  <a:pt x="3925" y="0"/>
                </a:lnTo>
                <a:close/>
              </a:path>
            </a:pathLst>
          </a:custGeom>
          <a:ln w="12700">
            <a:miter lim="400000"/>
          </a:ln>
        </p:spPr>
      </p:pic>
      <p:pic>
        <p:nvPicPr>
          <p:cNvPr id="625" name="pasted-image-2.tiff" descr="pasted-image-2.tiff"/>
          <p:cNvPicPr>
            <a:picLocks noChangeAspect="1"/>
          </p:cNvPicPr>
          <p:nvPr/>
        </p:nvPicPr>
        <p:blipFill>
          <a:blip r:embed="rId3">
            <a:extLst/>
          </a:blip>
          <a:stretch>
            <a:fillRect/>
          </a:stretch>
        </p:blipFill>
        <p:spPr>
          <a:xfrm rot="536428">
            <a:off x="8600858" y="1982354"/>
            <a:ext cx="3278427" cy="6564088"/>
          </a:xfrm>
          <a:prstGeom prst="rect">
            <a:avLst/>
          </a:prstGeom>
          <a:ln w="12700">
            <a:miter lim="400000"/>
          </a:ln>
          <a:effectLst>
            <a:outerShdw blurRad="355600" rotWithShape="0">
              <a:srgbClr val="000000">
                <a:alpha val="75000"/>
              </a:srgbClr>
            </a:outerShdw>
          </a:effectLst>
        </p:spPr>
      </p:pic>
      <p:pic>
        <p:nvPicPr>
          <p:cNvPr id="626" name="イメージ" descr="イメージ"/>
          <p:cNvPicPr>
            <a:picLocks noChangeAspect="1"/>
          </p:cNvPicPr>
          <p:nvPr/>
        </p:nvPicPr>
        <p:blipFill>
          <a:blip r:embed="rId4">
            <a:extLst/>
          </a:blip>
          <a:srcRect l="469" r="472" b="3"/>
          <a:stretch>
            <a:fillRect/>
          </a:stretch>
        </p:blipFill>
        <p:spPr>
          <a:xfrm>
            <a:off x="789594" y="3884319"/>
            <a:ext cx="2326482" cy="2326482"/>
          </a:xfrm>
          <a:custGeom>
            <a:avLst/>
            <a:gdLst/>
            <a:ahLst/>
            <a:cxnLst>
              <a:cxn ang="0">
                <a:pos x="wd2" y="hd2"/>
              </a:cxn>
              <a:cxn ang="5400000">
                <a:pos x="wd2" y="hd2"/>
              </a:cxn>
              <a:cxn ang="10800000">
                <a:pos x="wd2" y="hd2"/>
              </a:cxn>
              <a:cxn ang="16200000">
                <a:pos x="wd2" y="hd2"/>
              </a:cxn>
            </a:cxnLst>
            <a:rect l="0" t="0" r="r" b="b"/>
            <a:pathLst>
              <a:path w="21600" h="21600" extrusionOk="0">
                <a:moveTo>
                  <a:pt x="6828" y="0"/>
                </a:moveTo>
                <a:cubicBezTo>
                  <a:pt x="4824" y="0"/>
                  <a:pt x="3624" y="1"/>
                  <a:pt x="2823" y="335"/>
                </a:cubicBezTo>
                <a:cubicBezTo>
                  <a:pt x="1667" y="756"/>
                  <a:pt x="756" y="1667"/>
                  <a:pt x="335" y="2823"/>
                </a:cubicBezTo>
                <a:cubicBezTo>
                  <a:pt x="1" y="3624"/>
                  <a:pt x="0" y="4824"/>
                  <a:pt x="0" y="6828"/>
                </a:cubicBezTo>
                <a:lnTo>
                  <a:pt x="0" y="14772"/>
                </a:lnTo>
                <a:cubicBezTo>
                  <a:pt x="0" y="16776"/>
                  <a:pt x="1" y="17980"/>
                  <a:pt x="335" y="18781"/>
                </a:cubicBezTo>
                <a:cubicBezTo>
                  <a:pt x="756" y="19937"/>
                  <a:pt x="1667" y="20844"/>
                  <a:pt x="2823" y="21265"/>
                </a:cubicBezTo>
                <a:cubicBezTo>
                  <a:pt x="3624" y="21599"/>
                  <a:pt x="4824" y="21600"/>
                  <a:pt x="6828" y="21600"/>
                </a:cubicBezTo>
                <a:lnTo>
                  <a:pt x="14772" y="21600"/>
                </a:lnTo>
                <a:cubicBezTo>
                  <a:pt x="16776" y="21600"/>
                  <a:pt x="17980" y="21599"/>
                  <a:pt x="18781" y="21265"/>
                </a:cubicBezTo>
                <a:cubicBezTo>
                  <a:pt x="19937" y="20844"/>
                  <a:pt x="20844" y="19937"/>
                  <a:pt x="21265" y="18781"/>
                </a:cubicBezTo>
                <a:cubicBezTo>
                  <a:pt x="21599" y="17980"/>
                  <a:pt x="21600" y="16776"/>
                  <a:pt x="21600" y="14772"/>
                </a:cubicBezTo>
                <a:lnTo>
                  <a:pt x="21600" y="6828"/>
                </a:lnTo>
                <a:cubicBezTo>
                  <a:pt x="21600" y="4824"/>
                  <a:pt x="21599" y="3624"/>
                  <a:pt x="21265" y="2823"/>
                </a:cubicBezTo>
                <a:cubicBezTo>
                  <a:pt x="20844" y="1667"/>
                  <a:pt x="19937" y="756"/>
                  <a:pt x="18781" y="335"/>
                </a:cubicBezTo>
                <a:cubicBezTo>
                  <a:pt x="17980" y="1"/>
                  <a:pt x="16776" y="0"/>
                  <a:pt x="14772" y="0"/>
                </a:cubicBezTo>
                <a:lnTo>
                  <a:pt x="6828" y="0"/>
                </a:lnTo>
                <a:close/>
              </a:path>
            </a:pathLst>
          </a:custGeom>
          <a:ln w="12700">
            <a:solidFill>
              <a:srgbClr val="929292"/>
            </a:solidFill>
            <a:miter lim="400000"/>
          </a:ln>
          <a:effectLst>
            <a:outerShdw blurRad="355600" rotWithShape="0">
              <a:srgbClr val="000000">
                <a:alpha val="75000"/>
              </a:srgbClr>
            </a:outerShdw>
          </a:effectLst>
        </p:spPr>
      </p:pic>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8" name="四角形"/>
          <p:cNvSpPr/>
          <p:nvPr/>
        </p:nvSpPr>
        <p:spPr>
          <a:xfrm>
            <a:off x="4762500" y="1225713"/>
            <a:ext cx="4050761" cy="419845"/>
          </a:xfrm>
          <a:prstGeom prst="rect">
            <a:avLst/>
          </a:prstGeom>
          <a:solidFill>
            <a:srgbClr val="60C66F">
              <a:alpha val="10000"/>
            </a:srgbClr>
          </a:solidFill>
          <a:ln w="12700">
            <a:solidFill>
              <a:srgbClr val="60C66F"/>
            </a:solidFill>
            <a:custDash>
              <a:ds d="100000" sp="200000"/>
            </a:custDash>
          </a:ln>
        </p:spPr>
        <p:txBody>
          <a:bodyPr lIns="127000" tIns="127000" rIns="127000" bIns="127000"/>
          <a:lstStyle/>
          <a:p>
            <a:pPr algn="l">
              <a:lnSpc>
                <a:spcPts val="1900"/>
              </a:lnSpc>
              <a:spcBef>
                <a:spcPts val="1000"/>
              </a:spcBef>
              <a:defRPr sz="1200" b="0" spc="36">
                <a:latin typeface="ヒラギノ角ゴシック W5"/>
                <a:ea typeface="ヒラギノ角ゴシック W5"/>
                <a:cs typeface="ヒラギノ角ゴシック W5"/>
                <a:sym typeface="ヒラギノ角ゴシック W5"/>
              </a:defRPr>
            </a:pPr>
            <a:endParaRPr/>
          </a:p>
        </p:txBody>
      </p:sp>
      <p:sp>
        <p:nvSpPr>
          <p:cNvPr id="679" name="四角形"/>
          <p:cNvSpPr/>
          <p:nvPr/>
        </p:nvSpPr>
        <p:spPr>
          <a:xfrm>
            <a:off x="4762500" y="2140113"/>
            <a:ext cx="4050761" cy="419845"/>
          </a:xfrm>
          <a:prstGeom prst="rect">
            <a:avLst/>
          </a:prstGeom>
          <a:solidFill>
            <a:srgbClr val="60C66F">
              <a:alpha val="10000"/>
            </a:srgbClr>
          </a:solidFill>
          <a:ln w="12700">
            <a:solidFill>
              <a:srgbClr val="60C66F"/>
            </a:solidFill>
            <a:custDash>
              <a:ds d="100000" sp="200000"/>
            </a:custDash>
          </a:ln>
        </p:spPr>
        <p:txBody>
          <a:bodyPr lIns="127000" tIns="127000" rIns="127000" bIns="127000"/>
          <a:lstStyle/>
          <a:p>
            <a:pPr algn="l">
              <a:lnSpc>
                <a:spcPts val="1900"/>
              </a:lnSpc>
              <a:spcBef>
                <a:spcPts val="1000"/>
              </a:spcBef>
              <a:defRPr sz="1200" b="0" spc="36">
                <a:latin typeface="ヒラギノ角ゴシック W5"/>
                <a:ea typeface="ヒラギノ角ゴシック W5"/>
                <a:cs typeface="ヒラギノ角ゴシック W5"/>
                <a:sym typeface="ヒラギノ角ゴシック W5"/>
              </a:defRPr>
            </a:pPr>
            <a:endParaRPr/>
          </a:p>
        </p:txBody>
      </p:sp>
      <p:sp>
        <p:nvSpPr>
          <p:cNvPr id="680" name="四角形"/>
          <p:cNvSpPr/>
          <p:nvPr/>
        </p:nvSpPr>
        <p:spPr>
          <a:xfrm>
            <a:off x="4762500" y="3054513"/>
            <a:ext cx="4050761" cy="419845"/>
          </a:xfrm>
          <a:prstGeom prst="rect">
            <a:avLst/>
          </a:prstGeom>
          <a:solidFill>
            <a:srgbClr val="60C66F">
              <a:alpha val="10000"/>
            </a:srgbClr>
          </a:solidFill>
          <a:ln w="12700">
            <a:solidFill>
              <a:srgbClr val="60C66F"/>
            </a:solidFill>
            <a:custDash>
              <a:ds d="100000" sp="200000"/>
            </a:custDash>
          </a:ln>
        </p:spPr>
        <p:txBody>
          <a:bodyPr lIns="127000" tIns="127000" rIns="127000" bIns="127000"/>
          <a:lstStyle/>
          <a:p>
            <a:pPr algn="l">
              <a:lnSpc>
                <a:spcPts val="1900"/>
              </a:lnSpc>
              <a:spcBef>
                <a:spcPts val="1000"/>
              </a:spcBef>
              <a:defRPr sz="1200" b="0" spc="36">
                <a:latin typeface="ヒラギノ角ゴシック W5"/>
                <a:ea typeface="ヒラギノ角ゴシック W5"/>
                <a:cs typeface="ヒラギノ角ゴシック W5"/>
                <a:sym typeface="ヒラギノ角ゴシック W5"/>
              </a:defRPr>
            </a:pPr>
            <a:endParaRPr/>
          </a:p>
        </p:txBody>
      </p:sp>
      <p:sp>
        <p:nvSpPr>
          <p:cNvPr id="681" name="四角形"/>
          <p:cNvSpPr/>
          <p:nvPr/>
        </p:nvSpPr>
        <p:spPr>
          <a:xfrm>
            <a:off x="4762500" y="3968913"/>
            <a:ext cx="4050761" cy="419846"/>
          </a:xfrm>
          <a:prstGeom prst="rect">
            <a:avLst/>
          </a:prstGeom>
          <a:solidFill>
            <a:srgbClr val="60C66F">
              <a:alpha val="10000"/>
            </a:srgbClr>
          </a:solidFill>
          <a:ln w="12700">
            <a:solidFill>
              <a:srgbClr val="60C66F"/>
            </a:solidFill>
            <a:custDash>
              <a:ds d="100000" sp="200000"/>
            </a:custDash>
          </a:ln>
        </p:spPr>
        <p:txBody>
          <a:bodyPr lIns="127000" tIns="127000" rIns="127000" bIns="127000"/>
          <a:lstStyle/>
          <a:p>
            <a:pPr algn="l">
              <a:lnSpc>
                <a:spcPts val="1900"/>
              </a:lnSpc>
              <a:spcBef>
                <a:spcPts val="1000"/>
              </a:spcBef>
              <a:defRPr sz="1200" b="0" spc="36">
                <a:latin typeface="ヒラギノ角ゴシック W5"/>
                <a:ea typeface="ヒラギノ角ゴシック W5"/>
                <a:cs typeface="ヒラギノ角ゴシック W5"/>
                <a:sym typeface="ヒラギノ角ゴシック W5"/>
              </a:defRPr>
            </a:pPr>
            <a:endParaRPr/>
          </a:p>
        </p:txBody>
      </p:sp>
      <p:sp>
        <p:nvSpPr>
          <p:cNvPr id="682" name="四角形"/>
          <p:cNvSpPr/>
          <p:nvPr/>
        </p:nvSpPr>
        <p:spPr>
          <a:xfrm>
            <a:off x="4762500" y="4896013"/>
            <a:ext cx="4050761" cy="419846"/>
          </a:xfrm>
          <a:prstGeom prst="rect">
            <a:avLst/>
          </a:prstGeom>
          <a:solidFill>
            <a:srgbClr val="60C66F">
              <a:alpha val="10000"/>
            </a:srgbClr>
          </a:solidFill>
          <a:ln w="12700">
            <a:solidFill>
              <a:srgbClr val="60C66F"/>
            </a:solidFill>
            <a:custDash>
              <a:ds d="100000" sp="200000"/>
            </a:custDash>
          </a:ln>
        </p:spPr>
        <p:txBody>
          <a:bodyPr lIns="127000" tIns="127000" rIns="127000" bIns="127000"/>
          <a:lstStyle/>
          <a:p>
            <a:pPr algn="l">
              <a:lnSpc>
                <a:spcPts val="1900"/>
              </a:lnSpc>
              <a:spcBef>
                <a:spcPts val="1000"/>
              </a:spcBef>
              <a:defRPr sz="1200" b="0" spc="36">
                <a:latin typeface="ヒラギノ角ゴシック W5"/>
                <a:ea typeface="ヒラギノ角ゴシック W5"/>
                <a:cs typeface="ヒラギノ角ゴシック W5"/>
                <a:sym typeface="ヒラギノ角ゴシック W5"/>
              </a:defRPr>
            </a:pPr>
            <a:endParaRPr/>
          </a:p>
        </p:txBody>
      </p:sp>
      <p:sp>
        <p:nvSpPr>
          <p:cNvPr id="683" name="四角形"/>
          <p:cNvSpPr/>
          <p:nvPr/>
        </p:nvSpPr>
        <p:spPr>
          <a:xfrm>
            <a:off x="4762500" y="5823113"/>
            <a:ext cx="4050761" cy="419846"/>
          </a:xfrm>
          <a:prstGeom prst="rect">
            <a:avLst/>
          </a:prstGeom>
          <a:solidFill>
            <a:srgbClr val="60C66F">
              <a:alpha val="10000"/>
            </a:srgbClr>
          </a:solidFill>
          <a:ln w="12700">
            <a:solidFill>
              <a:srgbClr val="60C66F"/>
            </a:solidFill>
            <a:custDash>
              <a:ds d="100000" sp="200000"/>
            </a:custDash>
          </a:ln>
        </p:spPr>
        <p:txBody>
          <a:bodyPr lIns="127000" tIns="127000" rIns="127000" bIns="127000"/>
          <a:lstStyle/>
          <a:p>
            <a:pPr algn="l">
              <a:lnSpc>
                <a:spcPts val="1900"/>
              </a:lnSpc>
              <a:spcBef>
                <a:spcPts val="1000"/>
              </a:spcBef>
              <a:defRPr sz="1200" b="0" spc="36">
                <a:latin typeface="ヒラギノ角ゴシック W5"/>
                <a:ea typeface="ヒラギノ角ゴシック W5"/>
                <a:cs typeface="ヒラギノ角ゴシック W5"/>
                <a:sym typeface="ヒラギノ角ゴシック W5"/>
              </a:defRPr>
            </a:pPr>
            <a:endParaRPr/>
          </a:p>
        </p:txBody>
      </p:sp>
      <p:pic>
        <p:nvPicPr>
          <p:cNvPr id="684" name="イメージ" descr="イメージ"/>
          <p:cNvPicPr>
            <a:picLocks noChangeAspect="1"/>
          </p:cNvPicPr>
          <p:nvPr/>
        </p:nvPicPr>
        <p:blipFill>
          <a:blip r:embed="rId2">
            <a:extLst/>
          </a:blip>
          <a:srcRect t="22010" b="22011"/>
          <a:stretch>
            <a:fillRect/>
          </a:stretch>
        </p:blipFill>
        <p:spPr>
          <a:xfrm>
            <a:off x="9698727" y="1162291"/>
            <a:ext cx="2375298" cy="2375298"/>
          </a:xfrm>
          <a:custGeom>
            <a:avLst/>
            <a:gdLst/>
            <a:ahLst/>
            <a:cxnLst>
              <a:cxn ang="0">
                <a:pos x="wd2" y="hd2"/>
              </a:cxn>
              <a:cxn ang="5400000">
                <a:pos x="wd2" y="hd2"/>
              </a:cxn>
              <a:cxn ang="10800000">
                <a:pos x="wd2" y="hd2"/>
              </a:cxn>
              <a:cxn ang="16200000">
                <a:pos x="wd2" y="hd2"/>
              </a:cxn>
            </a:cxnLst>
            <a:rect l="0" t="0" r="r" b="b"/>
            <a:pathLst>
              <a:path w="21599" h="21599" extrusionOk="0">
                <a:moveTo>
                  <a:pt x="7228" y="0"/>
                </a:moveTo>
                <a:cubicBezTo>
                  <a:pt x="5107" y="0"/>
                  <a:pt x="3833" y="-1"/>
                  <a:pt x="2984" y="353"/>
                </a:cubicBezTo>
                <a:cubicBezTo>
                  <a:pt x="1761" y="798"/>
                  <a:pt x="798" y="1761"/>
                  <a:pt x="353" y="2984"/>
                </a:cubicBezTo>
                <a:cubicBezTo>
                  <a:pt x="-1" y="3833"/>
                  <a:pt x="0" y="5107"/>
                  <a:pt x="0" y="7228"/>
                </a:cubicBezTo>
                <a:lnTo>
                  <a:pt x="0" y="14370"/>
                </a:lnTo>
                <a:cubicBezTo>
                  <a:pt x="0" y="16491"/>
                  <a:pt x="-1" y="17765"/>
                  <a:pt x="353" y="18614"/>
                </a:cubicBezTo>
                <a:cubicBezTo>
                  <a:pt x="798" y="19837"/>
                  <a:pt x="1761" y="20800"/>
                  <a:pt x="2984" y="21245"/>
                </a:cubicBezTo>
                <a:cubicBezTo>
                  <a:pt x="3833" y="21599"/>
                  <a:pt x="5107" y="21598"/>
                  <a:pt x="7228" y="21598"/>
                </a:cubicBezTo>
                <a:lnTo>
                  <a:pt x="14370" y="21598"/>
                </a:lnTo>
                <a:cubicBezTo>
                  <a:pt x="16491" y="21598"/>
                  <a:pt x="17765" y="21599"/>
                  <a:pt x="18614" y="21245"/>
                </a:cubicBezTo>
                <a:cubicBezTo>
                  <a:pt x="19837" y="20800"/>
                  <a:pt x="20800" y="19837"/>
                  <a:pt x="21245" y="18614"/>
                </a:cubicBezTo>
                <a:cubicBezTo>
                  <a:pt x="21599" y="17765"/>
                  <a:pt x="21598" y="16491"/>
                  <a:pt x="21598" y="14370"/>
                </a:cubicBezTo>
                <a:lnTo>
                  <a:pt x="21598" y="7228"/>
                </a:lnTo>
                <a:cubicBezTo>
                  <a:pt x="21598" y="5107"/>
                  <a:pt x="21599" y="3833"/>
                  <a:pt x="21245" y="2984"/>
                </a:cubicBezTo>
                <a:cubicBezTo>
                  <a:pt x="20800" y="1761"/>
                  <a:pt x="19837" y="798"/>
                  <a:pt x="18614" y="353"/>
                </a:cubicBezTo>
                <a:cubicBezTo>
                  <a:pt x="17765" y="-1"/>
                  <a:pt x="16491" y="0"/>
                  <a:pt x="14370" y="0"/>
                </a:cubicBezTo>
                <a:lnTo>
                  <a:pt x="7228" y="0"/>
                </a:lnTo>
                <a:close/>
              </a:path>
            </a:pathLst>
          </a:custGeom>
          <a:ln w="12700">
            <a:miter lim="400000"/>
          </a:ln>
        </p:spPr>
      </p:pic>
      <p:sp>
        <p:nvSpPr>
          <p:cNvPr id="685" name="スライド番号"/>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10</a:t>
            </a:fld>
            <a:endParaRPr/>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7" name="わたしのアプリケーションは…"/>
          <p:cNvSpPr/>
          <p:nvPr/>
        </p:nvSpPr>
        <p:spPr>
          <a:xfrm>
            <a:off x="4762500" y="3606984"/>
            <a:ext cx="3516313" cy="1270001"/>
          </a:xfrm>
          <a:prstGeom prst="rect">
            <a:avLst/>
          </a:prstGeom>
          <a:solidFill>
            <a:srgbClr val="FFFFFF"/>
          </a:solidFill>
          <a:ln w="12700">
            <a:solidFill>
              <a:srgbClr val="60C66F"/>
            </a:solidFill>
            <a:custDash>
              <a:ds d="100000" sp="200000"/>
            </a:custDash>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88900" tIns="88900" rIns="88900" bIns="88900"/>
          <a:lstStyle>
            <a:lvl1pPr algn="l">
              <a:lnSpc>
                <a:spcPts val="1900"/>
              </a:lnSpc>
              <a:spcBef>
                <a:spcPts val="1000"/>
              </a:spcBef>
              <a:defRPr sz="1200" b="0" spc="36">
                <a:solidFill>
                  <a:srgbClr val="60C66F"/>
                </a:solidFill>
                <a:latin typeface="ヒラギノ角ゴシック W5"/>
                <a:ea typeface="ヒラギノ角ゴシック W5"/>
                <a:cs typeface="ヒラギノ角ゴシック W5"/>
                <a:sym typeface="ヒラギノ角ゴシック W5"/>
              </a:defRPr>
            </a:lvl1pPr>
          </a:lstStyle>
          <a:p>
            <a:r>
              <a:t>わたしのアプリケーションは…</a:t>
            </a:r>
          </a:p>
        </p:txBody>
      </p:sp>
      <p:sp>
        <p:nvSpPr>
          <p:cNvPr id="688" name="なぜなら…"/>
          <p:cNvSpPr/>
          <p:nvPr/>
        </p:nvSpPr>
        <p:spPr>
          <a:xfrm>
            <a:off x="8609315" y="3606984"/>
            <a:ext cx="3516314" cy="1270001"/>
          </a:xfrm>
          <a:prstGeom prst="rect">
            <a:avLst/>
          </a:prstGeom>
          <a:solidFill>
            <a:srgbClr val="FFFFFF"/>
          </a:solidFill>
          <a:ln w="12700">
            <a:solidFill>
              <a:srgbClr val="60C66F"/>
            </a:solidFill>
            <a:custDash>
              <a:ds d="100000" sp="200000"/>
            </a:custDash>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88900" tIns="88900" rIns="88900" bIns="88900"/>
          <a:lstStyle>
            <a:lvl1pPr algn="l">
              <a:lnSpc>
                <a:spcPts val="1900"/>
              </a:lnSpc>
              <a:spcBef>
                <a:spcPts val="1000"/>
              </a:spcBef>
              <a:defRPr sz="1200" b="0" spc="36">
                <a:solidFill>
                  <a:srgbClr val="60C66F"/>
                </a:solidFill>
                <a:latin typeface="ヒラギノ角ゴシック W5"/>
                <a:ea typeface="ヒラギノ角ゴシック W5"/>
                <a:cs typeface="ヒラギノ角ゴシック W5"/>
                <a:sym typeface="ヒラギノ角ゴシック W5"/>
              </a:defRPr>
            </a:lvl1pPr>
          </a:lstStyle>
          <a:p>
            <a:r>
              <a:t>なぜなら…</a:t>
            </a:r>
          </a:p>
        </p:txBody>
      </p:sp>
      <p:sp>
        <p:nvSpPr>
          <p:cNvPr id="689" name="わたしのアプリケーションは…"/>
          <p:cNvSpPr/>
          <p:nvPr/>
        </p:nvSpPr>
        <p:spPr>
          <a:xfrm>
            <a:off x="4762500" y="5674996"/>
            <a:ext cx="3516313" cy="1270001"/>
          </a:xfrm>
          <a:prstGeom prst="rect">
            <a:avLst/>
          </a:prstGeom>
          <a:solidFill>
            <a:srgbClr val="FFFFFF"/>
          </a:solidFill>
          <a:ln w="12700">
            <a:solidFill>
              <a:srgbClr val="60C66F"/>
            </a:solidFill>
            <a:custDash>
              <a:ds d="100000" sp="200000"/>
            </a:custDash>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88900" tIns="88900" rIns="88900" bIns="88900"/>
          <a:lstStyle>
            <a:lvl1pPr algn="l">
              <a:lnSpc>
                <a:spcPts val="1900"/>
              </a:lnSpc>
              <a:spcBef>
                <a:spcPts val="1000"/>
              </a:spcBef>
              <a:defRPr sz="1200" b="0" spc="36">
                <a:solidFill>
                  <a:srgbClr val="60C66F"/>
                </a:solidFill>
                <a:latin typeface="ヒラギノ角ゴシック W5"/>
                <a:ea typeface="ヒラギノ角ゴシック W5"/>
                <a:cs typeface="ヒラギノ角ゴシック W5"/>
                <a:sym typeface="ヒラギノ角ゴシック W5"/>
              </a:defRPr>
            </a:lvl1pPr>
          </a:lstStyle>
          <a:p>
            <a:r>
              <a:t>わたしのアプリケーションは…</a:t>
            </a:r>
          </a:p>
        </p:txBody>
      </p:sp>
      <p:sp>
        <p:nvSpPr>
          <p:cNvPr id="690" name="なぜなら…"/>
          <p:cNvSpPr/>
          <p:nvPr/>
        </p:nvSpPr>
        <p:spPr>
          <a:xfrm>
            <a:off x="8609315" y="5674996"/>
            <a:ext cx="3516314" cy="1270001"/>
          </a:xfrm>
          <a:prstGeom prst="rect">
            <a:avLst/>
          </a:prstGeom>
          <a:solidFill>
            <a:srgbClr val="FFFFFF"/>
          </a:solidFill>
          <a:ln w="12700">
            <a:solidFill>
              <a:srgbClr val="60C66F"/>
            </a:solidFill>
            <a:custDash>
              <a:ds d="100000" sp="200000"/>
            </a:custDash>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88900" tIns="88900" rIns="88900" bIns="88900"/>
          <a:lstStyle>
            <a:lvl1pPr algn="l">
              <a:lnSpc>
                <a:spcPts val="1900"/>
              </a:lnSpc>
              <a:spcBef>
                <a:spcPts val="1000"/>
              </a:spcBef>
              <a:defRPr sz="1200" b="0" spc="36">
                <a:solidFill>
                  <a:srgbClr val="60C66F"/>
                </a:solidFill>
                <a:latin typeface="ヒラギノ角ゴシック W5"/>
                <a:ea typeface="ヒラギノ角ゴシック W5"/>
                <a:cs typeface="ヒラギノ角ゴシック W5"/>
                <a:sym typeface="ヒラギノ角ゴシック W5"/>
              </a:defRPr>
            </a:lvl1pPr>
          </a:lstStyle>
          <a:p>
            <a:r>
              <a:t>なぜなら…</a:t>
            </a:r>
          </a:p>
        </p:txBody>
      </p:sp>
      <p:sp>
        <p:nvSpPr>
          <p:cNvPr id="691" name="わたしのアプリケーションは…"/>
          <p:cNvSpPr/>
          <p:nvPr/>
        </p:nvSpPr>
        <p:spPr>
          <a:xfrm>
            <a:off x="4762500" y="7743008"/>
            <a:ext cx="3516313" cy="1270001"/>
          </a:xfrm>
          <a:prstGeom prst="rect">
            <a:avLst/>
          </a:prstGeom>
          <a:solidFill>
            <a:srgbClr val="FFFFFF"/>
          </a:solidFill>
          <a:ln w="12700">
            <a:solidFill>
              <a:srgbClr val="60C66F"/>
            </a:solidFill>
            <a:custDash>
              <a:ds d="100000" sp="200000"/>
            </a:custDash>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88900" tIns="88900" rIns="88900" bIns="88900"/>
          <a:lstStyle>
            <a:lvl1pPr algn="l">
              <a:lnSpc>
                <a:spcPts val="1900"/>
              </a:lnSpc>
              <a:spcBef>
                <a:spcPts val="1000"/>
              </a:spcBef>
              <a:defRPr sz="1200" b="0" spc="36">
                <a:solidFill>
                  <a:srgbClr val="60C66F"/>
                </a:solidFill>
                <a:latin typeface="ヒラギノ角ゴシック W5"/>
                <a:ea typeface="ヒラギノ角ゴシック W5"/>
                <a:cs typeface="ヒラギノ角ゴシック W5"/>
                <a:sym typeface="ヒラギノ角ゴシック W5"/>
              </a:defRPr>
            </a:lvl1pPr>
          </a:lstStyle>
          <a:p>
            <a:r>
              <a:t>わたしのアプリケーションは…</a:t>
            </a:r>
          </a:p>
        </p:txBody>
      </p:sp>
      <p:sp>
        <p:nvSpPr>
          <p:cNvPr id="692" name="なぜなら…"/>
          <p:cNvSpPr/>
          <p:nvPr/>
        </p:nvSpPr>
        <p:spPr>
          <a:xfrm>
            <a:off x="8609315" y="7743008"/>
            <a:ext cx="3516314" cy="1270001"/>
          </a:xfrm>
          <a:prstGeom prst="rect">
            <a:avLst/>
          </a:prstGeom>
          <a:solidFill>
            <a:srgbClr val="FFFFFF"/>
          </a:solidFill>
          <a:ln w="12700">
            <a:solidFill>
              <a:srgbClr val="60C66F"/>
            </a:solidFill>
            <a:custDash>
              <a:ds d="100000" sp="200000"/>
            </a:custDash>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88900" tIns="88900" rIns="88900" bIns="88900"/>
          <a:lstStyle>
            <a:lvl1pPr algn="l">
              <a:lnSpc>
                <a:spcPts val="1900"/>
              </a:lnSpc>
              <a:spcBef>
                <a:spcPts val="1000"/>
              </a:spcBef>
              <a:defRPr sz="1200" b="0" spc="36">
                <a:solidFill>
                  <a:srgbClr val="60C66F"/>
                </a:solidFill>
                <a:latin typeface="ヒラギノ角ゴシック W5"/>
                <a:ea typeface="ヒラギノ角ゴシック W5"/>
                <a:cs typeface="ヒラギノ角ゴシック W5"/>
                <a:sym typeface="ヒラギノ角ゴシック W5"/>
              </a:defRPr>
            </a:lvl1pPr>
          </a:lstStyle>
          <a:p>
            <a:r>
              <a:t>なぜなら…</a:t>
            </a:r>
          </a:p>
        </p:txBody>
      </p:sp>
      <p:sp>
        <p:nvSpPr>
          <p:cNvPr id="693" name="スライド番号"/>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11</a:t>
            </a:fld>
            <a:endParaRPr/>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5" name="スライド番号"/>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12</a:t>
            </a:fld>
            <a:endParaRPr/>
          </a:p>
        </p:txBody>
      </p:sp>
      <p:sp>
        <p:nvSpPr>
          <p:cNvPr id="696" name="「Apple Developer」ウェブサイト"/>
          <p:cNvSpPr txBox="1"/>
          <p:nvPr/>
        </p:nvSpPr>
        <p:spPr>
          <a:xfrm>
            <a:off x="7306827" y="2820670"/>
            <a:ext cx="2967892" cy="27686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gn="l" defTabSz="457200">
              <a:lnSpc>
                <a:spcPts val="2500"/>
              </a:lnSpc>
              <a:spcBef>
                <a:spcPts val="120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500" b="0">
                <a:solidFill>
                  <a:srgbClr val="0070C9">
                    <a:alpha val="0"/>
                  </a:srgbClr>
                </a:solidFill>
                <a:latin typeface="ヒラギノ角ゴシック W5"/>
                <a:ea typeface="ヒラギノ角ゴシック W5"/>
                <a:cs typeface="ヒラギノ角ゴシック W5"/>
                <a:sym typeface="ヒラギノ角ゴシック W5"/>
                <a:hlinkClick r:id="rId2"/>
              </a:defRPr>
            </a:lvl1pPr>
          </a:lstStyle>
          <a:p>
            <a:pPr>
              <a:defRPr spc="45"/>
            </a:pPr>
            <a:r>
              <a:rPr spc="0">
                <a:hlinkClick r:id="rId2"/>
              </a:rPr>
              <a:t>「Apple Developer」ウェブサイト</a:t>
            </a:r>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8" name="四角形"/>
          <p:cNvSpPr/>
          <p:nvPr/>
        </p:nvSpPr>
        <p:spPr>
          <a:xfrm>
            <a:off x="4762500" y="4922384"/>
            <a:ext cx="7361942" cy="3934050"/>
          </a:xfrm>
          <a:prstGeom prst="rect">
            <a:avLst/>
          </a:prstGeom>
          <a:solidFill>
            <a:srgbClr val="004B87">
              <a:alpha val="10000"/>
            </a:srgbClr>
          </a:solidFill>
          <a:ln w="12700">
            <a:solidFill>
              <a:srgbClr val="004B87"/>
            </a:solidFill>
            <a:custDash>
              <a:ds d="100000" sp="200000"/>
            </a:custDash>
          </a:ln>
        </p:spPr>
        <p:txBody>
          <a:bodyPr lIns="127000" tIns="127000" rIns="127000" bIns="127000"/>
          <a:lstStyle/>
          <a:p>
            <a:pPr algn="l">
              <a:lnSpc>
                <a:spcPts val="1900"/>
              </a:lnSpc>
              <a:spcBef>
                <a:spcPts val="1000"/>
              </a:spcBef>
              <a:defRPr sz="1200" b="0" spc="36">
                <a:latin typeface="ヒラギノ角ゴシック W5"/>
                <a:ea typeface="ヒラギノ角ゴシック W5"/>
                <a:cs typeface="ヒラギノ角ゴシック W5"/>
                <a:sym typeface="ヒラギノ角ゴシック W5"/>
              </a:defRPr>
            </a:pPr>
            <a:endParaRPr/>
          </a:p>
        </p:txBody>
      </p:sp>
      <p:sp>
        <p:nvSpPr>
          <p:cNvPr id="699" name="スライド番号"/>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13</a:t>
            </a:fld>
            <a:endParaRPr/>
          </a:p>
        </p:txBody>
      </p:sp>
      <p:sp>
        <p:nvSpPr>
          <p:cNvPr id="700" name="ヒューマンインターフェイスガイドライン"/>
          <p:cNvSpPr txBox="1"/>
          <p:nvPr/>
        </p:nvSpPr>
        <p:spPr>
          <a:xfrm>
            <a:off x="6566317" y="2617223"/>
            <a:ext cx="2725860" cy="22148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gn="l" defTabSz="457200">
              <a:lnSpc>
                <a:spcPts val="2000"/>
              </a:lnSpc>
              <a:spcBef>
                <a:spcPts val="80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200" b="0">
                <a:solidFill>
                  <a:srgbClr val="0070C9">
                    <a:alpha val="0"/>
                  </a:srgbClr>
                </a:solidFill>
                <a:latin typeface="ヒラギノ角ゴシック W5"/>
                <a:ea typeface="ヒラギノ角ゴシック W5"/>
                <a:cs typeface="ヒラギノ角ゴシック W5"/>
                <a:sym typeface="ヒラギノ角ゴシック W5"/>
                <a:hlinkClick r:id="rId2"/>
              </a:defRPr>
            </a:lvl1pPr>
          </a:lstStyle>
          <a:p>
            <a:pPr>
              <a:defRPr spc="36"/>
            </a:pPr>
            <a:r>
              <a:rPr spc="0">
                <a:hlinkClick r:id="rId2"/>
              </a:rPr>
              <a:t>ヒューマンインターフェイスガイドライン</a:t>
            </a:r>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2" name="四角形"/>
          <p:cNvSpPr/>
          <p:nvPr/>
        </p:nvSpPr>
        <p:spPr>
          <a:xfrm>
            <a:off x="6536784" y="2572169"/>
            <a:ext cx="4254501" cy="889001"/>
          </a:xfrm>
          <a:prstGeom prst="rect">
            <a:avLst/>
          </a:prstGeom>
          <a:solidFill>
            <a:srgbClr val="004B87">
              <a:alpha val="10000"/>
            </a:srgbClr>
          </a:solidFill>
          <a:ln w="12700">
            <a:solidFill>
              <a:srgbClr val="004B87"/>
            </a:solidFill>
            <a:custDash>
              <a:ds d="100000" sp="200000"/>
            </a:custDash>
          </a:ln>
        </p:spPr>
        <p:txBody>
          <a:bodyPr lIns="127000" tIns="127000" rIns="127000" bIns="127000"/>
          <a:lstStyle/>
          <a:p>
            <a:pPr algn="l">
              <a:lnSpc>
                <a:spcPts val="1900"/>
              </a:lnSpc>
              <a:spcBef>
                <a:spcPts val="1000"/>
              </a:spcBef>
              <a:defRPr sz="1200" b="0" spc="36">
                <a:latin typeface="ヒラギノ角ゴシック W5"/>
                <a:ea typeface="ヒラギノ角ゴシック W5"/>
                <a:cs typeface="ヒラギノ角ゴシック W5"/>
                <a:sym typeface="ヒラギノ角ゴシック W5"/>
              </a:defRPr>
            </a:pPr>
            <a:endParaRPr/>
          </a:p>
        </p:txBody>
      </p:sp>
      <p:sp>
        <p:nvSpPr>
          <p:cNvPr id="703" name="四角形"/>
          <p:cNvSpPr/>
          <p:nvPr/>
        </p:nvSpPr>
        <p:spPr>
          <a:xfrm>
            <a:off x="6536784" y="3856871"/>
            <a:ext cx="4254501" cy="889001"/>
          </a:xfrm>
          <a:prstGeom prst="rect">
            <a:avLst/>
          </a:prstGeom>
          <a:solidFill>
            <a:srgbClr val="004B87">
              <a:alpha val="10000"/>
            </a:srgbClr>
          </a:solidFill>
          <a:ln w="12700">
            <a:solidFill>
              <a:srgbClr val="004B87"/>
            </a:solidFill>
            <a:custDash>
              <a:ds d="100000" sp="200000"/>
            </a:custDash>
          </a:ln>
        </p:spPr>
        <p:txBody>
          <a:bodyPr lIns="127000" tIns="127000" rIns="127000" bIns="127000"/>
          <a:lstStyle/>
          <a:p>
            <a:pPr algn="l">
              <a:lnSpc>
                <a:spcPts val="1900"/>
              </a:lnSpc>
              <a:spcBef>
                <a:spcPts val="1000"/>
              </a:spcBef>
              <a:defRPr sz="1200" b="0" spc="36">
                <a:latin typeface="ヒラギノ角ゴシック W5"/>
                <a:ea typeface="ヒラギノ角ゴシック W5"/>
                <a:cs typeface="ヒラギノ角ゴシック W5"/>
                <a:sym typeface="ヒラギノ角ゴシック W5"/>
              </a:defRPr>
            </a:pPr>
            <a:endParaRPr/>
          </a:p>
        </p:txBody>
      </p:sp>
      <p:sp>
        <p:nvSpPr>
          <p:cNvPr id="704" name="四角形"/>
          <p:cNvSpPr/>
          <p:nvPr/>
        </p:nvSpPr>
        <p:spPr>
          <a:xfrm>
            <a:off x="6536784" y="5141573"/>
            <a:ext cx="4254501" cy="889001"/>
          </a:xfrm>
          <a:prstGeom prst="rect">
            <a:avLst/>
          </a:prstGeom>
          <a:solidFill>
            <a:srgbClr val="004B87">
              <a:alpha val="10000"/>
            </a:srgbClr>
          </a:solidFill>
          <a:ln w="12700">
            <a:solidFill>
              <a:srgbClr val="004B87"/>
            </a:solidFill>
            <a:custDash>
              <a:ds d="100000" sp="200000"/>
            </a:custDash>
          </a:ln>
        </p:spPr>
        <p:txBody>
          <a:bodyPr lIns="127000" tIns="127000" rIns="127000" bIns="127000"/>
          <a:lstStyle/>
          <a:p>
            <a:pPr algn="l">
              <a:lnSpc>
                <a:spcPts val="1900"/>
              </a:lnSpc>
              <a:spcBef>
                <a:spcPts val="1000"/>
              </a:spcBef>
              <a:defRPr sz="1200" b="0" spc="36">
                <a:latin typeface="ヒラギノ角ゴシック W5"/>
                <a:ea typeface="ヒラギノ角ゴシック W5"/>
                <a:cs typeface="ヒラギノ角ゴシック W5"/>
                <a:sym typeface="ヒラギノ角ゴシック W5"/>
              </a:defRPr>
            </a:pPr>
            <a:endParaRPr/>
          </a:p>
        </p:txBody>
      </p:sp>
      <p:sp>
        <p:nvSpPr>
          <p:cNvPr id="705" name="四角形"/>
          <p:cNvSpPr/>
          <p:nvPr/>
        </p:nvSpPr>
        <p:spPr>
          <a:xfrm>
            <a:off x="6536784" y="6426275"/>
            <a:ext cx="4254501" cy="889001"/>
          </a:xfrm>
          <a:prstGeom prst="rect">
            <a:avLst/>
          </a:prstGeom>
          <a:solidFill>
            <a:srgbClr val="004B87">
              <a:alpha val="10000"/>
            </a:srgbClr>
          </a:solidFill>
          <a:ln w="12700">
            <a:solidFill>
              <a:srgbClr val="004B87"/>
            </a:solidFill>
            <a:custDash>
              <a:ds d="100000" sp="200000"/>
            </a:custDash>
          </a:ln>
        </p:spPr>
        <p:txBody>
          <a:bodyPr lIns="127000" tIns="127000" rIns="127000" bIns="127000"/>
          <a:lstStyle/>
          <a:p>
            <a:pPr algn="l">
              <a:lnSpc>
                <a:spcPts val="1900"/>
              </a:lnSpc>
              <a:spcBef>
                <a:spcPts val="1000"/>
              </a:spcBef>
              <a:defRPr sz="1200" b="0" spc="36">
                <a:latin typeface="ヒラギノ角ゴシック W5"/>
                <a:ea typeface="ヒラギノ角ゴシック W5"/>
                <a:cs typeface="ヒラギノ角ゴシック W5"/>
                <a:sym typeface="ヒラギノ角ゴシック W5"/>
              </a:defRPr>
            </a:pPr>
            <a:endParaRPr/>
          </a:p>
        </p:txBody>
      </p:sp>
      <p:sp>
        <p:nvSpPr>
          <p:cNvPr id="706" name="四角形"/>
          <p:cNvSpPr/>
          <p:nvPr/>
        </p:nvSpPr>
        <p:spPr>
          <a:xfrm>
            <a:off x="6536784" y="7710977"/>
            <a:ext cx="4254501" cy="889001"/>
          </a:xfrm>
          <a:prstGeom prst="rect">
            <a:avLst/>
          </a:prstGeom>
          <a:solidFill>
            <a:srgbClr val="004B87">
              <a:alpha val="10000"/>
            </a:srgbClr>
          </a:solidFill>
          <a:ln w="12700">
            <a:solidFill>
              <a:srgbClr val="004B87"/>
            </a:solidFill>
            <a:custDash>
              <a:ds d="100000" sp="200000"/>
            </a:custDash>
          </a:ln>
        </p:spPr>
        <p:txBody>
          <a:bodyPr lIns="127000" tIns="127000" rIns="127000" bIns="127000"/>
          <a:lstStyle/>
          <a:p>
            <a:pPr algn="l">
              <a:lnSpc>
                <a:spcPts val="1900"/>
              </a:lnSpc>
              <a:spcBef>
                <a:spcPts val="1000"/>
              </a:spcBef>
              <a:defRPr sz="1200" b="0" spc="36">
                <a:latin typeface="ヒラギノ角ゴシック W5"/>
                <a:ea typeface="ヒラギノ角ゴシック W5"/>
                <a:cs typeface="ヒラギノ角ゴシック W5"/>
                <a:sym typeface="ヒラギノ角ゴシック W5"/>
              </a:defRPr>
            </a:pPr>
            <a:endParaRPr/>
          </a:p>
        </p:txBody>
      </p:sp>
      <p:sp>
        <p:nvSpPr>
          <p:cNvPr id="707" name="スライド番号"/>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14</a:t>
            </a:fld>
            <a:endParaRPr/>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9" name="四角形"/>
          <p:cNvSpPr/>
          <p:nvPr/>
        </p:nvSpPr>
        <p:spPr>
          <a:xfrm>
            <a:off x="4762500" y="6415036"/>
            <a:ext cx="7361942" cy="2889797"/>
          </a:xfrm>
          <a:prstGeom prst="rect">
            <a:avLst/>
          </a:prstGeom>
          <a:solidFill>
            <a:srgbClr val="004B87">
              <a:alpha val="10000"/>
            </a:srgbClr>
          </a:solidFill>
          <a:ln w="12700">
            <a:solidFill>
              <a:srgbClr val="004B87"/>
            </a:solidFill>
            <a:custDash>
              <a:ds d="100000" sp="200000"/>
            </a:custDash>
          </a:ln>
        </p:spPr>
        <p:txBody>
          <a:bodyPr lIns="127000" tIns="127000" rIns="127000" bIns="127000"/>
          <a:lstStyle/>
          <a:p>
            <a:pPr algn="l">
              <a:lnSpc>
                <a:spcPts val="1900"/>
              </a:lnSpc>
              <a:spcBef>
                <a:spcPts val="1000"/>
              </a:spcBef>
              <a:defRPr sz="1200" b="0" spc="36">
                <a:latin typeface="ヒラギノ角ゴシック W5"/>
                <a:ea typeface="ヒラギノ角ゴシック W5"/>
                <a:cs typeface="ヒラギノ角ゴシック W5"/>
                <a:sym typeface="ヒラギノ角ゴシック W5"/>
              </a:defRPr>
            </a:pPr>
            <a:endParaRPr/>
          </a:p>
        </p:txBody>
      </p:sp>
      <p:sp>
        <p:nvSpPr>
          <p:cNvPr id="710" name="スライド番号"/>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15</a:t>
            </a:fld>
            <a:endParaRPr/>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2" name="四角形"/>
          <p:cNvSpPr/>
          <p:nvPr/>
        </p:nvSpPr>
        <p:spPr>
          <a:xfrm>
            <a:off x="4762500" y="5158553"/>
            <a:ext cx="7361942" cy="3678899"/>
          </a:xfrm>
          <a:prstGeom prst="rect">
            <a:avLst/>
          </a:prstGeom>
          <a:solidFill>
            <a:srgbClr val="004B87">
              <a:alpha val="10000"/>
            </a:srgbClr>
          </a:solidFill>
          <a:ln w="12700">
            <a:solidFill>
              <a:srgbClr val="004B87"/>
            </a:solidFill>
            <a:custDash>
              <a:ds d="100000" sp="200000"/>
            </a:custDash>
          </a:ln>
        </p:spPr>
        <p:txBody>
          <a:bodyPr lIns="127000" tIns="127000" rIns="127000" bIns="127000"/>
          <a:lstStyle/>
          <a:p>
            <a:pPr algn="l">
              <a:lnSpc>
                <a:spcPts val="1900"/>
              </a:lnSpc>
              <a:spcBef>
                <a:spcPts val="1000"/>
              </a:spcBef>
              <a:defRPr sz="1200" b="0" spc="36">
                <a:latin typeface="ヒラギノ角ゴシック W5"/>
                <a:ea typeface="ヒラギノ角ゴシック W5"/>
                <a:cs typeface="ヒラギノ角ゴシック W5"/>
                <a:sym typeface="ヒラギノ角ゴシック W5"/>
              </a:defRPr>
            </a:pPr>
            <a:endParaRPr/>
          </a:p>
        </p:txBody>
      </p:sp>
      <p:sp>
        <p:nvSpPr>
          <p:cNvPr id="713" name="スライド番号"/>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16</a:t>
            </a:fld>
            <a:endParaRPr/>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5" name="四角形"/>
          <p:cNvSpPr/>
          <p:nvPr/>
        </p:nvSpPr>
        <p:spPr>
          <a:xfrm>
            <a:off x="4762500" y="7249886"/>
            <a:ext cx="7361942" cy="2216931"/>
          </a:xfrm>
          <a:prstGeom prst="rect">
            <a:avLst/>
          </a:prstGeom>
          <a:solidFill>
            <a:srgbClr val="004B87">
              <a:alpha val="10000"/>
            </a:srgbClr>
          </a:solidFill>
          <a:ln w="12700">
            <a:solidFill>
              <a:srgbClr val="004B87"/>
            </a:solidFill>
            <a:custDash>
              <a:ds d="100000" sp="200000"/>
            </a:custDash>
          </a:ln>
        </p:spPr>
        <p:txBody>
          <a:bodyPr lIns="127000" tIns="127000" rIns="127000" bIns="127000"/>
          <a:lstStyle/>
          <a:p>
            <a:pPr algn="l">
              <a:lnSpc>
                <a:spcPts val="1900"/>
              </a:lnSpc>
              <a:spcBef>
                <a:spcPts val="1000"/>
              </a:spcBef>
              <a:defRPr sz="1200" b="0" spc="36">
                <a:latin typeface="ヒラギノ角ゴシック W5"/>
                <a:ea typeface="ヒラギノ角ゴシック W5"/>
                <a:cs typeface="ヒラギノ角ゴシック W5"/>
                <a:sym typeface="ヒラギノ角ゴシック W5"/>
              </a:defRPr>
            </a:pPr>
            <a:endParaRPr/>
          </a:p>
        </p:txBody>
      </p:sp>
      <p:sp>
        <p:nvSpPr>
          <p:cNvPr id="716" name="スライド番号"/>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17</a:t>
            </a:fld>
            <a:endParaRPr/>
          </a:p>
        </p:txBody>
      </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8" name="四角形"/>
          <p:cNvSpPr/>
          <p:nvPr/>
        </p:nvSpPr>
        <p:spPr>
          <a:xfrm>
            <a:off x="4762500" y="4490357"/>
            <a:ext cx="7361942" cy="4346134"/>
          </a:xfrm>
          <a:prstGeom prst="rect">
            <a:avLst/>
          </a:prstGeom>
          <a:solidFill>
            <a:srgbClr val="004B87">
              <a:alpha val="10000"/>
            </a:srgbClr>
          </a:solidFill>
          <a:ln w="12700">
            <a:solidFill>
              <a:srgbClr val="004B87"/>
            </a:solidFill>
            <a:custDash>
              <a:ds d="100000" sp="200000"/>
            </a:custDash>
          </a:ln>
        </p:spPr>
        <p:txBody>
          <a:bodyPr lIns="127000" tIns="127000" rIns="127000" bIns="127000"/>
          <a:lstStyle/>
          <a:p>
            <a:pPr algn="l">
              <a:lnSpc>
                <a:spcPts val="1900"/>
              </a:lnSpc>
              <a:spcBef>
                <a:spcPts val="1000"/>
              </a:spcBef>
              <a:defRPr sz="1200" b="0" spc="36">
                <a:latin typeface="ヒラギノ角ゴシック W5"/>
                <a:ea typeface="ヒラギノ角ゴシック W5"/>
                <a:cs typeface="ヒラギノ角ゴシック W5"/>
                <a:sym typeface="ヒラギノ角ゴシック W5"/>
              </a:defRPr>
            </a:pPr>
            <a:endParaRPr/>
          </a:p>
        </p:txBody>
      </p:sp>
      <p:sp>
        <p:nvSpPr>
          <p:cNvPr id="719" name="スライド番号"/>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18</a:t>
            </a:fld>
            <a:endParaRPr/>
          </a:p>
        </p:txBody>
      </p:sp>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1" name="四角形"/>
          <p:cNvSpPr/>
          <p:nvPr/>
        </p:nvSpPr>
        <p:spPr>
          <a:xfrm>
            <a:off x="4762500" y="3709111"/>
            <a:ext cx="3533519" cy="553443"/>
          </a:xfrm>
          <a:prstGeom prst="rect">
            <a:avLst/>
          </a:prstGeom>
          <a:solidFill>
            <a:srgbClr val="004B87">
              <a:alpha val="10000"/>
            </a:srgbClr>
          </a:solidFill>
          <a:ln w="25400">
            <a:solidFill>
              <a:srgbClr val="004B87"/>
            </a:solidFill>
            <a:miter lim="400000"/>
          </a:ln>
        </p:spPr>
        <p:txBody>
          <a:bodyPr lIns="127000" tIns="127000" rIns="127000" bIns="127000"/>
          <a:lstStyle/>
          <a:p>
            <a:pPr algn="l">
              <a:lnSpc>
                <a:spcPts val="1900"/>
              </a:lnSpc>
              <a:spcBef>
                <a:spcPts val="1000"/>
              </a:spcBef>
              <a:defRPr sz="1200" b="0" spc="36">
                <a:latin typeface="ヒラギノ角ゴシック W5"/>
                <a:ea typeface="ヒラギノ角ゴシック W5"/>
                <a:cs typeface="ヒラギノ角ゴシック W5"/>
                <a:sym typeface="ヒラギノ角ゴシック W5"/>
              </a:defRPr>
            </a:pPr>
            <a:endParaRPr/>
          </a:p>
        </p:txBody>
      </p:sp>
      <p:sp>
        <p:nvSpPr>
          <p:cNvPr id="722" name="四角形"/>
          <p:cNvSpPr/>
          <p:nvPr/>
        </p:nvSpPr>
        <p:spPr>
          <a:xfrm>
            <a:off x="8618683" y="3709111"/>
            <a:ext cx="3632093" cy="553443"/>
          </a:xfrm>
          <a:prstGeom prst="rect">
            <a:avLst/>
          </a:prstGeom>
          <a:solidFill>
            <a:srgbClr val="004B87">
              <a:alpha val="10000"/>
            </a:srgbClr>
          </a:solidFill>
          <a:ln w="25400">
            <a:solidFill>
              <a:srgbClr val="004B87"/>
            </a:solidFill>
            <a:miter lim="400000"/>
          </a:ln>
        </p:spPr>
        <p:txBody>
          <a:bodyPr lIns="127000" tIns="127000" rIns="127000" bIns="127000"/>
          <a:lstStyle/>
          <a:p>
            <a:pPr algn="l">
              <a:lnSpc>
                <a:spcPts val="1900"/>
              </a:lnSpc>
              <a:spcBef>
                <a:spcPts val="1000"/>
              </a:spcBef>
              <a:defRPr sz="1200" b="0" spc="36">
                <a:latin typeface="ヒラギノ角ゴシック W5"/>
                <a:ea typeface="ヒラギノ角ゴシック W5"/>
                <a:cs typeface="ヒラギノ角ゴシック W5"/>
                <a:sym typeface="ヒラギノ角ゴシック W5"/>
              </a:defRPr>
            </a:pPr>
            <a:endParaRPr/>
          </a:p>
        </p:txBody>
      </p:sp>
      <p:sp>
        <p:nvSpPr>
          <p:cNvPr id="723" name="四角形"/>
          <p:cNvSpPr/>
          <p:nvPr/>
        </p:nvSpPr>
        <p:spPr>
          <a:xfrm>
            <a:off x="4790374" y="5473918"/>
            <a:ext cx="7361942" cy="3339555"/>
          </a:xfrm>
          <a:prstGeom prst="rect">
            <a:avLst/>
          </a:prstGeom>
          <a:solidFill>
            <a:srgbClr val="004B87">
              <a:alpha val="10000"/>
            </a:srgbClr>
          </a:solidFill>
          <a:ln w="25400">
            <a:solidFill>
              <a:srgbClr val="004B87"/>
            </a:solidFill>
            <a:miter lim="400000"/>
          </a:ln>
        </p:spPr>
        <p:txBody>
          <a:bodyPr lIns="127000" tIns="127000" rIns="127000" bIns="127000"/>
          <a:lstStyle/>
          <a:p>
            <a:pPr algn="l">
              <a:lnSpc>
                <a:spcPts val="1900"/>
              </a:lnSpc>
              <a:spcBef>
                <a:spcPts val="1000"/>
              </a:spcBef>
              <a:defRPr sz="1200" b="0" spc="36">
                <a:latin typeface="ヒラギノ角ゴシック W5"/>
                <a:ea typeface="ヒラギノ角ゴシック W5"/>
                <a:cs typeface="ヒラギノ角ゴシック W5"/>
                <a:sym typeface="ヒラギノ角ゴシック W5"/>
              </a:defRPr>
            </a:pPr>
            <a:endParaRPr/>
          </a:p>
        </p:txBody>
      </p:sp>
      <p:sp>
        <p:nvSpPr>
          <p:cNvPr id="724" name="スライド番号"/>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19</a:t>
            </a:fld>
            <a:endParaRP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6" name="スライド番号"/>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20</a:t>
            </a:fld>
            <a:endParaRPr/>
          </a:p>
        </p:txBody>
      </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8" name="四角形"/>
          <p:cNvSpPr/>
          <p:nvPr/>
        </p:nvSpPr>
        <p:spPr>
          <a:xfrm>
            <a:off x="4746171" y="3365500"/>
            <a:ext cx="2355985" cy="5663599"/>
          </a:xfrm>
          <a:prstGeom prst="rect">
            <a:avLst/>
          </a:prstGeom>
          <a:solidFill>
            <a:srgbClr val="004B87">
              <a:alpha val="10000"/>
            </a:srgbClr>
          </a:solidFill>
          <a:ln w="12700">
            <a:solidFill>
              <a:srgbClr val="004B87"/>
            </a:solidFill>
            <a:custDash>
              <a:ds d="100000" sp="200000"/>
            </a:custDash>
          </a:ln>
        </p:spPr>
        <p:txBody>
          <a:bodyPr lIns="127000" tIns="127000" rIns="127000" bIns="127000"/>
          <a:lstStyle/>
          <a:p>
            <a:pPr algn="l">
              <a:lnSpc>
                <a:spcPts val="1900"/>
              </a:lnSpc>
              <a:spcBef>
                <a:spcPts val="1000"/>
              </a:spcBef>
              <a:defRPr sz="1200" b="0" spc="36">
                <a:latin typeface="ヒラギノ角ゴシック W5"/>
                <a:ea typeface="ヒラギノ角ゴシック W5"/>
                <a:cs typeface="ヒラギノ角ゴシック W5"/>
                <a:sym typeface="ヒラギノ角ゴシック W5"/>
              </a:defRPr>
            </a:pPr>
            <a:endParaRPr/>
          </a:p>
        </p:txBody>
      </p:sp>
      <p:sp>
        <p:nvSpPr>
          <p:cNvPr id="729" name="四角形"/>
          <p:cNvSpPr/>
          <p:nvPr/>
        </p:nvSpPr>
        <p:spPr>
          <a:xfrm>
            <a:off x="7243837" y="3365500"/>
            <a:ext cx="2355986" cy="5664200"/>
          </a:xfrm>
          <a:prstGeom prst="rect">
            <a:avLst/>
          </a:prstGeom>
          <a:solidFill>
            <a:srgbClr val="004B87">
              <a:alpha val="10000"/>
            </a:srgbClr>
          </a:solidFill>
          <a:ln w="12700">
            <a:solidFill>
              <a:srgbClr val="004B87"/>
            </a:solidFill>
            <a:custDash>
              <a:ds d="100000" sp="200000"/>
            </a:custDash>
          </a:ln>
        </p:spPr>
        <p:txBody>
          <a:bodyPr lIns="127000" tIns="127000" rIns="127000" bIns="127000"/>
          <a:lstStyle/>
          <a:p>
            <a:pPr algn="l">
              <a:lnSpc>
                <a:spcPts val="1900"/>
              </a:lnSpc>
              <a:spcBef>
                <a:spcPts val="1000"/>
              </a:spcBef>
              <a:defRPr sz="1200" b="0" spc="36">
                <a:latin typeface="ヒラギノ角ゴシック W5"/>
                <a:ea typeface="ヒラギノ角ゴシック W5"/>
                <a:cs typeface="ヒラギノ角ゴシック W5"/>
                <a:sym typeface="ヒラギノ角ゴシック W5"/>
              </a:defRPr>
            </a:pPr>
            <a:endParaRPr/>
          </a:p>
        </p:txBody>
      </p:sp>
      <p:sp>
        <p:nvSpPr>
          <p:cNvPr id="730" name="四角形"/>
          <p:cNvSpPr/>
          <p:nvPr/>
        </p:nvSpPr>
        <p:spPr>
          <a:xfrm>
            <a:off x="9741504" y="3365500"/>
            <a:ext cx="2355986" cy="5664200"/>
          </a:xfrm>
          <a:prstGeom prst="rect">
            <a:avLst/>
          </a:prstGeom>
          <a:solidFill>
            <a:srgbClr val="004B87">
              <a:alpha val="10000"/>
            </a:srgbClr>
          </a:solidFill>
          <a:ln w="12700">
            <a:solidFill>
              <a:srgbClr val="004B87"/>
            </a:solidFill>
            <a:custDash>
              <a:ds d="100000" sp="200000"/>
            </a:custDash>
          </a:ln>
        </p:spPr>
        <p:txBody>
          <a:bodyPr lIns="127000" tIns="127000" rIns="127000" bIns="127000"/>
          <a:lstStyle/>
          <a:p>
            <a:pPr algn="l">
              <a:lnSpc>
                <a:spcPts val="1900"/>
              </a:lnSpc>
              <a:spcBef>
                <a:spcPts val="1000"/>
              </a:spcBef>
              <a:defRPr sz="1200" b="0" spc="36">
                <a:latin typeface="ヒラギノ角ゴシック W5"/>
                <a:ea typeface="ヒラギノ角ゴシック W5"/>
                <a:cs typeface="ヒラギノ角ゴシック W5"/>
                <a:sym typeface="ヒラギノ角ゴシック W5"/>
              </a:defRPr>
            </a:pPr>
            <a:endParaRPr/>
          </a:p>
        </p:txBody>
      </p:sp>
      <p:sp>
        <p:nvSpPr>
          <p:cNvPr id="731" name="スライド番号"/>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21</a:t>
            </a:fld>
            <a:endParaRPr/>
          </a:p>
        </p:txBody>
      </p:sp>
      <p:sp>
        <p:nvSpPr>
          <p:cNvPr id="732" name="ユニット4のレッスン3"/>
          <p:cNvSpPr txBox="1"/>
          <p:nvPr/>
        </p:nvSpPr>
        <p:spPr>
          <a:xfrm>
            <a:off x="516036" y="1824735"/>
            <a:ext cx="1541202" cy="21132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gn="l">
              <a:lnSpc>
                <a:spcPts val="1900"/>
              </a:lnSpc>
              <a:spcBef>
                <a:spcPts val="1200"/>
              </a:spcBef>
              <a:defRPr sz="1200" b="0" spc="36">
                <a:solidFill>
                  <a:srgbClr val="0070C9"/>
                </a:solidFill>
                <a:latin typeface="ヒラギノ角ゴシック W5"/>
                <a:ea typeface="ヒラギノ角ゴシック W5"/>
                <a:cs typeface="ヒラギノ角ゴシック W5"/>
                <a:sym typeface="ヒラギノ角ゴシック W5"/>
                <a:hlinkClick r:id="rId2"/>
              </a:defRPr>
            </a:lvl1pPr>
          </a:lstStyle>
          <a:p>
            <a:pPr>
              <a:defRPr>
                <a:solidFill>
                  <a:srgbClr val="000000"/>
                </a:solidFill>
              </a:defRPr>
            </a:pPr>
            <a:r>
              <a:rPr>
                <a:solidFill>
                  <a:srgbClr val="0070C9"/>
                </a:solidFill>
                <a:hlinkClick r:id="rId2"/>
              </a:rPr>
              <a:t>ユニット4のレッスン3</a:t>
            </a:r>
          </a:p>
        </p:txBody>
      </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4" name="円形"/>
          <p:cNvSpPr/>
          <p:nvPr/>
        </p:nvSpPr>
        <p:spPr>
          <a:xfrm>
            <a:off x="6796338" y="2485538"/>
            <a:ext cx="507340" cy="507340"/>
          </a:xfrm>
          <a:prstGeom prst="ellipse">
            <a:avLst/>
          </a:prstGeom>
          <a:solidFill>
            <a:srgbClr val="FFFFFF"/>
          </a:solidFill>
          <a:ln w="12700">
            <a:solidFill>
              <a:srgbClr val="929292"/>
            </a:solidFill>
            <a:custDash>
              <a:ds d="100000" sp="200000"/>
            </a:custDash>
          </a:ln>
        </p:spPr>
        <p:txBody>
          <a:bodyPr lIns="50800" tIns="50800" rIns="50800" bIns="50800" anchor="ctr"/>
          <a:lstStyle/>
          <a:p>
            <a:pPr algn="l">
              <a:lnSpc>
                <a:spcPct val="110000"/>
              </a:lnSpc>
              <a:spcBef>
                <a:spcPts val="1200"/>
              </a:spcBef>
              <a:defRPr sz="2000" b="0">
                <a:latin typeface="+mj-lt"/>
                <a:ea typeface="+mj-ea"/>
                <a:cs typeface="+mj-cs"/>
                <a:sym typeface="Helvetica Neue Medium"/>
              </a:defRPr>
            </a:pPr>
            <a:endParaRPr/>
          </a:p>
        </p:txBody>
      </p:sp>
      <p:sp>
        <p:nvSpPr>
          <p:cNvPr id="735" name="円形"/>
          <p:cNvSpPr/>
          <p:nvPr/>
        </p:nvSpPr>
        <p:spPr>
          <a:xfrm>
            <a:off x="7407647" y="2485538"/>
            <a:ext cx="507339" cy="507340"/>
          </a:xfrm>
          <a:prstGeom prst="ellipse">
            <a:avLst/>
          </a:prstGeom>
          <a:solidFill>
            <a:srgbClr val="FFFFFF"/>
          </a:solidFill>
          <a:ln w="12700">
            <a:solidFill>
              <a:srgbClr val="929292"/>
            </a:solidFill>
            <a:custDash>
              <a:ds d="100000" sp="200000"/>
            </a:custDash>
          </a:ln>
        </p:spPr>
        <p:txBody>
          <a:bodyPr lIns="50800" tIns="50800" rIns="50800" bIns="50800" anchor="ctr"/>
          <a:lstStyle/>
          <a:p>
            <a:pPr algn="l">
              <a:lnSpc>
                <a:spcPct val="110000"/>
              </a:lnSpc>
              <a:spcBef>
                <a:spcPts val="1200"/>
              </a:spcBef>
              <a:defRPr sz="2000" b="0">
                <a:latin typeface="+mj-lt"/>
                <a:ea typeface="+mj-ea"/>
                <a:cs typeface="+mj-cs"/>
                <a:sym typeface="Helvetica Neue Medium"/>
              </a:defRPr>
            </a:pPr>
            <a:endParaRPr/>
          </a:p>
        </p:txBody>
      </p:sp>
      <p:sp>
        <p:nvSpPr>
          <p:cNvPr id="736" name="円形"/>
          <p:cNvSpPr/>
          <p:nvPr/>
        </p:nvSpPr>
        <p:spPr>
          <a:xfrm>
            <a:off x="8059580" y="2485538"/>
            <a:ext cx="507339" cy="507340"/>
          </a:xfrm>
          <a:prstGeom prst="ellipse">
            <a:avLst/>
          </a:prstGeom>
          <a:solidFill>
            <a:srgbClr val="FFFFFF"/>
          </a:solidFill>
          <a:ln w="12700">
            <a:solidFill>
              <a:srgbClr val="929292"/>
            </a:solidFill>
            <a:custDash>
              <a:ds d="100000" sp="200000"/>
            </a:custDash>
          </a:ln>
        </p:spPr>
        <p:txBody>
          <a:bodyPr lIns="50800" tIns="50800" rIns="50800" bIns="50800" anchor="ctr"/>
          <a:lstStyle/>
          <a:p>
            <a:pPr algn="l">
              <a:lnSpc>
                <a:spcPct val="110000"/>
              </a:lnSpc>
              <a:spcBef>
                <a:spcPts val="1200"/>
              </a:spcBef>
              <a:defRPr sz="2000" b="0">
                <a:latin typeface="+mj-lt"/>
                <a:ea typeface="+mj-ea"/>
                <a:cs typeface="+mj-cs"/>
                <a:sym typeface="Helvetica Neue Medium"/>
              </a:defRPr>
            </a:pPr>
            <a:endParaRPr/>
          </a:p>
        </p:txBody>
      </p:sp>
      <p:sp>
        <p:nvSpPr>
          <p:cNvPr id="737" name="円形"/>
          <p:cNvSpPr/>
          <p:nvPr/>
        </p:nvSpPr>
        <p:spPr>
          <a:xfrm>
            <a:off x="8711513" y="2485538"/>
            <a:ext cx="507339" cy="507340"/>
          </a:xfrm>
          <a:prstGeom prst="ellipse">
            <a:avLst/>
          </a:prstGeom>
          <a:solidFill>
            <a:srgbClr val="FFFFFF"/>
          </a:solidFill>
          <a:ln w="12700">
            <a:solidFill>
              <a:srgbClr val="929292"/>
            </a:solidFill>
            <a:custDash>
              <a:ds d="100000" sp="200000"/>
            </a:custDash>
          </a:ln>
        </p:spPr>
        <p:txBody>
          <a:bodyPr lIns="50800" tIns="50800" rIns="50800" bIns="50800" anchor="ctr"/>
          <a:lstStyle/>
          <a:p>
            <a:pPr algn="l">
              <a:lnSpc>
                <a:spcPct val="110000"/>
              </a:lnSpc>
              <a:spcBef>
                <a:spcPts val="1200"/>
              </a:spcBef>
              <a:defRPr sz="2000" b="0">
                <a:latin typeface="+mj-lt"/>
                <a:ea typeface="+mj-ea"/>
                <a:cs typeface="+mj-cs"/>
                <a:sym typeface="Helvetica Neue Medium"/>
              </a:defRPr>
            </a:pPr>
            <a:endParaRPr/>
          </a:p>
        </p:txBody>
      </p:sp>
      <p:pic>
        <p:nvPicPr>
          <p:cNvPr id="738" name="イメージ" descr="イメージ"/>
          <p:cNvPicPr>
            <a:picLocks noChangeAspect="1"/>
          </p:cNvPicPr>
          <p:nvPr/>
        </p:nvPicPr>
        <p:blipFill>
          <a:blip r:embed="rId2">
            <a:alphaModFix amt="20358"/>
            <a:extLst/>
          </a:blip>
          <a:srcRect/>
          <a:stretch>
            <a:fillRect/>
          </a:stretch>
        </p:blipFill>
        <p:spPr>
          <a:xfrm>
            <a:off x="4762500" y="3595240"/>
            <a:ext cx="2281439" cy="2281439"/>
          </a:xfrm>
          <a:prstGeom prst="rect">
            <a:avLst/>
          </a:prstGeom>
          <a:ln w="12700">
            <a:miter lim="400000"/>
          </a:ln>
        </p:spPr>
      </p:pic>
      <p:pic>
        <p:nvPicPr>
          <p:cNvPr id="739" name="イメージ" descr="イメージ"/>
          <p:cNvPicPr>
            <a:picLocks noChangeAspect="1"/>
          </p:cNvPicPr>
          <p:nvPr/>
        </p:nvPicPr>
        <p:blipFill>
          <a:blip r:embed="rId2">
            <a:alphaModFix amt="20358"/>
            <a:extLst/>
          </a:blip>
          <a:stretch>
            <a:fillRect/>
          </a:stretch>
        </p:blipFill>
        <p:spPr>
          <a:xfrm>
            <a:off x="7304780" y="3595240"/>
            <a:ext cx="2281439" cy="2281439"/>
          </a:xfrm>
          <a:prstGeom prst="rect">
            <a:avLst/>
          </a:prstGeom>
          <a:ln w="12700">
            <a:miter lim="400000"/>
          </a:ln>
        </p:spPr>
      </p:pic>
      <p:pic>
        <p:nvPicPr>
          <p:cNvPr id="740" name="イメージ" descr="イメージ"/>
          <p:cNvPicPr>
            <a:picLocks noChangeAspect="1"/>
          </p:cNvPicPr>
          <p:nvPr/>
        </p:nvPicPr>
        <p:blipFill>
          <a:blip r:embed="rId2">
            <a:alphaModFix amt="20358"/>
            <a:extLst/>
          </a:blip>
          <a:stretch>
            <a:fillRect/>
          </a:stretch>
        </p:blipFill>
        <p:spPr>
          <a:xfrm>
            <a:off x="9857444" y="3595240"/>
            <a:ext cx="2281439" cy="2281439"/>
          </a:xfrm>
          <a:prstGeom prst="rect">
            <a:avLst/>
          </a:prstGeom>
          <a:ln w="12700">
            <a:miter lim="400000"/>
          </a:ln>
        </p:spPr>
      </p:pic>
      <p:sp>
        <p:nvSpPr>
          <p:cNvPr id="741" name="四角形"/>
          <p:cNvSpPr/>
          <p:nvPr/>
        </p:nvSpPr>
        <p:spPr>
          <a:xfrm>
            <a:off x="4762500" y="6481867"/>
            <a:ext cx="7366000" cy="419845"/>
          </a:xfrm>
          <a:prstGeom prst="rect">
            <a:avLst/>
          </a:prstGeom>
          <a:solidFill>
            <a:srgbClr val="004B87">
              <a:alpha val="10000"/>
            </a:srgbClr>
          </a:solidFill>
          <a:ln w="12700">
            <a:solidFill>
              <a:srgbClr val="004B87"/>
            </a:solidFill>
            <a:custDash>
              <a:ds d="100000" sp="200000"/>
            </a:custDash>
          </a:ln>
        </p:spPr>
        <p:txBody>
          <a:bodyPr lIns="127000" tIns="127000" rIns="127000" bIns="127000"/>
          <a:lstStyle/>
          <a:p>
            <a:pPr algn="l">
              <a:lnSpc>
                <a:spcPts val="1900"/>
              </a:lnSpc>
              <a:spcBef>
                <a:spcPts val="1000"/>
              </a:spcBef>
              <a:defRPr sz="1200" b="0" spc="36">
                <a:latin typeface="ヒラギノ角ゴシック W5"/>
                <a:ea typeface="ヒラギノ角ゴシック W5"/>
                <a:cs typeface="ヒラギノ角ゴシック W5"/>
                <a:sym typeface="ヒラギノ角ゴシック W5"/>
              </a:defRPr>
            </a:pPr>
            <a:endParaRPr/>
          </a:p>
        </p:txBody>
      </p:sp>
      <p:sp>
        <p:nvSpPr>
          <p:cNvPr id="742" name="四角形"/>
          <p:cNvSpPr/>
          <p:nvPr/>
        </p:nvSpPr>
        <p:spPr>
          <a:xfrm>
            <a:off x="4762500" y="7481008"/>
            <a:ext cx="7366000" cy="419845"/>
          </a:xfrm>
          <a:prstGeom prst="rect">
            <a:avLst/>
          </a:prstGeom>
          <a:solidFill>
            <a:srgbClr val="004B87">
              <a:alpha val="10000"/>
            </a:srgbClr>
          </a:solidFill>
          <a:ln w="12700">
            <a:solidFill>
              <a:srgbClr val="004B87"/>
            </a:solidFill>
            <a:custDash>
              <a:ds d="100000" sp="200000"/>
            </a:custDash>
          </a:ln>
        </p:spPr>
        <p:txBody>
          <a:bodyPr lIns="127000" tIns="127000" rIns="127000" bIns="127000"/>
          <a:lstStyle/>
          <a:p>
            <a:pPr algn="l">
              <a:lnSpc>
                <a:spcPts val="1900"/>
              </a:lnSpc>
              <a:spcBef>
                <a:spcPts val="1000"/>
              </a:spcBef>
              <a:defRPr sz="1200" b="0" spc="36">
                <a:latin typeface="ヒラギノ角ゴシック W5"/>
                <a:ea typeface="ヒラギノ角ゴシック W5"/>
                <a:cs typeface="ヒラギノ角ゴシック W5"/>
                <a:sym typeface="ヒラギノ角ゴシック W5"/>
              </a:defRPr>
            </a:pPr>
            <a:endParaRPr/>
          </a:p>
        </p:txBody>
      </p:sp>
      <p:sp>
        <p:nvSpPr>
          <p:cNvPr id="743" name="四角形"/>
          <p:cNvSpPr/>
          <p:nvPr/>
        </p:nvSpPr>
        <p:spPr>
          <a:xfrm>
            <a:off x="4762500" y="8799758"/>
            <a:ext cx="7366000" cy="419845"/>
          </a:xfrm>
          <a:prstGeom prst="rect">
            <a:avLst/>
          </a:prstGeom>
          <a:solidFill>
            <a:srgbClr val="004B87">
              <a:alpha val="10000"/>
            </a:srgbClr>
          </a:solidFill>
          <a:ln w="12700">
            <a:solidFill>
              <a:srgbClr val="004B87"/>
            </a:solidFill>
            <a:custDash>
              <a:ds d="100000" sp="200000"/>
            </a:custDash>
          </a:ln>
        </p:spPr>
        <p:txBody>
          <a:bodyPr lIns="127000" tIns="127000" rIns="127000" bIns="127000"/>
          <a:lstStyle/>
          <a:p>
            <a:pPr algn="l">
              <a:lnSpc>
                <a:spcPts val="1900"/>
              </a:lnSpc>
              <a:spcBef>
                <a:spcPts val="1000"/>
              </a:spcBef>
              <a:defRPr sz="1200" b="0" spc="36">
                <a:latin typeface="ヒラギノ角ゴシック W5"/>
                <a:ea typeface="ヒラギノ角ゴシック W5"/>
                <a:cs typeface="ヒラギノ角ゴシック W5"/>
                <a:sym typeface="ヒラギノ角ゴシック W5"/>
              </a:defRPr>
            </a:pPr>
            <a:endParaRPr/>
          </a:p>
        </p:txBody>
      </p:sp>
      <p:sp>
        <p:nvSpPr>
          <p:cNvPr id="744" name="Be sure to review the Human Interface Guidelines again."/>
          <p:cNvSpPr txBox="1"/>
          <p:nvPr/>
        </p:nvSpPr>
        <p:spPr>
          <a:xfrm>
            <a:off x="424996" y="8689556"/>
            <a:ext cx="3228346" cy="37536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spAutoFit/>
          </a:bodyPr>
          <a:lstStyle/>
          <a:p>
            <a:pPr algn="l">
              <a:lnSpc>
                <a:spcPts val="1500"/>
              </a:lnSpc>
              <a:spcBef>
                <a:spcPts val="1200"/>
              </a:spcBef>
              <a:defRPr sz="1200" b="0">
                <a:solidFill>
                  <a:srgbClr val="066ED0">
                    <a:alpha val="0"/>
                  </a:srgbClr>
                </a:solidFill>
              </a:defRPr>
            </a:pPr>
            <a:r>
              <a:t>Be sure to review the </a:t>
            </a:r>
            <a:r>
              <a:rPr>
                <a:hlinkClick r:id="rId3"/>
              </a:rPr>
              <a:t>Human Interface Guidelines</a:t>
            </a:r>
            <a:r>
              <a:t> again.</a:t>
            </a:r>
          </a:p>
        </p:txBody>
      </p:sp>
      <p:sp>
        <p:nvSpPr>
          <p:cNvPr id="745" name="スライド番号"/>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22</a:t>
            </a:fld>
            <a:endParaRPr/>
          </a:p>
        </p:txBody>
      </p:sp>
      <p:sp>
        <p:nvSpPr>
          <p:cNvPr id="746" name="ヒューマンインターフェイスガイドライン"/>
          <p:cNvSpPr txBox="1"/>
          <p:nvPr/>
        </p:nvSpPr>
        <p:spPr>
          <a:xfrm>
            <a:off x="450396" y="8679116"/>
            <a:ext cx="2217423" cy="1676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spAutoFit/>
          </a:bodyPr>
          <a:lstStyle>
            <a:lvl1pPr algn="l">
              <a:lnSpc>
                <a:spcPts val="1500"/>
              </a:lnSpc>
              <a:spcBef>
                <a:spcPts val="1200"/>
              </a:spcBef>
              <a:defRPr sz="1000" b="0">
                <a:solidFill>
                  <a:srgbClr val="0070C9"/>
                </a:solidFill>
                <a:latin typeface="ヒラギノ角ゴシック W5"/>
                <a:ea typeface="ヒラギノ角ゴシック W5"/>
                <a:cs typeface="ヒラギノ角ゴシック W5"/>
                <a:sym typeface="ヒラギノ角ゴシック W5"/>
                <a:hlinkClick r:id="rId3"/>
              </a:defRPr>
            </a:lvl1pPr>
          </a:lstStyle>
          <a:p>
            <a:pPr>
              <a:defRPr>
                <a:solidFill>
                  <a:srgbClr val="0070C9">
                    <a:alpha val="0"/>
                  </a:srgbClr>
                </a:solidFill>
              </a:defRPr>
            </a:pPr>
            <a:r>
              <a:rPr>
                <a:solidFill>
                  <a:srgbClr val="0070C9"/>
                </a:solidFill>
                <a:hlinkClick r:id="rId3"/>
              </a:rPr>
              <a:t>ヒューマンインターフェイスガイドライン</a:t>
            </a:r>
          </a:p>
        </p:txBody>
      </p:sp>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8" name="スライド番号"/>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23</a:t>
            </a:fld>
            <a:endParaRPr/>
          </a:p>
        </p:txBody>
      </p:sp>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0" name="スライド番号"/>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24</a:t>
            </a:fld>
            <a:endParaRPr/>
          </a:p>
        </p:txBody>
      </p:sp>
      <p:sp>
        <p:nvSpPr>
          <p:cNvPr id="751" name="Video"/>
          <p:cNvSpPr txBox="1"/>
          <p:nvPr/>
        </p:nvSpPr>
        <p:spPr>
          <a:xfrm>
            <a:off x="8915400" y="1933600"/>
            <a:ext cx="724434" cy="3746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lnSpc>
                <a:spcPct val="110000"/>
              </a:lnSpc>
              <a:spcBef>
                <a:spcPts val="1000"/>
              </a:spcBef>
              <a:defRPr sz="1800" b="0" spc="53">
                <a:solidFill>
                  <a:srgbClr val="0070C9"/>
                </a:solidFill>
                <a:hlinkClick r:id="rId2"/>
              </a:defRPr>
            </a:lvl1pPr>
          </a:lstStyle>
          <a:p>
            <a:pPr>
              <a:defRPr spc="0">
                <a:solidFill>
                  <a:srgbClr val="5E5E5E"/>
                </a:solidFill>
              </a:defRPr>
            </a:pPr>
            <a:r>
              <a:rPr spc="53">
                <a:solidFill>
                  <a:srgbClr val="0070C9"/>
                </a:solidFill>
                <a:hlinkClick r:id="rId2"/>
              </a:rPr>
              <a:t>Video</a:t>
            </a:r>
          </a:p>
        </p:txBody>
      </p:sp>
      <p:sp>
        <p:nvSpPr>
          <p:cNvPr id="752" name="this video"/>
          <p:cNvSpPr txBox="1"/>
          <p:nvPr/>
        </p:nvSpPr>
        <p:spPr>
          <a:xfrm>
            <a:off x="6437699" y="1350287"/>
            <a:ext cx="1001082" cy="2730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spAutoFit/>
          </a:bodyPr>
          <a:lstStyle>
            <a:lvl1pPr algn="l">
              <a:spcBef>
                <a:spcPts val="1200"/>
              </a:spcBef>
              <a:defRPr sz="1800" b="0">
                <a:solidFill>
                  <a:srgbClr val="066ED0">
                    <a:alpha val="0"/>
                  </a:srgbClr>
                </a:solidFill>
                <a:hlinkClick r:id="rId3"/>
              </a:defRPr>
            </a:lvl1pPr>
          </a:lstStyle>
          <a:p>
            <a:r>
              <a:rPr>
                <a:hlinkClick r:id="rId3"/>
              </a:rPr>
              <a:t>this video</a:t>
            </a:r>
          </a:p>
        </p:txBody>
      </p:sp>
      <p:sp>
        <p:nvSpPr>
          <p:cNvPr id="753" name="ビデオ"/>
          <p:cNvSpPr txBox="1"/>
          <p:nvPr/>
        </p:nvSpPr>
        <p:spPr>
          <a:xfrm>
            <a:off x="8974794" y="1385569"/>
            <a:ext cx="592307" cy="27686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gn="l" defTabSz="457200">
              <a:lnSpc>
                <a:spcPts val="2500"/>
              </a:lnSpc>
              <a:spcBef>
                <a:spcPts val="120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500" b="0">
                <a:solidFill>
                  <a:srgbClr val="0070C9">
                    <a:alpha val="0"/>
                  </a:srgbClr>
                </a:solidFill>
                <a:latin typeface="ヒラギノ角ゴシック W5"/>
                <a:ea typeface="ヒラギノ角ゴシック W5"/>
                <a:cs typeface="ヒラギノ角ゴシック W5"/>
                <a:sym typeface="ヒラギノ角ゴシック W5"/>
                <a:hlinkClick r:id="rId3"/>
              </a:defRPr>
            </a:lvl1pPr>
          </a:lstStyle>
          <a:p>
            <a:pPr>
              <a:defRPr spc="45"/>
            </a:pPr>
            <a:r>
              <a:rPr spc="0">
                <a:hlinkClick r:id="rId3"/>
              </a:rPr>
              <a:t>ビデオ</a:t>
            </a:r>
          </a:p>
        </p:txBody>
      </p:sp>
      <p:sp>
        <p:nvSpPr>
          <p:cNvPr id="754" name="ビデオ"/>
          <p:cNvSpPr txBox="1"/>
          <p:nvPr/>
        </p:nvSpPr>
        <p:spPr>
          <a:xfrm>
            <a:off x="10536894" y="2020570"/>
            <a:ext cx="592307" cy="27686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gn="l" defTabSz="457200">
              <a:lnSpc>
                <a:spcPts val="2500"/>
              </a:lnSpc>
              <a:spcBef>
                <a:spcPts val="120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500" b="0">
                <a:solidFill>
                  <a:srgbClr val="0070C9">
                    <a:alpha val="0"/>
                  </a:srgbClr>
                </a:solidFill>
                <a:latin typeface="ヒラギノ角ゴシック W5"/>
                <a:ea typeface="ヒラギノ角ゴシック W5"/>
                <a:cs typeface="ヒラギノ角ゴシック W5"/>
                <a:sym typeface="ヒラギノ角ゴシック W5"/>
                <a:hlinkClick r:id="rId2"/>
              </a:defRPr>
            </a:lvl1pPr>
          </a:lstStyle>
          <a:p>
            <a:pPr>
              <a:defRPr spc="45"/>
            </a:pPr>
            <a:r>
              <a:rPr spc="0">
                <a:hlinkClick r:id="rId2"/>
              </a:rPr>
              <a:t>ビデオ</a:t>
            </a:r>
          </a:p>
        </p:txBody>
      </p:sp>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6" name="スライド番号"/>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25</a:t>
            </a:fld>
            <a:endParaRPr/>
          </a:p>
        </p:txBody>
      </p:sp>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8" name="スライド番号"/>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26</a:t>
            </a:fld>
            <a:endParaRPr/>
          </a:p>
        </p:txBody>
      </p:sp>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0" name="スライド番号"/>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27</a:t>
            </a:fld>
            <a:endParaRPr/>
          </a:p>
        </p:txBody>
      </p:sp>
      <p:pic>
        <p:nvPicPr>
          <p:cNvPr id="761" name="xcode-prototype_JP.m4v" descr="xcode-prototype_JP.m4v"/>
          <p:cNvPicPr>
            <a:picLocks/>
          </p:cNvPicPr>
          <p:nvPr>
            <a:videoFile r:link="rId2"/>
            <p:extLst>
              <p:ext uri="{DAA4B4D4-6D71-4841-9C94-3DE7FCFB9230}">
                <p14:media xmlns:p14="http://schemas.microsoft.com/office/powerpoint/2010/main" r:embed="rId1"/>
              </p:ext>
            </p:extLst>
          </p:nvPr>
        </p:nvPicPr>
        <p:blipFill>
          <a:blip r:embed="rId6">
            <a:extLst/>
          </a:blip>
          <a:stretch>
            <a:fillRect/>
          </a:stretch>
        </p:blipFill>
        <p:spPr>
          <a:xfrm>
            <a:off x="9129854" y="4196629"/>
            <a:ext cx="1554871" cy="3372008"/>
          </a:xfrm>
          <a:prstGeom prst="rect">
            <a:avLst/>
          </a:prstGeom>
          <a:ln w="12700">
            <a:miter lim="400000"/>
          </a:ln>
        </p:spPr>
      </p:pic>
      <p:pic>
        <p:nvPicPr>
          <p:cNvPr id="762" name="playgrounds-prototype_JP.m4v" descr="playgrounds-prototype_JP.m4v"/>
          <p:cNvPicPr>
            <a:picLocks/>
          </p:cNvPicPr>
          <p:nvPr>
            <a:videoFile r:link="rId4"/>
            <p:extLst>
              <p:ext uri="{DAA4B4D4-6D71-4841-9C94-3DE7FCFB9230}">
                <p14:media xmlns:p14="http://schemas.microsoft.com/office/powerpoint/2010/main" r:embed="rId3"/>
              </p:ext>
            </p:extLst>
          </p:nvPr>
        </p:nvPicPr>
        <p:blipFill>
          <a:blip r:embed="rId7">
            <a:extLst/>
          </a:blip>
          <a:stretch>
            <a:fillRect/>
          </a:stretch>
        </p:blipFill>
        <p:spPr>
          <a:xfrm>
            <a:off x="5048997" y="2836503"/>
            <a:ext cx="3227934" cy="4303911"/>
          </a:xfrm>
          <a:prstGeom prst="rect">
            <a:avLst/>
          </a:prstGeom>
          <a:ln w="12700">
            <a:miter lim="400000"/>
          </a:ln>
        </p:spPr>
      </p:pic>
      <p:grpSp>
        <p:nvGrpSpPr>
          <p:cNvPr id="765" name="グループ"/>
          <p:cNvGrpSpPr/>
          <p:nvPr/>
        </p:nvGrpSpPr>
        <p:grpSpPr>
          <a:xfrm>
            <a:off x="4734839" y="2284652"/>
            <a:ext cx="6053155" cy="5407614"/>
            <a:chOff x="0" y="0"/>
            <a:chExt cx="6053154" cy="5407612"/>
          </a:xfrm>
        </p:grpSpPr>
        <p:pic>
          <p:nvPicPr>
            <p:cNvPr id="763" name="170824_iPhoneX_PF_V_Svr_Shell_2000-30451.png" descr="170824_iPhoneX_PF_V_Svr_Shell_2000-30451.png"/>
            <p:cNvPicPr>
              <a:picLocks noChangeAspect="1"/>
            </p:cNvPicPr>
            <p:nvPr/>
          </p:nvPicPr>
          <p:blipFill>
            <a:blip r:embed="rId8">
              <a:extLst/>
            </a:blip>
            <a:stretch>
              <a:fillRect/>
            </a:stretch>
          </p:blipFill>
          <p:spPr>
            <a:xfrm>
              <a:off x="4291744" y="1834807"/>
              <a:ext cx="1761411" cy="3526347"/>
            </a:xfrm>
            <a:prstGeom prst="rect">
              <a:avLst/>
            </a:prstGeom>
            <a:ln w="12700" cap="flat">
              <a:noFill/>
              <a:miter lim="400000"/>
            </a:ln>
            <a:effectLst>
              <a:outerShdw blurRad="355600" rotWithShape="0">
                <a:srgbClr val="000000">
                  <a:alpha val="59757"/>
                </a:srgbClr>
              </a:outerShdw>
            </a:effectLst>
          </p:spPr>
        </p:pic>
        <p:pic>
          <p:nvPicPr>
            <p:cNvPr id="764" name="iPad6thGen-Svr-PFHrzL_Shell.png" descr="iPad6thGen-Svr-PFHrzL_Shell.png"/>
            <p:cNvPicPr>
              <a:picLocks noChangeAspect="1"/>
            </p:cNvPicPr>
            <p:nvPr/>
          </p:nvPicPr>
          <p:blipFill>
            <a:blip r:embed="rId9">
              <a:extLst/>
            </a:blip>
            <a:stretch>
              <a:fillRect/>
            </a:stretch>
          </p:blipFill>
          <p:spPr>
            <a:xfrm rot="5400000">
              <a:off x="-775683" y="775682"/>
              <a:ext cx="5407614" cy="3856249"/>
            </a:xfrm>
            <a:prstGeom prst="rect">
              <a:avLst/>
            </a:prstGeom>
            <a:ln w="12700" cap="flat">
              <a:noFill/>
              <a:miter lim="400000"/>
            </a:ln>
            <a:effectLst>
              <a:outerShdw blurRad="355600" rotWithShape="0">
                <a:srgbClr val="000000">
                  <a:alpha val="45056"/>
                </a:srgbClr>
              </a:outerShdw>
            </a:effectLst>
          </p:spPr>
        </p:pic>
      </p:grpSp>
      <p:sp>
        <p:nvSpPr>
          <p:cNvPr id="766" name="POP - Prototyping on Paper"/>
          <p:cNvSpPr txBox="1"/>
          <p:nvPr/>
        </p:nvSpPr>
        <p:spPr>
          <a:xfrm>
            <a:off x="5385917" y="1606687"/>
            <a:ext cx="2283766" cy="22148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spAutoFit/>
          </a:bodyPr>
          <a:lstStyle>
            <a:lvl1pPr algn="l" defTabSz="457200">
              <a:lnSpc>
                <a:spcPts val="2000"/>
              </a:lnSpc>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200" b="0">
                <a:solidFill>
                  <a:srgbClr val="0070C9">
                    <a:alpha val="0"/>
                  </a:srgbClr>
                </a:solidFill>
                <a:latin typeface="ヒラギノ角ゴシック W5"/>
                <a:ea typeface="ヒラギノ角ゴシック W5"/>
                <a:cs typeface="ヒラギノ角ゴシック W5"/>
                <a:sym typeface="ヒラギノ角ゴシック W5"/>
                <a:hlinkClick r:id="rId10"/>
              </a:defRPr>
            </a:lvl1pPr>
          </a:lstStyle>
          <a:p>
            <a:pPr>
              <a:defRPr spc="36"/>
            </a:pPr>
            <a:r>
              <a:rPr spc="0">
                <a:hlinkClick r:id="rId10"/>
              </a:rPr>
              <a:t>POP - Prototyping on Paper</a:t>
            </a:r>
          </a:p>
        </p:txBody>
      </p:sp>
      <p:sp>
        <p:nvSpPr>
          <p:cNvPr id="767" name="プロトタイプ"/>
          <p:cNvSpPr txBox="1"/>
          <p:nvPr/>
        </p:nvSpPr>
        <p:spPr>
          <a:xfrm>
            <a:off x="8644317" y="7952390"/>
            <a:ext cx="880465" cy="22148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spAutoFit/>
          </a:bodyPr>
          <a:lstStyle>
            <a:lvl1pPr algn="l" defTabSz="457200">
              <a:lnSpc>
                <a:spcPts val="2000"/>
              </a:lnSpc>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200" b="0">
                <a:solidFill>
                  <a:srgbClr val="0070C9">
                    <a:alpha val="0"/>
                  </a:srgbClr>
                </a:solidFill>
                <a:latin typeface="ヒラギノ角ゴシック W5"/>
                <a:ea typeface="ヒラギノ角ゴシック W5"/>
                <a:cs typeface="ヒラギノ角ゴシック W5"/>
                <a:sym typeface="ヒラギノ角ゴシック W5"/>
                <a:hlinkClick r:id="rId11"/>
              </a:defRPr>
            </a:lvl1pPr>
          </a:lstStyle>
          <a:p>
            <a:r>
              <a:rPr>
                <a:hlinkClick r:id="rId11"/>
              </a:rPr>
              <a:t>プロトタイプ</a:t>
            </a:r>
          </a:p>
        </p:txBody>
      </p:sp>
      <p:sp>
        <p:nvSpPr>
          <p:cNvPr id="768" name="プロトタイプ"/>
          <p:cNvSpPr txBox="1"/>
          <p:nvPr/>
        </p:nvSpPr>
        <p:spPr>
          <a:xfrm>
            <a:off x="10593300" y="7952390"/>
            <a:ext cx="880465" cy="22148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spAutoFit/>
          </a:bodyPr>
          <a:lstStyle>
            <a:lvl1pPr algn="l" defTabSz="457200">
              <a:lnSpc>
                <a:spcPts val="2000"/>
              </a:lnSpc>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200" b="0">
                <a:solidFill>
                  <a:srgbClr val="0070C9">
                    <a:alpha val="0"/>
                  </a:srgbClr>
                </a:solidFill>
                <a:latin typeface="ヒラギノ角ゴシック W5"/>
                <a:ea typeface="ヒラギノ角ゴシック W5"/>
                <a:cs typeface="ヒラギノ角ゴシック W5"/>
                <a:sym typeface="ヒラギノ角ゴシック W5"/>
                <a:hlinkClick r:id="rId12"/>
              </a:defRPr>
            </a:lvl1pPr>
          </a:lstStyle>
          <a:p>
            <a:r>
              <a:rPr>
                <a:hlinkClick r:id="rId12"/>
              </a:rPr>
              <a:t>プロトタイプ</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8033332" fill="hold"/>
                                        <p:tgtEl>
                                          <p:spTgt spid="762"/>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54233333" fill="hold"/>
                                        <p:tgtEl>
                                          <p:spTgt spid="76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11" fill="hold" display="0">
                  <p:stCondLst>
                    <p:cond delay="indefinite"/>
                  </p:stCondLst>
                </p:cTn>
                <p:tgtEl>
                  <p:spTgt spid="761"/>
                </p:tgtEl>
              </p:cMediaNode>
            </p:video>
            <p:video>
              <p:cMediaNode vol="100000">
                <p:cTn id="12" fill="hold" display="0">
                  <p:stCondLst>
                    <p:cond delay="indefinite"/>
                  </p:stCondLst>
                </p:cTn>
                <p:tgtEl>
                  <p:spTgt spid="762"/>
                </p:tgtEl>
              </p:cMediaNode>
            </p:vide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0" name="スライド番号"/>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28</a:t>
            </a:fld>
            <a:endParaRPr/>
          </a:p>
        </p:txBody>
      </p:sp>
      <p:sp>
        <p:nvSpPr>
          <p:cNvPr id="771" name="ダウンロード"/>
          <p:cNvSpPr txBox="1"/>
          <p:nvPr/>
        </p:nvSpPr>
        <p:spPr>
          <a:xfrm>
            <a:off x="7159470" y="1094804"/>
            <a:ext cx="967030" cy="22148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spAutoFit/>
          </a:bodyPr>
          <a:lstStyle>
            <a:lvl1pPr algn="l" defTabSz="457200">
              <a:lnSpc>
                <a:spcPts val="2000"/>
              </a:lnSpc>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200" b="0">
                <a:solidFill>
                  <a:srgbClr val="0070C9">
                    <a:alpha val="0"/>
                  </a:srgbClr>
                </a:solidFill>
                <a:latin typeface="ヒラギノ角ゴシック W5"/>
                <a:ea typeface="ヒラギノ角ゴシック W5"/>
                <a:cs typeface="ヒラギノ角ゴシック W5"/>
                <a:sym typeface="ヒラギノ角ゴシック W5"/>
                <a:hlinkClick r:id="rId2"/>
              </a:defRPr>
            </a:lvl1pPr>
          </a:lstStyle>
          <a:p>
            <a:pPr>
              <a:defRPr spc="36"/>
            </a:pPr>
            <a:r>
              <a:rPr spc="0">
                <a:hlinkClick r:id="rId2"/>
              </a:rPr>
              <a:t>ダウンロード</a:t>
            </a:r>
          </a:p>
        </p:txBody>
      </p:sp>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3" name="四角形"/>
          <p:cNvSpPr/>
          <p:nvPr/>
        </p:nvSpPr>
        <p:spPr>
          <a:xfrm>
            <a:off x="4762500" y="2580223"/>
            <a:ext cx="7361942" cy="1270001"/>
          </a:xfrm>
          <a:prstGeom prst="rect">
            <a:avLst/>
          </a:prstGeom>
          <a:solidFill>
            <a:srgbClr val="5AC6D2">
              <a:alpha val="10000"/>
            </a:srgbClr>
          </a:solidFill>
          <a:ln w="12700">
            <a:solidFill>
              <a:srgbClr val="5AC6D2"/>
            </a:solidFill>
            <a:custDash>
              <a:ds d="100000" sp="200000"/>
            </a:custDash>
          </a:ln>
        </p:spPr>
        <p:txBody>
          <a:bodyPr lIns="127000" tIns="127000" rIns="127000" bIns="127000"/>
          <a:lstStyle/>
          <a:p>
            <a:pPr algn="l">
              <a:lnSpc>
                <a:spcPts val="1900"/>
              </a:lnSpc>
              <a:spcBef>
                <a:spcPts val="1000"/>
              </a:spcBef>
              <a:defRPr sz="1200" b="0" spc="36">
                <a:latin typeface="ヒラギノ角ゴシック W5"/>
                <a:ea typeface="ヒラギノ角ゴシック W5"/>
                <a:cs typeface="ヒラギノ角ゴシック W5"/>
                <a:sym typeface="ヒラギノ角ゴシック W5"/>
              </a:defRPr>
            </a:pPr>
            <a:endParaRPr/>
          </a:p>
        </p:txBody>
      </p:sp>
      <p:sp>
        <p:nvSpPr>
          <p:cNvPr id="774" name="四角形"/>
          <p:cNvSpPr/>
          <p:nvPr/>
        </p:nvSpPr>
        <p:spPr>
          <a:xfrm>
            <a:off x="4762500" y="4940300"/>
            <a:ext cx="7361942" cy="1270000"/>
          </a:xfrm>
          <a:prstGeom prst="rect">
            <a:avLst/>
          </a:prstGeom>
          <a:solidFill>
            <a:srgbClr val="5AC6D2">
              <a:alpha val="10000"/>
            </a:srgbClr>
          </a:solidFill>
          <a:ln w="12700">
            <a:solidFill>
              <a:srgbClr val="5AC6D2"/>
            </a:solidFill>
            <a:custDash>
              <a:ds d="100000" sp="200000"/>
            </a:custDash>
          </a:ln>
        </p:spPr>
        <p:txBody>
          <a:bodyPr lIns="127000" tIns="127000" rIns="127000" bIns="127000"/>
          <a:lstStyle/>
          <a:p>
            <a:pPr algn="l">
              <a:lnSpc>
                <a:spcPts val="1900"/>
              </a:lnSpc>
              <a:spcBef>
                <a:spcPts val="1000"/>
              </a:spcBef>
              <a:defRPr sz="1200" b="0" spc="36">
                <a:latin typeface="ヒラギノ角ゴシック W5"/>
                <a:ea typeface="ヒラギノ角ゴシック W5"/>
                <a:cs typeface="ヒラギノ角ゴシック W5"/>
                <a:sym typeface="ヒラギノ角ゴシック W5"/>
              </a:defRPr>
            </a:pPr>
            <a:endParaRPr/>
          </a:p>
        </p:txBody>
      </p:sp>
      <p:sp>
        <p:nvSpPr>
          <p:cNvPr id="775" name="四角形"/>
          <p:cNvSpPr/>
          <p:nvPr/>
        </p:nvSpPr>
        <p:spPr>
          <a:xfrm>
            <a:off x="4762500" y="7558623"/>
            <a:ext cx="7361942" cy="1270001"/>
          </a:xfrm>
          <a:prstGeom prst="rect">
            <a:avLst/>
          </a:prstGeom>
          <a:solidFill>
            <a:srgbClr val="5AC6D2">
              <a:alpha val="10000"/>
            </a:srgbClr>
          </a:solidFill>
          <a:ln w="12700">
            <a:solidFill>
              <a:srgbClr val="5AC6D2"/>
            </a:solidFill>
            <a:custDash>
              <a:ds d="100000" sp="200000"/>
            </a:custDash>
          </a:ln>
        </p:spPr>
        <p:txBody>
          <a:bodyPr lIns="127000" tIns="127000" rIns="127000" bIns="127000"/>
          <a:lstStyle/>
          <a:p>
            <a:pPr algn="l">
              <a:lnSpc>
                <a:spcPts val="1900"/>
              </a:lnSpc>
              <a:spcBef>
                <a:spcPts val="1000"/>
              </a:spcBef>
              <a:defRPr sz="1200" b="0" spc="36">
                <a:latin typeface="ヒラギノ角ゴシック W5"/>
                <a:ea typeface="ヒラギノ角ゴシック W5"/>
                <a:cs typeface="ヒラギノ角ゴシック W5"/>
                <a:sym typeface="ヒラギノ角ゴシック W5"/>
              </a:defRPr>
            </a:pPr>
            <a:endParaRPr/>
          </a:p>
        </p:txBody>
      </p:sp>
      <p:sp>
        <p:nvSpPr>
          <p:cNvPr id="776" name="スライド番号"/>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29</a:t>
            </a:fld>
            <a:endParaRP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9" name="スライド番号"/>
          <p:cNvSpPr txBox="1">
            <a:spLocks noGrp="1"/>
          </p:cNvSpPr>
          <p:nvPr>
            <p:ph type="sldNum" sz="quarter" idx="2"/>
          </p:nvPr>
        </p:nvSpPr>
        <p:spPr>
          <a:xfrm>
            <a:off x="12361367" y="9029700"/>
            <a:ext cx="199035" cy="27513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3</a:t>
            </a:fld>
            <a:endParaRPr/>
          </a:p>
        </p:txBody>
      </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 name="四角形"/>
          <p:cNvSpPr/>
          <p:nvPr/>
        </p:nvSpPr>
        <p:spPr>
          <a:xfrm>
            <a:off x="4762500" y="1805523"/>
            <a:ext cx="7361942" cy="1305650"/>
          </a:xfrm>
          <a:prstGeom prst="rect">
            <a:avLst/>
          </a:prstGeom>
          <a:solidFill>
            <a:srgbClr val="5AC6D2">
              <a:alpha val="10000"/>
            </a:srgbClr>
          </a:solidFill>
          <a:ln w="12700">
            <a:solidFill>
              <a:srgbClr val="5AC6D2"/>
            </a:solidFill>
            <a:custDash>
              <a:ds d="100000" sp="200000"/>
            </a:custDash>
          </a:ln>
        </p:spPr>
        <p:txBody>
          <a:bodyPr lIns="127000" tIns="127000" rIns="127000" bIns="127000"/>
          <a:lstStyle/>
          <a:p>
            <a:pPr algn="l">
              <a:lnSpc>
                <a:spcPts val="1900"/>
              </a:lnSpc>
              <a:spcBef>
                <a:spcPts val="1000"/>
              </a:spcBef>
              <a:defRPr sz="1200" b="0" spc="36">
                <a:latin typeface="ヒラギノ角ゴシック W5"/>
                <a:ea typeface="ヒラギノ角ゴシック W5"/>
                <a:cs typeface="ヒラギノ角ゴシック W5"/>
                <a:sym typeface="ヒラギノ角ゴシック W5"/>
              </a:defRPr>
            </a:pPr>
            <a:endParaRPr/>
          </a:p>
        </p:txBody>
      </p:sp>
      <p:sp>
        <p:nvSpPr>
          <p:cNvPr id="779" name="四角形"/>
          <p:cNvSpPr/>
          <p:nvPr/>
        </p:nvSpPr>
        <p:spPr>
          <a:xfrm>
            <a:off x="4762500" y="3617389"/>
            <a:ext cx="7361942" cy="1386944"/>
          </a:xfrm>
          <a:prstGeom prst="rect">
            <a:avLst/>
          </a:prstGeom>
          <a:solidFill>
            <a:srgbClr val="5AC6D2">
              <a:alpha val="10000"/>
            </a:srgbClr>
          </a:solidFill>
          <a:ln w="12700">
            <a:solidFill>
              <a:srgbClr val="5AC6D2"/>
            </a:solidFill>
            <a:custDash>
              <a:ds d="100000" sp="200000"/>
            </a:custDash>
          </a:ln>
        </p:spPr>
        <p:txBody>
          <a:bodyPr lIns="127000" tIns="127000" rIns="127000" bIns="127000"/>
          <a:lstStyle/>
          <a:p>
            <a:pPr algn="l">
              <a:lnSpc>
                <a:spcPts val="1900"/>
              </a:lnSpc>
              <a:spcBef>
                <a:spcPts val="1000"/>
              </a:spcBef>
              <a:defRPr sz="1200" b="0" spc="36">
                <a:latin typeface="ヒラギノ角ゴシック W5"/>
                <a:ea typeface="ヒラギノ角ゴシック W5"/>
                <a:cs typeface="ヒラギノ角ゴシック W5"/>
                <a:sym typeface="ヒラギノ角ゴシック W5"/>
              </a:defRPr>
            </a:pPr>
            <a:endParaRPr/>
          </a:p>
        </p:txBody>
      </p:sp>
      <p:sp>
        <p:nvSpPr>
          <p:cNvPr id="780" name="スライド番号"/>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30</a:t>
            </a:fld>
            <a:endParaRPr/>
          </a:p>
        </p:txBody>
      </p:sp>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2" name="スライド番号"/>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31</a:t>
            </a:fld>
            <a:endParaRPr/>
          </a:p>
        </p:txBody>
      </p:sp>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4" name="四角形"/>
          <p:cNvSpPr/>
          <p:nvPr/>
        </p:nvSpPr>
        <p:spPr>
          <a:xfrm>
            <a:off x="4787384" y="2540000"/>
            <a:ext cx="7366001" cy="825500"/>
          </a:xfrm>
          <a:prstGeom prst="rect">
            <a:avLst/>
          </a:prstGeom>
          <a:solidFill>
            <a:srgbClr val="E6565C">
              <a:alpha val="10000"/>
            </a:srgbClr>
          </a:solidFill>
          <a:ln w="12700">
            <a:solidFill>
              <a:srgbClr val="E6565C"/>
            </a:solidFill>
            <a:custDash>
              <a:ds d="100000" sp="200000"/>
            </a:custDash>
          </a:ln>
        </p:spPr>
        <p:txBody>
          <a:bodyPr lIns="127000" tIns="127000" rIns="127000" bIns="127000"/>
          <a:lstStyle/>
          <a:p>
            <a:pPr algn="l">
              <a:lnSpc>
                <a:spcPts val="1900"/>
              </a:lnSpc>
              <a:spcBef>
                <a:spcPts val="1000"/>
              </a:spcBef>
              <a:defRPr sz="1200" b="0" spc="36">
                <a:latin typeface="ヒラギノ角ゴシック W5"/>
                <a:ea typeface="ヒラギノ角ゴシック W5"/>
                <a:cs typeface="ヒラギノ角ゴシック W5"/>
                <a:sym typeface="ヒラギノ角ゴシック W5"/>
              </a:defRPr>
            </a:pPr>
            <a:endParaRPr/>
          </a:p>
        </p:txBody>
      </p:sp>
      <p:sp>
        <p:nvSpPr>
          <p:cNvPr id="785" name="四角形"/>
          <p:cNvSpPr/>
          <p:nvPr/>
        </p:nvSpPr>
        <p:spPr>
          <a:xfrm>
            <a:off x="4787384" y="3949700"/>
            <a:ext cx="7366001" cy="825501"/>
          </a:xfrm>
          <a:prstGeom prst="rect">
            <a:avLst/>
          </a:prstGeom>
          <a:solidFill>
            <a:srgbClr val="E6565C">
              <a:alpha val="10000"/>
            </a:srgbClr>
          </a:solidFill>
          <a:ln w="12700">
            <a:solidFill>
              <a:srgbClr val="E6565C"/>
            </a:solidFill>
            <a:custDash>
              <a:ds d="100000" sp="200000"/>
            </a:custDash>
          </a:ln>
        </p:spPr>
        <p:txBody>
          <a:bodyPr lIns="127000" tIns="127000" rIns="127000" bIns="127000"/>
          <a:lstStyle/>
          <a:p>
            <a:pPr algn="l">
              <a:lnSpc>
                <a:spcPts val="1900"/>
              </a:lnSpc>
              <a:spcBef>
                <a:spcPts val="1000"/>
              </a:spcBef>
              <a:defRPr sz="1200" b="0" spc="36">
                <a:latin typeface="ヒラギノ角ゴシック W5"/>
                <a:ea typeface="ヒラギノ角ゴシック W5"/>
                <a:cs typeface="ヒラギノ角ゴシック W5"/>
                <a:sym typeface="ヒラギノ角ゴシック W5"/>
              </a:defRPr>
            </a:pPr>
            <a:endParaRPr/>
          </a:p>
        </p:txBody>
      </p:sp>
      <p:sp>
        <p:nvSpPr>
          <p:cNvPr id="786" name="四角形"/>
          <p:cNvSpPr/>
          <p:nvPr/>
        </p:nvSpPr>
        <p:spPr>
          <a:xfrm>
            <a:off x="4787384" y="5351495"/>
            <a:ext cx="7366001" cy="825501"/>
          </a:xfrm>
          <a:prstGeom prst="rect">
            <a:avLst/>
          </a:prstGeom>
          <a:solidFill>
            <a:srgbClr val="E6565C">
              <a:alpha val="10000"/>
            </a:srgbClr>
          </a:solidFill>
          <a:ln w="12700">
            <a:solidFill>
              <a:srgbClr val="E6565C"/>
            </a:solidFill>
            <a:custDash>
              <a:ds d="100000" sp="200000"/>
            </a:custDash>
          </a:ln>
        </p:spPr>
        <p:txBody>
          <a:bodyPr lIns="127000" tIns="127000" rIns="127000" bIns="127000"/>
          <a:lstStyle/>
          <a:p>
            <a:pPr algn="l">
              <a:lnSpc>
                <a:spcPts val="1900"/>
              </a:lnSpc>
              <a:spcBef>
                <a:spcPts val="1000"/>
              </a:spcBef>
              <a:defRPr sz="1200" b="0" spc="36">
                <a:latin typeface="ヒラギノ角ゴシック W5"/>
                <a:ea typeface="ヒラギノ角ゴシック W5"/>
                <a:cs typeface="ヒラギノ角ゴシック W5"/>
                <a:sym typeface="ヒラギノ角ゴシック W5"/>
              </a:defRPr>
            </a:pPr>
            <a:endParaRPr/>
          </a:p>
        </p:txBody>
      </p:sp>
      <p:sp>
        <p:nvSpPr>
          <p:cNvPr id="787" name="四角形"/>
          <p:cNvSpPr/>
          <p:nvPr/>
        </p:nvSpPr>
        <p:spPr>
          <a:xfrm>
            <a:off x="4787384" y="6756400"/>
            <a:ext cx="7366001" cy="825501"/>
          </a:xfrm>
          <a:prstGeom prst="rect">
            <a:avLst/>
          </a:prstGeom>
          <a:solidFill>
            <a:srgbClr val="E6565C">
              <a:alpha val="10000"/>
            </a:srgbClr>
          </a:solidFill>
          <a:ln w="12700">
            <a:solidFill>
              <a:srgbClr val="E6565C"/>
            </a:solidFill>
            <a:custDash>
              <a:ds d="100000" sp="200000"/>
            </a:custDash>
          </a:ln>
        </p:spPr>
        <p:txBody>
          <a:bodyPr lIns="127000" tIns="127000" rIns="127000" bIns="127000"/>
          <a:lstStyle/>
          <a:p>
            <a:pPr algn="l">
              <a:lnSpc>
                <a:spcPts val="1900"/>
              </a:lnSpc>
              <a:spcBef>
                <a:spcPts val="1000"/>
              </a:spcBef>
              <a:defRPr sz="1200" b="0" spc="36">
                <a:latin typeface="ヒラギノ角ゴシック W5"/>
                <a:ea typeface="ヒラギノ角ゴシック W5"/>
                <a:cs typeface="ヒラギノ角ゴシック W5"/>
                <a:sym typeface="ヒラギノ角ゴシック W5"/>
              </a:defRPr>
            </a:pPr>
            <a:endParaRPr/>
          </a:p>
        </p:txBody>
      </p:sp>
      <p:sp>
        <p:nvSpPr>
          <p:cNvPr id="788" name="四角形"/>
          <p:cNvSpPr/>
          <p:nvPr/>
        </p:nvSpPr>
        <p:spPr>
          <a:xfrm>
            <a:off x="4787384" y="8166100"/>
            <a:ext cx="7366001" cy="825500"/>
          </a:xfrm>
          <a:prstGeom prst="rect">
            <a:avLst/>
          </a:prstGeom>
          <a:solidFill>
            <a:srgbClr val="E6565C">
              <a:alpha val="10000"/>
            </a:srgbClr>
          </a:solidFill>
          <a:ln w="12700">
            <a:solidFill>
              <a:srgbClr val="E6565C"/>
            </a:solidFill>
            <a:custDash>
              <a:ds d="100000" sp="200000"/>
            </a:custDash>
          </a:ln>
        </p:spPr>
        <p:txBody>
          <a:bodyPr lIns="127000" tIns="127000" rIns="127000" bIns="127000"/>
          <a:lstStyle/>
          <a:p>
            <a:pPr algn="l">
              <a:lnSpc>
                <a:spcPts val="1900"/>
              </a:lnSpc>
              <a:spcBef>
                <a:spcPts val="1000"/>
              </a:spcBef>
              <a:defRPr sz="1200" b="0" spc="36">
                <a:latin typeface="ヒラギノ角ゴシック W5"/>
                <a:ea typeface="ヒラギノ角ゴシック W5"/>
                <a:cs typeface="ヒラギノ角ゴシック W5"/>
                <a:sym typeface="ヒラギノ角ゴシック W5"/>
              </a:defRPr>
            </a:pPr>
            <a:endParaRPr/>
          </a:p>
        </p:txBody>
      </p:sp>
      <p:sp>
        <p:nvSpPr>
          <p:cNvPr id="789" name="スライド番号"/>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32</a:t>
            </a:fld>
            <a:endParaRPr/>
          </a:p>
        </p:txBody>
      </p:sp>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1" name="スライド番号"/>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33</a:t>
            </a:fld>
            <a:endParaRPr/>
          </a:p>
        </p:txBody>
      </p:sp>
      <p:sp>
        <p:nvSpPr>
          <p:cNvPr id="792" name="四角形"/>
          <p:cNvSpPr/>
          <p:nvPr/>
        </p:nvSpPr>
        <p:spPr>
          <a:xfrm>
            <a:off x="4762500" y="2541083"/>
            <a:ext cx="7366000" cy="952501"/>
          </a:xfrm>
          <a:prstGeom prst="rect">
            <a:avLst/>
          </a:prstGeom>
          <a:solidFill>
            <a:srgbClr val="E6565C">
              <a:alpha val="10000"/>
            </a:srgbClr>
          </a:solidFill>
          <a:ln w="12700">
            <a:solidFill>
              <a:srgbClr val="E6565C"/>
            </a:solidFill>
            <a:custDash>
              <a:ds d="100000" sp="200000"/>
            </a:custDash>
          </a:ln>
        </p:spPr>
        <p:txBody>
          <a:bodyPr lIns="127000" tIns="127000" rIns="127000" bIns="127000"/>
          <a:lstStyle/>
          <a:p>
            <a:pPr algn="l">
              <a:lnSpc>
                <a:spcPts val="1900"/>
              </a:lnSpc>
              <a:spcBef>
                <a:spcPts val="1000"/>
              </a:spcBef>
              <a:defRPr sz="1200" b="0" spc="36">
                <a:latin typeface="ヒラギノ角ゴシック W5"/>
                <a:ea typeface="ヒラギノ角ゴシック W5"/>
                <a:cs typeface="ヒラギノ角ゴシック W5"/>
                <a:sym typeface="ヒラギノ角ゴシック W5"/>
              </a:defRPr>
            </a:pPr>
            <a:endParaRPr/>
          </a:p>
        </p:txBody>
      </p:sp>
      <p:sp>
        <p:nvSpPr>
          <p:cNvPr id="793" name="四角形"/>
          <p:cNvSpPr/>
          <p:nvPr/>
        </p:nvSpPr>
        <p:spPr>
          <a:xfrm>
            <a:off x="4762500" y="4165986"/>
            <a:ext cx="7366000" cy="952501"/>
          </a:xfrm>
          <a:prstGeom prst="rect">
            <a:avLst/>
          </a:prstGeom>
          <a:solidFill>
            <a:srgbClr val="E6565C">
              <a:alpha val="10000"/>
            </a:srgbClr>
          </a:solidFill>
          <a:ln w="12700">
            <a:solidFill>
              <a:srgbClr val="E6565C"/>
            </a:solidFill>
            <a:custDash>
              <a:ds d="100000" sp="200000"/>
            </a:custDash>
          </a:ln>
        </p:spPr>
        <p:txBody>
          <a:bodyPr lIns="127000" tIns="127000" rIns="127000" bIns="127000"/>
          <a:lstStyle/>
          <a:p>
            <a:pPr algn="l">
              <a:lnSpc>
                <a:spcPts val="1900"/>
              </a:lnSpc>
              <a:spcBef>
                <a:spcPts val="1000"/>
              </a:spcBef>
              <a:defRPr sz="1200" b="0" spc="36">
                <a:latin typeface="ヒラギノ角ゴシック W5"/>
                <a:ea typeface="ヒラギノ角ゴシック W5"/>
                <a:cs typeface="ヒラギノ角ゴシック W5"/>
                <a:sym typeface="ヒラギノ角ゴシック W5"/>
              </a:defRPr>
            </a:pPr>
            <a:endParaRPr/>
          </a:p>
        </p:txBody>
      </p:sp>
      <p:sp>
        <p:nvSpPr>
          <p:cNvPr id="794" name="四角形"/>
          <p:cNvSpPr/>
          <p:nvPr/>
        </p:nvSpPr>
        <p:spPr>
          <a:xfrm>
            <a:off x="4762500" y="5790889"/>
            <a:ext cx="7366000" cy="952501"/>
          </a:xfrm>
          <a:prstGeom prst="rect">
            <a:avLst/>
          </a:prstGeom>
          <a:solidFill>
            <a:srgbClr val="E6565C">
              <a:alpha val="10000"/>
            </a:srgbClr>
          </a:solidFill>
          <a:ln w="12700">
            <a:solidFill>
              <a:srgbClr val="E6565C"/>
            </a:solidFill>
            <a:custDash>
              <a:ds d="100000" sp="200000"/>
            </a:custDash>
          </a:ln>
        </p:spPr>
        <p:txBody>
          <a:bodyPr lIns="127000" tIns="127000" rIns="127000" bIns="127000"/>
          <a:lstStyle/>
          <a:p>
            <a:pPr algn="l">
              <a:lnSpc>
                <a:spcPts val="1900"/>
              </a:lnSpc>
              <a:spcBef>
                <a:spcPts val="1000"/>
              </a:spcBef>
              <a:defRPr sz="1200" b="0" spc="36">
                <a:latin typeface="ヒラギノ角ゴシック W5"/>
                <a:ea typeface="ヒラギノ角ゴシック W5"/>
                <a:cs typeface="ヒラギノ角ゴシック W5"/>
                <a:sym typeface="ヒラギノ角ゴシック W5"/>
              </a:defRPr>
            </a:pPr>
            <a:endParaRPr/>
          </a:p>
        </p:txBody>
      </p:sp>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6" name="四角形"/>
          <p:cNvSpPr/>
          <p:nvPr/>
        </p:nvSpPr>
        <p:spPr>
          <a:xfrm>
            <a:off x="4762500" y="5918910"/>
            <a:ext cx="7361942" cy="2919731"/>
          </a:xfrm>
          <a:prstGeom prst="rect">
            <a:avLst/>
          </a:prstGeom>
          <a:solidFill>
            <a:srgbClr val="60C66F">
              <a:alpha val="10000"/>
            </a:srgbClr>
          </a:solidFill>
          <a:ln w="12700">
            <a:solidFill>
              <a:srgbClr val="60C66F"/>
            </a:solidFill>
            <a:custDash>
              <a:ds d="100000" sp="200000"/>
            </a:custDash>
          </a:ln>
        </p:spPr>
        <p:txBody>
          <a:bodyPr lIns="127000" tIns="127000" rIns="127000" bIns="127000" anchor="ctr"/>
          <a:lstStyle/>
          <a:p>
            <a:pPr algn="l">
              <a:lnSpc>
                <a:spcPts val="1900"/>
              </a:lnSpc>
              <a:spcBef>
                <a:spcPts val="1000"/>
              </a:spcBef>
              <a:defRPr sz="1200" b="0" spc="36">
                <a:latin typeface="ヒラギノ角ゴシック W5"/>
                <a:ea typeface="ヒラギノ角ゴシック W5"/>
                <a:cs typeface="ヒラギノ角ゴシック W5"/>
                <a:sym typeface="ヒラギノ角ゴシック W5"/>
              </a:defRPr>
            </a:pPr>
            <a:endParaRPr/>
          </a:p>
        </p:txBody>
      </p:sp>
      <p:sp>
        <p:nvSpPr>
          <p:cNvPr id="797" name="四角形"/>
          <p:cNvSpPr/>
          <p:nvPr/>
        </p:nvSpPr>
        <p:spPr>
          <a:xfrm>
            <a:off x="4762500" y="3834770"/>
            <a:ext cx="7361942" cy="602831"/>
          </a:xfrm>
          <a:prstGeom prst="rect">
            <a:avLst/>
          </a:prstGeom>
          <a:solidFill>
            <a:srgbClr val="60C66F">
              <a:alpha val="10000"/>
            </a:srgbClr>
          </a:solidFill>
          <a:ln w="12700">
            <a:solidFill>
              <a:srgbClr val="60C66F"/>
            </a:solidFill>
            <a:custDash>
              <a:ds d="100000" sp="200000"/>
            </a:custDash>
          </a:ln>
        </p:spPr>
        <p:txBody>
          <a:bodyPr lIns="127000" tIns="127000" rIns="127000" bIns="127000" anchor="ctr"/>
          <a:lstStyle/>
          <a:p>
            <a:pPr algn="l">
              <a:lnSpc>
                <a:spcPts val="1900"/>
              </a:lnSpc>
              <a:spcBef>
                <a:spcPts val="1000"/>
              </a:spcBef>
              <a:defRPr sz="1200" b="0" spc="36">
                <a:latin typeface="ヒラギノ角ゴシック W5"/>
                <a:ea typeface="ヒラギノ角ゴシック W5"/>
                <a:cs typeface="ヒラギノ角ゴシック W5"/>
                <a:sym typeface="ヒラギノ角ゴシック W5"/>
              </a:defRPr>
            </a:pPr>
            <a:endParaRPr/>
          </a:p>
        </p:txBody>
      </p:sp>
      <p:sp>
        <p:nvSpPr>
          <p:cNvPr id="798" name="スライド番号"/>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34</a:t>
            </a:fld>
            <a:endParaRPr/>
          </a:p>
        </p:txBody>
      </p:sp>
      <p:grpSp>
        <p:nvGrpSpPr>
          <p:cNvPr id="804" name="グループ"/>
          <p:cNvGrpSpPr/>
          <p:nvPr/>
        </p:nvGrpSpPr>
        <p:grpSpPr>
          <a:xfrm>
            <a:off x="4704576" y="4810053"/>
            <a:ext cx="3248079" cy="561435"/>
            <a:chOff x="15189" y="0"/>
            <a:chExt cx="3248078" cy="561434"/>
          </a:xfrm>
        </p:grpSpPr>
        <p:sp>
          <p:nvSpPr>
            <p:cNvPr id="799" name="星形"/>
            <p:cNvSpPr/>
            <p:nvPr/>
          </p:nvSpPr>
          <p:spPr>
            <a:xfrm>
              <a:off x="15189" y="0"/>
              <a:ext cx="590328" cy="561435"/>
            </a:xfrm>
            <a:prstGeom prst="star5">
              <a:avLst>
                <a:gd name="adj" fmla="val 19100"/>
                <a:gd name="hf" fmla="val 105146"/>
                <a:gd name="vf" fmla="val 110557"/>
              </a:avLst>
            </a:prstGeom>
            <a:solidFill>
              <a:srgbClr val="D6D5D5">
                <a:alpha val="49765"/>
              </a:srgbClr>
            </a:solidFill>
            <a:ln w="12700" cap="flat">
              <a:noFill/>
              <a:miter lim="400000"/>
            </a:ln>
            <a:effectLst/>
          </p:spPr>
          <p:txBody>
            <a:bodyPr wrap="square" lIns="50800" tIns="50800" rIns="50800" bIns="50800" numCol="1" anchor="ctr">
              <a:noAutofit/>
            </a:bodyPr>
            <a:lstStyle/>
            <a:p>
              <a:pPr algn="l">
                <a:lnSpc>
                  <a:spcPct val="110000"/>
                </a:lnSpc>
                <a:spcBef>
                  <a:spcPts val="1200"/>
                </a:spcBef>
                <a:defRPr sz="1600" b="0">
                  <a:latin typeface="+mj-lt"/>
                  <a:ea typeface="+mj-ea"/>
                  <a:cs typeface="+mj-cs"/>
                  <a:sym typeface="Helvetica Neue Medium"/>
                </a:defRPr>
              </a:pPr>
              <a:endParaRPr/>
            </a:p>
          </p:txBody>
        </p:sp>
        <p:sp>
          <p:nvSpPr>
            <p:cNvPr id="800" name="星形"/>
            <p:cNvSpPr/>
            <p:nvPr/>
          </p:nvSpPr>
          <p:spPr>
            <a:xfrm>
              <a:off x="679627" y="0"/>
              <a:ext cx="590328" cy="561435"/>
            </a:xfrm>
            <a:prstGeom prst="star5">
              <a:avLst>
                <a:gd name="adj" fmla="val 19100"/>
                <a:gd name="hf" fmla="val 105146"/>
                <a:gd name="vf" fmla="val 110557"/>
              </a:avLst>
            </a:prstGeom>
            <a:solidFill>
              <a:srgbClr val="D6D5D5">
                <a:alpha val="49765"/>
              </a:srgbClr>
            </a:solidFill>
            <a:ln w="12700" cap="flat">
              <a:noFill/>
              <a:miter lim="400000"/>
            </a:ln>
            <a:effectLst/>
          </p:spPr>
          <p:txBody>
            <a:bodyPr wrap="square" lIns="50800" tIns="50800" rIns="50800" bIns="50800" numCol="1" anchor="ctr">
              <a:noAutofit/>
            </a:bodyPr>
            <a:lstStyle/>
            <a:p>
              <a:pPr algn="l">
                <a:lnSpc>
                  <a:spcPct val="110000"/>
                </a:lnSpc>
                <a:spcBef>
                  <a:spcPts val="1200"/>
                </a:spcBef>
                <a:defRPr sz="1600" b="0">
                  <a:latin typeface="+mj-lt"/>
                  <a:ea typeface="+mj-ea"/>
                  <a:cs typeface="+mj-cs"/>
                  <a:sym typeface="Helvetica Neue Medium"/>
                </a:defRPr>
              </a:pPr>
              <a:endParaRPr/>
            </a:p>
          </p:txBody>
        </p:sp>
        <p:sp>
          <p:nvSpPr>
            <p:cNvPr id="801" name="星形"/>
            <p:cNvSpPr/>
            <p:nvPr/>
          </p:nvSpPr>
          <p:spPr>
            <a:xfrm>
              <a:off x="1344066" y="0"/>
              <a:ext cx="590327" cy="561435"/>
            </a:xfrm>
            <a:prstGeom prst="star5">
              <a:avLst>
                <a:gd name="adj" fmla="val 19100"/>
                <a:gd name="hf" fmla="val 105146"/>
                <a:gd name="vf" fmla="val 110557"/>
              </a:avLst>
            </a:prstGeom>
            <a:solidFill>
              <a:srgbClr val="D6D5D5">
                <a:alpha val="49765"/>
              </a:srgbClr>
            </a:solidFill>
            <a:ln w="12700" cap="flat">
              <a:noFill/>
              <a:miter lim="400000"/>
            </a:ln>
            <a:effectLst/>
          </p:spPr>
          <p:txBody>
            <a:bodyPr wrap="square" lIns="50800" tIns="50800" rIns="50800" bIns="50800" numCol="1" anchor="ctr">
              <a:noAutofit/>
            </a:bodyPr>
            <a:lstStyle/>
            <a:p>
              <a:pPr algn="l">
                <a:lnSpc>
                  <a:spcPct val="110000"/>
                </a:lnSpc>
                <a:spcBef>
                  <a:spcPts val="1200"/>
                </a:spcBef>
                <a:defRPr sz="1600" b="0">
                  <a:latin typeface="+mj-lt"/>
                  <a:ea typeface="+mj-ea"/>
                  <a:cs typeface="+mj-cs"/>
                  <a:sym typeface="Helvetica Neue Medium"/>
                </a:defRPr>
              </a:pPr>
              <a:endParaRPr/>
            </a:p>
          </p:txBody>
        </p:sp>
        <p:sp>
          <p:nvSpPr>
            <p:cNvPr id="802" name="星形"/>
            <p:cNvSpPr/>
            <p:nvPr/>
          </p:nvSpPr>
          <p:spPr>
            <a:xfrm>
              <a:off x="2008503" y="0"/>
              <a:ext cx="590328" cy="561435"/>
            </a:xfrm>
            <a:prstGeom prst="star5">
              <a:avLst>
                <a:gd name="adj" fmla="val 19100"/>
                <a:gd name="hf" fmla="val 105146"/>
                <a:gd name="vf" fmla="val 110557"/>
              </a:avLst>
            </a:prstGeom>
            <a:solidFill>
              <a:srgbClr val="D6D5D5">
                <a:alpha val="49765"/>
              </a:srgbClr>
            </a:solidFill>
            <a:ln w="12700" cap="flat">
              <a:noFill/>
              <a:miter lim="400000"/>
            </a:ln>
            <a:effectLst/>
          </p:spPr>
          <p:txBody>
            <a:bodyPr wrap="square" lIns="50800" tIns="50800" rIns="50800" bIns="50800" numCol="1" anchor="ctr">
              <a:noAutofit/>
            </a:bodyPr>
            <a:lstStyle/>
            <a:p>
              <a:pPr algn="l">
                <a:lnSpc>
                  <a:spcPct val="110000"/>
                </a:lnSpc>
                <a:spcBef>
                  <a:spcPts val="1200"/>
                </a:spcBef>
                <a:defRPr sz="1600" b="0">
                  <a:latin typeface="+mj-lt"/>
                  <a:ea typeface="+mj-ea"/>
                  <a:cs typeface="+mj-cs"/>
                  <a:sym typeface="Helvetica Neue Medium"/>
                </a:defRPr>
              </a:pPr>
              <a:endParaRPr/>
            </a:p>
          </p:txBody>
        </p:sp>
        <p:sp>
          <p:nvSpPr>
            <p:cNvPr id="803" name="星形"/>
            <p:cNvSpPr/>
            <p:nvPr/>
          </p:nvSpPr>
          <p:spPr>
            <a:xfrm>
              <a:off x="2672941" y="0"/>
              <a:ext cx="590327" cy="561435"/>
            </a:xfrm>
            <a:prstGeom prst="star5">
              <a:avLst>
                <a:gd name="adj" fmla="val 19100"/>
                <a:gd name="hf" fmla="val 105146"/>
                <a:gd name="vf" fmla="val 110557"/>
              </a:avLst>
            </a:prstGeom>
            <a:solidFill>
              <a:srgbClr val="D6D5D5">
                <a:alpha val="49765"/>
              </a:srgbClr>
            </a:solidFill>
            <a:ln w="12700" cap="flat">
              <a:noFill/>
              <a:miter lim="400000"/>
            </a:ln>
            <a:effectLst/>
          </p:spPr>
          <p:txBody>
            <a:bodyPr wrap="square" lIns="50800" tIns="50800" rIns="50800" bIns="50800" numCol="1" anchor="ctr">
              <a:noAutofit/>
            </a:bodyPr>
            <a:lstStyle/>
            <a:p>
              <a:pPr algn="l">
                <a:lnSpc>
                  <a:spcPct val="110000"/>
                </a:lnSpc>
                <a:spcBef>
                  <a:spcPts val="1200"/>
                </a:spcBef>
                <a:defRPr sz="1600" b="0">
                  <a:latin typeface="+mj-lt"/>
                  <a:ea typeface="+mj-ea"/>
                  <a:cs typeface="+mj-cs"/>
                  <a:sym typeface="Helvetica Neue Medium"/>
                </a:defRPr>
              </a:pPr>
              <a:endParaRPr/>
            </a:p>
          </p:txBody>
        </p:sp>
      </p:grpSp>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6" name="四角形"/>
          <p:cNvSpPr/>
          <p:nvPr/>
        </p:nvSpPr>
        <p:spPr>
          <a:xfrm>
            <a:off x="4762500" y="1092280"/>
            <a:ext cx="7366000" cy="1270001"/>
          </a:xfrm>
          <a:prstGeom prst="rect">
            <a:avLst/>
          </a:prstGeom>
          <a:solidFill>
            <a:srgbClr val="60C66F">
              <a:alpha val="10000"/>
            </a:srgbClr>
          </a:solidFill>
          <a:ln w="12700">
            <a:solidFill>
              <a:srgbClr val="60C66F"/>
            </a:solidFill>
            <a:custDash>
              <a:ds d="100000" sp="200000"/>
            </a:custDash>
          </a:ln>
        </p:spPr>
        <p:txBody>
          <a:bodyPr lIns="127000" tIns="127000" rIns="127000" bIns="127000" anchor="ctr"/>
          <a:lstStyle/>
          <a:p>
            <a:pPr algn="l">
              <a:lnSpc>
                <a:spcPts val="1900"/>
              </a:lnSpc>
              <a:spcBef>
                <a:spcPts val="1000"/>
              </a:spcBef>
              <a:defRPr sz="1200" b="0" spc="36">
                <a:latin typeface="ヒラギノ角ゴシック W5"/>
                <a:ea typeface="ヒラギノ角ゴシック W5"/>
                <a:cs typeface="ヒラギノ角ゴシック W5"/>
                <a:sym typeface="ヒラギノ角ゴシック W5"/>
              </a:defRPr>
            </a:pPr>
            <a:endParaRPr/>
          </a:p>
        </p:txBody>
      </p:sp>
      <p:sp>
        <p:nvSpPr>
          <p:cNvPr id="807" name="四角形"/>
          <p:cNvSpPr/>
          <p:nvPr/>
        </p:nvSpPr>
        <p:spPr>
          <a:xfrm>
            <a:off x="4762500" y="3247405"/>
            <a:ext cx="7366000" cy="1270001"/>
          </a:xfrm>
          <a:prstGeom prst="rect">
            <a:avLst/>
          </a:prstGeom>
          <a:solidFill>
            <a:srgbClr val="60C66F">
              <a:alpha val="10000"/>
            </a:srgbClr>
          </a:solidFill>
          <a:ln w="12700">
            <a:solidFill>
              <a:srgbClr val="60C66F"/>
            </a:solidFill>
            <a:custDash>
              <a:ds d="100000" sp="200000"/>
            </a:custDash>
          </a:ln>
        </p:spPr>
        <p:txBody>
          <a:bodyPr lIns="127000" tIns="127000" rIns="127000" bIns="127000" anchor="ctr"/>
          <a:lstStyle/>
          <a:p>
            <a:pPr algn="l">
              <a:lnSpc>
                <a:spcPts val="1900"/>
              </a:lnSpc>
              <a:spcBef>
                <a:spcPts val="1000"/>
              </a:spcBef>
              <a:defRPr sz="1200" b="0" spc="36">
                <a:latin typeface="ヒラギノ角ゴシック W5"/>
                <a:ea typeface="ヒラギノ角ゴシック W5"/>
                <a:cs typeface="ヒラギノ角ゴシック W5"/>
                <a:sym typeface="ヒラギノ角ゴシック W5"/>
              </a:defRPr>
            </a:pPr>
            <a:endParaRPr/>
          </a:p>
        </p:txBody>
      </p:sp>
      <p:sp>
        <p:nvSpPr>
          <p:cNvPr id="808" name="四角形"/>
          <p:cNvSpPr/>
          <p:nvPr/>
        </p:nvSpPr>
        <p:spPr>
          <a:xfrm>
            <a:off x="4762500" y="5402529"/>
            <a:ext cx="7366000" cy="1270001"/>
          </a:xfrm>
          <a:prstGeom prst="rect">
            <a:avLst/>
          </a:prstGeom>
          <a:solidFill>
            <a:srgbClr val="60C66F">
              <a:alpha val="10000"/>
            </a:srgbClr>
          </a:solidFill>
          <a:ln w="12700">
            <a:solidFill>
              <a:srgbClr val="60C66F"/>
            </a:solidFill>
            <a:custDash>
              <a:ds d="100000" sp="200000"/>
            </a:custDash>
          </a:ln>
        </p:spPr>
        <p:txBody>
          <a:bodyPr lIns="127000" tIns="127000" rIns="127000" bIns="127000" anchor="ctr"/>
          <a:lstStyle/>
          <a:p>
            <a:pPr algn="l">
              <a:lnSpc>
                <a:spcPts val="1900"/>
              </a:lnSpc>
              <a:spcBef>
                <a:spcPts val="1000"/>
              </a:spcBef>
              <a:defRPr sz="1200" b="0" spc="36">
                <a:latin typeface="ヒラギノ角ゴシック W5"/>
                <a:ea typeface="ヒラギノ角ゴシック W5"/>
                <a:cs typeface="ヒラギノ角ゴシック W5"/>
                <a:sym typeface="ヒラギノ角ゴシック W5"/>
              </a:defRPr>
            </a:pPr>
            <a:endParaRPr/>
          </a:p>
        </p:txBody>
      </p:sp>
      <p:sp>
        <p:nvSpPr>
          <p:cNvPr id="809" name="四角形"/>
          <p:cNvSpPr/>
          <p:nvPr/>
        </p:nvSpPr>
        <p:spPr>
          <a:xfrm>
            <a:off x="4762500" y="7557654"/>
            <a:ext cx="7366000" cy="1270001"/>
          </a:xfrm>
          <a:prstGeom prst="rect">
            <a:avLst/>
          </a:prstGeom>
          <a:solidFill>
            <a:srgbClr val="60C66F">
              <a:alpha val="10000"/>
            </a:srgbClr>
          </a:solidFill>
          <a:ln w="12700">
            <a:solidFill>
              <a:srgbClr val="60C66F"/>
            </a:solidFill>
            <a:custDash>
              <a:ds d="100000" sp="200000"/>
            </a:custDash>
          </a:ln>
        </p:spPr>
        <p:txBody>
          <a:bodyPr lIns="127000" tIns="127000" rIns="127000" bIns="127000" anchor="ctr"/>
          <a:lstStyle/>
          <a:p>
            <a:pPr algn="l">
              <a:lnSpc>
                <a:spcPts val="1900"/>
              </a:lnSpc>
              <a:spcBef>
                <a:spcPts val="1000"/>
              </a:spcBef>
              <a:defRPr sz="1200" b="0" spc="36">
                <a:latin typeface="ヒラギノ角ゴシック W5"/>
                <a:ea typeface="ヒラギノ角ゴシック W5"/>
                <a:cs typeface="ヒラギノ角ゴシック W5"/>
                <a:sym typeface="ヒラギノ角ゴシック W5"/>
              </a:defRPr>
            </a:pPr>
            <a:endParaRPr/>
          </a:p>
        </p:txBody>
      </p:sp>
      <p:sp>
        <p:nvSpPr>
          <p:cNvPr id="810" name="スライド番号"/>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35</a:t>
            </a:fld>
            <a:endParaRPr/>
          </a:p>
        </p:txBody>
      </p:sp>
    </p:spTree>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2" name="スライド番号"/>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36</a:t>
            </a:fld>
            <a:endParaRPr/>
          </a:p>
        </p:txBody>
      </p:sp>
    </p:spTree>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1" name="四角形"/>
          <p:cNvSpPr/>
          <p:nvPr/>
        </p:nvSpPr>
        <p:spPr>
          <a:xfrm>
            <a:off x="4775200" y="4521524"/>
            <a:ext cx="7336542" cy="1268549"/>
          </a:xfrm>
          <a:prstGeom prst="rect">
            <a:avLst/>
          </a:prstGeom>
          <a:solidFill>
            <a:srgbClr val="60C66F">
              <a:alpha val="10000"/>
            </a:srgbClr>
          </a:solidFill>
          <a:ln w="12700">
            <a:solidFill>
              <a:srgbClr val="60C66F"/>
            </a:solidFill>
            <a:custDash>
              <a:ds d="100000" sp="200000"/>
            </a:custDash>
          </a:ln>
        </p:spPr>
        <p:txBody>
          <a:bodyPr lIns="127000" tIns="127000" rIns="127000" bIns="127000"/>
          <a:lstStyle/>
          <a:p>
            <a:pPr algn="l">
              <a:lnSpc>
                <a:spcPts val="1900"/>
              </a:lnSpc>
              <a:spcBef>
                <a:spcPts val="1000"/>
              </a:spcBef>
              <a:defRPr sz="1200" b="0" spc="36">
                <a:latin typeface="ヒラギノ角ゴシック W5"/>
                <a:ea typeface="ヒラギノ角ゴシック W5"/>
                <a:cs typeface="ヒラギノ角ゴシック W5"/>
                <a:sym typeface="ヒラギノ角ゴシック W5"/>
              </a:defRPr>
            </a:pPr>
            <a:endParaRPr/>
          </a:p>
        </p:txBody>
      </p:sp>
      <p:sp>
        <p:nvSpPr>
          <p:cNvPr id="632" name="四角形"/>
          <p:cNvSpPr/>
          <p:nvPr/>
        </p:nvSpPr>
        <p:spPr>
          <a:xfrm>
            <a:off x="4775200" y="6746300"/>
            <a:ext cx="7336542" cy="1268550"/>
          </a:xfrm>
          <a:prstGeom prst="rect">
            <a:avLst/>
          </a:prstGeom>
          <a:solidFill>
            <a:srgbClr val="60C66F">
              <a:alpha val="10000"/>
            </a:srgbClr>
          </a:solidFill>
          <a:ln w="12700">
            <a:solidFill>
              <a:srgbClr val="60C66F"/>
            </a:solidFill>
            <a:custDash>
              <a:ds d="100000" sp="200000"/>
            </a:custDash>
          </a:ln>
        </p:spPr>
        <p:txBody>
          <a:bodyPr lIns="127000" tIns="127000" rIns="127000" bIns="127000"/>
          <a:lstStyle/>
          <a:p>
            <a:pPr algn="l">
              <a:lnSpc>
                <a:spcPts val="1900"/>
              </a:lnSpc>
              <a:spcBef>
                <a:spcPts val="1000"/>
              </a:spcBef>
              <a:defRPr sz="1200" b="0" spc="36">
                <a:latin typeface="ヒラギノ角ゴシック W5"/>
                <a:ea typeface="ヒラギノ角ゴシック W5"/>
                <a:cs typeface="ヒラギノ角ゴシック W5"/>
                <a:sym typeface="ヒラギノ角ゴシック W5"/>
              </a:defRPr>
            </a:pPr>
            <a:endParaRPr/>
          </a:p>
        </p:txBody>
      </p:sp>
      <p:sp>
        <p:nvSpPr>
          <p:cNvPr id="633" name="四角形"/>
          <p:cNvSpPr/>
          <p:nvPr/>
        </p:nvSpPr>
        <p:spPr>
          <a:xfrm>
            <a:off x="4775200" y="2296747"/>
            <a:ext cx="7336542" cy="1268550"/>
          </a:xfrm>
          <a:prstGeom prst="rect">
            <a:avLst/>
          </a:prstGeom>
          <a:solidFill>
            <a:srgbClr val="60C66F">
              <a:alpha val="10000"/>
            </a:srgbClr>
          </a:solidFill>
          <a:ln w="12700">
            <a:solidFill>
              <a:srgbClr val="60C66F"/>
            </a:solidFill>
            <a:custDash>
              <a:ds d="100000" sp="200000"/>
            </a:custDash>
          </a:ln>
        </p:spPr>
        <p:txBody>
          <a:bodyPr lIns="127000" tIns="127000" rIns="127000" bIns="127000"/>
          <a:lstStyle/>
          <a:p>
            <a:pPr algn="l">
              <a:lnSpc>
                <a:spcPts val="1900"/>
              </a:lnSpc>
              <a:spcBef>
                <a:spcPts val="1000"/>
              </a:spcBef>
              <a:defRPr sz="1200" b="0" spc="36">
                <a:latin typeface="ヒラギノ角ゴシック W5"/>
                <a:ea typeface="ヒラギノ角ゴシック W5"/>
                <a:cs typeface="ヒラギノ角ゴシック W5"/>
                <a:sym typeface="ヒラギノ角ゴシック W5"/>
              </a:defRPr>
            </a:pPr>
            <a:endParaRPr/>
          </a:p>
        </p:txBody>
      </p:sp>
      <p:sp>
        <p:nvSpPr>
          <p:cNvPr id="634" name="スライド番号"/>
          <p:cNvSpPr txBox="1">
            <a:spLocks noGrp="1"/>
          </p:cNvSpPr>
          <p:nvPr>
            <p:ph type="sldNum" sz="quarter" idx="2"/>
          </p:nvPr>
        </p:nvSpPr>
        <p:spPr>
          <a:xfrm>
            <a:off x="12361367" y="9029700"/>
            <a:ext cx="199035" cy="27513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4</a:t>
            </a:fld>
            <a:endParaRP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6" name="イメージ" descr="イメージ"/>
          <p:cNvPicPr>
            <a:picLocks noChangeAspect="1"/>
          </p:cNvPicPr>
          <p:nvPr/>
        </p:nvPicPr>
        <p:blipFill>
          <a:blip r:embed="rId2">
            <a:extLst/>
          </a:blip>
          <a:srcRect l="469" r="469"/>
          <a:stretch>
            <a:fillRect/>
          </a:stretch>
        </p:blipFill>
        <p:spPr>
          <a:xfrm>
            <a:off x="4770204" y="2851392"/>
            <a:ext cx="825501" cy="825501"/>
          </a:xfrm>
          <a:custGeom>
            <a:avLst/>
            <a:gdLst/>
            <a:ahLst/>
            <a:cxnLst>
              <a:cxn ang="0">
                <a:pos x="wd2" y="hd2"/>
              </a:cxn>
              <a:cxn ang="5400000">
                <a:pos x="wd2" y="hd2"/>
              </a:cxn>
              <a:cxn ang="10800000">
                <a:pos x="wd2" y="hd2"/>
              </a:cxn>
              <a:cxn ang="16200000">
                <a:pos x="wd2" y="hd2"/>
              </a:cxn>
            </a:cxnLst>
            <a:rect l="0" t="0" r="r" b="b"/>
            <a:pathLst>
              <a:path w="21598" h="21598" extrusionOk="0">
                <a:moveTo>
                  <a:pt x="7227" y="0"/>
                </a:moveTo>
                <a:cubicBezTo>
                  <a:pt x="5106" y="0"/>
                  <a:pt x="3839" y="-1"/>
                  <a:pt x="2991" y="353"/>
                </a:cubicBezTo>
                <a:cubicBezTo>
                  <a:pt x="1768" y="798"/>
                  <a:pt x="798" y="1768"/>
                  <a:pt x="353" y="2991"/>
                </a:cubicBezTo>
                <a:cubicBezTo>
                  <a:pt x="-1" y="3839"/>
                  <a:pt x="0" y="5106"/>
                  <a:pt x="0" y="7227"/>
                </a:cubicBezTo>
                <a:lnTo>
                  <a:pt x="0" y="14371"/>
                </a:lnTo>
                <a:cubicBezTo>
                  <a:pt x="0" y="16492"/>
                  <a:pt x="-1" y="17759"/>
                  <a:pt x="353" y="18607"/>
                </a:cubicBezTo>
                <a:cubicBezTo>
                  <a:pt x="798" y="19830"/>
                  <a:pt x="1768" y="20800"/>
                  <a:pt x="2991" y="21245"/>
                </a:cubicBezTo>
                <a:cubicBezTo>
                  <a:pt x="3839" y="21599"/>
                  <a:pt x="5106" y="21598"/>
                  <a:pt x="7227" y="21598"/>
                </a:cubicBezTo>
                <a:lnTo>
                  <a:pt x="14371" y="21598"/>
                </a:lnTo>
                <a:cubicBezTo>
                  <a:pt x="16492" y="21598"/>
                  <a:pt x="17759" y="21599"/>
                  <a:pt x="18607" y="21245"/>
                </a:cubicBezTo>
                <a:cubicBezTo>
                  <a:pt x="19830" y="20800"/>
                  <a:pt x="20800" y="19830"/>
                  <a:pt x="21245" y="18607"/>
                </a:cubicBezTo>
                <a:cubicBezTo>
                  <a:pt x="21599" y="17759"/>
                  <a:pt x="21598" y="16492"/>
                  <a:pt x="21598" y="14371"/>
                </a:cubicBezTo>
                <a:lnTo>
                  <a:pt x="21598" y="7227"/>
                </a:lnTo>
                <a:cubicBezTo>
                  <a:pt x="21598" y="5106"/>
                  <a:pt x="21599" y="3839"/>
                  <a:pt x="21245" y="2991"/>
                </a:cubicBezTo>
                <a:cubicBezTo>
                  <a:pt x="20800" y="1768"/>
                  <a:pt x="19830" y="798"/>
                  <a:pt x="18607" y="353"/>
                </a:cubicBezTo>
                <a:cubicBezTo>
                  <a:pt x="17759" y="-1"/>
                  <a:pt x="16492" y="0"/>
                  <a:pt x="14371" y="0"/>
                </a:cubicBezTo>
                <a:lnTo>
                  <a:pt x="7227" y="0"/>
                </a:lnTo>
                <a:close/>
              </a:path>
            </a:pathLst>
          </a:custGeom>
          <a:ln w="12700">
            <a:miter lim="400000"/>
          </a:ln>
        </p:spPr>
      </p:pic>
      <p:pic>
        <p:nvPicPr>
          <p:cNvPr id="637" name="イメージ" descr="イメージ"/>
          <p:cNvPicPr>
            <a:picLocks noChangeAspect="1"/>
          </p:cNvPicPr>
          <p:nvPr/>
        </p:nvPicPr>
        <p:blipFill>
          <a:blip r:embed="rId2">
            <a:extLst/>
          </a:blip>
          <a:srcRect l="469" r="469"/>
          <a:stretch>
            <a:fillRect/>
          </a:stretch>
        </p:blipFill>
        <p:spPr>
          <a:xfrm>
            <a:off x="4770204" y="4128184"/>
            <a:ext cx="825501" cy="825501"/>
          </a:xfrm>
          <a:custGeom>
            <a:avLst/>
            <a:gdLst/>
            <a:ahLst/>
            <a:cxnLst>
              <a:cxn ang="0">
                <a:pos x="wd2" y="hd2"/>
              </a:cxn>
              <a:cxn ang="5400000">
                <a:pos x="wd2" y="hd2"/>
              </a:cxn>
              <a:cxn ang="10800000">
                <a:pos x="wd2" y="hd2"/>
              </a:cxn>
              <a:cxn ang="16200000">
                <a:pos x="wd2" y="hd2"/>
              </a:cxn>
            </a:cxnLst>
            <a:rect l="0" t="0" r="r" b="b"/>
            <a:pathLst>
              <a:path w="21598" h="21598" extrusionOk="0">
                <a:moveTo>
                  <a:pt x="7227" y="0"/>
                </a:moveTo>
                <a:cubicBezTo>
                  <a:pt x="5106" y="0"/>
                  <a:pt x="3839" y="-1"/>
                  <a:pt x="2991" y="353"/>
                </a:cubicBezTo>
                <a:cubicBezTo>
                  <a:pt x="1768" y="798"/>
                  <a:pt x="798" y="1768"/>
                  <a:pt x="353" y="2991"/>
                </a:cubicBezTo>
                <a:cubicBezTo>
                  <a:pt x="-1" y="3839"/>
                  <a:pt x="0" y="5106"/>
                  <a:pt x="0" y="7227"/>
                </a:cubicBezTo>
                <a:lnTo>
                  <a:pt x="0" y="14371"/>
                </a:lnTo>
                <a:cubicBezTo>
                  <a:pt x="0" y="16492"/>
                  <a:pt x="-1" y="17759"/>
                  <a:pt x="353" y="18607"/>
                </a:cubicBezTo>
                <a:cubicBezTo>
                  <a:pt x="798" y="19830"/>
                  <a:pt x="1768" y="20800"/>
                  <a:pt x="2991" y="21245"/>
                </a:cubicBezTo>
                <a:cubicBezTo>
                  <a:pt x="3839" y="21599"/>
                  <a:pt x="5106" y="21598"/>
                  <a:pt x="7227" y="21598"/>
                </a:cubicBezTo>
                <a:lnTo>
                  <a:pt x="14371" y="21598"/>
                </a:lnTo>
                <a:cubicBezTo>
                  <a:pt x="16492" y="21598"/>
                  <a:pt x="17759" y="21599"/>
                  <a:pt x="18607" y="21245"/>
                </a:cubicBezTo>
                <a:cubicBezTo>
                  <a:pt x="19830" y="20800"/>
                  <a:pt x="20800" y="19830"/>
                  <a:pt x="21245" y="18607"/>
                </a:cubicBezTo>
                <a:cubicBezTo>
                  <a:pt x="21599" y="17759"/>
                  <a:pt x="21598" y="16492"/>
                  <a:pt x="21598" y="14371"/>
                </a:cubicBezTo>
                <a:lnTo>
                  <a:pt x="21598" y="7227"/>
                </a:lnTo>
                <a:cubicBezTo>
                  <a:pt x="21598" y="5106"/>
                  <a:pt x="21599" y="3839"/>
                  <a:pt x="21245" y="2991"/>
                </a:cubicBezTo>
                <a:cubicBezTo>
                  <a:pt x="20800" y="1768"/>
                  <a:pt x="19830" y="798"/>
                  <a:pt x="18607" y="353"/>
                </a:cubicBezTo>
                <a:cubicBezTo>
                  <a:pt x="17759" y="-1"/>
                  <a:pt x="16492" y="0"/>
                  <a:pt x="14371" y="0"/>
                </a:cubicBezTo>
                <a:lnTo>
                  <a:pt x="7227" y="0"/>
                </a:lnTo>
                <a:close/>
              </a:path>
            </a:pathLst>
          </a:custGeom>
          <a:ln w="12700">
            <a:miter lim="400000"/>
          </a:ln>
        </p:spPr>
      </p:pic>
      <p:pic>
        <p:nvPicPr>
          <p:cNvPr id="638" name="イメージ" descr="イメージ"/>
          <p:cNvPicPr>
            <a:picLocks noChangeAspect="1"/>
          </p:cNvPicPr>
          <p:nvPr/>
        </p:nvPicPr>
        <p:blipFill>
          <a:blip r:embed="rId2">
            <a:extLst/>
          </a:blip>
          <a:srcRect l="469" r="469"/>
          <a:stretch>
            <a:fillRect/>
          </a:stretch>
        </p:blipFill>
        <p:spPr>
          <a:xfrm>
            <a:off x="4770204" y="5391150"/>
            <a:ext cx="825501" cy="825501"/>
          </a:xfrm>
          <a:custGeom>
            <a:avLst/>
            <a:gdLst/>
            <a:ahLst/>
            <a:cxnLst>
              <a:cxn ang="0">
                <a:pos x="wd2" y="hd2"/>
              </a:cxn>
              <a:cxn ang="5400000">
                <a:pos x="wd2" y="hd2"/>
              </a:cxn>
              <a:cxn ang="10800000">
                <a:pos x="wd2" y="hd2"/>
              </a:cxn>
              <a:cxn ang="16200000">
                <a:pos x="wd2" y="hd2"/>
              </a:cxn>
            </a:cxnLst>
            <a:rect l="0" t="0" r="r" b="b"/>
            <a:pathLst>
              <a:path w="21598" h="21598" extrusionOk="0">
                <a:moveTo>
                  <a:pt x="7227" y="0"/>
                </a:moveTo>
                <a:cubicBezTo>
                  <a:pt x="5106" y="0"/>
                  <a:pt x="3839" y="-1"/>
                  <a:pt x="2991" y="353"/>
                </a:cubicBezTo>
                <a:cubicBezTo>
                  <a:pt x="1768" y="798"/>
                  <a:pt x="798" y="1768"/>
                  <a:pt x="353" y="2991"/>
                </a:cubicBezTo>
                <a:cubicBezTo>
                  <a:pt x="-1" y="3839"/>
                  <a:pt x="0" y="5106"/>
                  <a:pt x="0" y="7227"/>
                </a:cubicBezTo>
                <a:lnTo>
                  <a:pt x="0" y="14371"/>
                </a:lnTo>
                <a:cubicBezTo>
                  <a:pt x="0" y="16492"/>
                  <a:pt x="-1" y="17759"/>
                  <a:pt x="353" y="18607"/>
                </a:cubicBezTo>
                <a:cubicBezTo>
                  <a:pt x="798" y="19830"/>
                  <a:pt x="1768" y="20800"/>
                  <a:pt x="2991" y="21245"/>
                </a:cubicBezTo>
                <a:cubicBezTo>
                  <a:pt x="3839" y="21599"/>
                  <a:pt x="5106" y="21598"/>
                  <a:pt x="7227" y="21598"/>
                </a:cubicBezTo>
                <a:lnTo>
                  <a:pt x="14371" y="21598"/>
                </a:lnTo>
                <a:cubicBezTo>
                  <a:pt x="16492" y="21598"/>
                  <a:pt x="17759" y="21599"/>
                  <a:pt x="18607" y="21245"/>
                </a:cubicBezTo>
                <a:cubicBezTo>
                  <a:pt x="19830" y="20800"/>
                  <a:pt x="20800" y="19830"/>
                  <a:pt x="21245" y="18607"/>
                </a:cubicBezTo>
                <a:cubicBezTo>
                  <a:pt x="21599" y="17759"/>
                  <a:pt x="21598" y="16492"/>
                  <a:pt x="21598" y="14371"/>
                </a:cubicBezTo>
                <a:lnTo>
                  <a:pt x="21598" y="7227"/>
                </a:lnTo>
                <a:cubicBezTo>
                  <a:pt x="21598" y="5106"/>
                  <a:pt x="21599" y="3839"/>
                  <a:pt x="21245" y="2991"/>
                </a:cubicBezTo>
                <a:cubicBezTo>
                  <a:pt x="20800" y="1768"/>
                  <a:pt x="19830" y="798"/>
                  <a:pt x="18607" y="353"/>
                </a:cubicBezTo>
                <a:cubicBezTo>
                  <a:pt x="17759" y="-1"/>
                  <a:pt x="16492" y="0"/>
                  <a:pt x="14371" y="0"/>
                </a:cubicBezTo>
                <a:lnTo>
                  <a:pt x="7227" y="0"/>
                </a:lnTo>
                <a:close/>
              </a:path>
            </a:pathLst>
          </a:custGeom>
          <a:ln w="12700">
            <a:miter lim="400000"/>
          </a:ln>
        </p:spPr>
      </p:pic>
      <p:pic>
        <p:nvPicPr>
          <p:cNvPr id="639" name="イメージ" descr="イメージ"/>
          <p:cNvPicPr>
            <a:picLocks noChangeAspect="1"/>
          </p:cNvPicPr>
          <p:nvPr/>
        </p:nvPicPr>
        <p:blipFill>
          <a:blip r:embed="rId2">
            <a:extLst/>
          </a:blip>
          <a:srcRect l="469" r="469"/>
          <a:stretch>
            <a:fillRect/>
          </a:stretch>
        </p:blipFill>
        <p:spPr>
          <a:xfrm>
            <a:off x="4770204" y="6666815"/>
            <a:ext cx="825501" cy="825501"/>
          </a:xfrm>
          <a:custGeom>
            <a:avLst/>
            <a:gdLst/>
            <a:ahLst/>
            <a:cxnLst>
              <a:cxn ang="0">
                <a:pos x="wd2" y="hd2"/>
              </a:cxn>
              <a:cxn ang="5400000">
                <a:pos x="wd2" y="hd2"/>
              </a:cxn>
              <a:cxn ang="10800000">
                <a:pos x="wd2" y="hd2"/>
              </a:cxn>
              <a:cxn ang="16200000">
                <a:pos x="wd2" y="hd2"/>
              </a:cxn>
            </a:cxnLst>
            <a:rect l="0" t="0" r="r" b="b"/>
            <a:pathLst>
              <a:path w="21598" h="21598" extrusionOk="0">
                <a:moveTo>
                  <a:pt x="7227" y="0"/>
                </a:moveTo>
                <a:cubicBezTo>
                  <a:pt x="5106" y="0"/>
                  <a:pt x="3839" y="-1"/>
                  <a:pt x="2991" y="353"/>
                </a:cubicBezTo>
                <a:cubicBezTo>
                  <a:pt x="1768" y="798"/>
                  <a:pt x="798" y="1768"/>
                  <a:pt x="353" y="2991"/>
                </a:cubicBezTo>
                <a:cubicBezTo>
                  <a:pt x="-1" y="3839"/>
                  <a:pt x="0" y="5106"/>
                  <a:pt x="0" y="7227"/>
                </a:cubicBezTo>
                <a:lnTo>
                  <a:pt x="0" y="14371"/>
                </a:lnTo>
                <a:cubicBezTo>
                  <a:pt x="0" y="16492"/>
                  <a:pt x="-1" y="17759"/>
                  <a:pt x="353" y="18607"/>
                </a:cubicBezTo>
                <a:cubicBezTo>
                  <a:pt x="798" y="19830"/>
                  <a:pt x="1768" y="20800"/>
                  <a:pt x="2991" y="21245"/>
                </a:cubicBezTo>
                <a:cubicBezTo>
                  <a:pt x="3839" y="21599"/>
                  <a:pt x="5106" y="21598"/>
                  <a:pt x="7227" y="21598"/>
                </a:cubicBezTo>
                <a:lnTo>
                  <a:pt x="14371" y="21598"/>
                </a:lnTo>
                <a:cubicBezTo>
                  <a:pt x="16492" y="21598"/>
                  <a:pt x="17759" y="21599"/>
                  <a:pt x="18607" y="21245"/>
                </a:cubicBezTo>
                <a:cubicBezTo>
                  <a:pt x="19830" y="20800"/>
                  <a:pt x="20800" y="19830"/>
                  <a:pt x="21245" y="18607"/>
                </a:cubicBezTo>
                <a:cubicBezTo>
                  <a:pt x="21599" y="17759"/>
                  <a:pt x="21598" y="16492"/>
                  <a:pt x="21598" y="14371"/>
                </a:cubicBezTo>
                <a:lnTo>
                  <a:pt x="21598" y="7227"/>
                </a:lnTo>
                <a:cubicBezTo>
                  <a:pt x="21598" y="5106"/>
                  <a:pt x="21599" y="3839"/>
                  <a:pt x="21245" y="2991"/>
                </a:cubicBezTo>
                <a:cubicBezTo>
                  <a:pt x="20800" y="1768"/>
                  <a:pt x="19830" y="798"/>
                  <a:pt x="18607" y="353"/>
                </a:cubicBezTo>
                <a:cubicBezTo>
                  <a:pt x="17759" y="-1"/>
                  <a:pt x="16492" y="0"/>
                  <a:pt x="14371" y="0"/>
                </a:cubicBezTo>
                <a:lnTo>
                  <a:pt x="7227" y="0"/>
                </a:lnTo>
                <a:close/>
              </a:path>
            </a:pathLst>
          </a:custGeom>
          <a:ln w="12700">
            <a:miter lim="400000"/>
          </a:ln>
        </p:spPr>
      </p:pic>
      <p:pic>
        <p:nvPicPr>
          <p:cNvPr id="640" name="イメージ" descr="イメージ"/>
          <p:cNvPicPr>
            <a:picLocks noChangeAspect="1"/>
          </p:cNvPicPr>
          <p:nvPr/>
        </p:nvPicPr>
        <p:blipFill>
          <a:blip r:embed="rId2">
            <a:extLst/>
          </a:blip>
          <a:srcRect l="469" r="469"/>
          <a:stretch>
            <a:fillRect/>
          </a:stretch>
        </p:blipFill>
        <p:spPr>
          <a:xfrm>
            <a:off x="4770204" y="7942481"/>
            <a:ext cx="825501" cy="825501"/>
          </a:xfrm>
          <a:custGeom>
            <a:avLst/>
            <a:gdLst/>
            <a:ahLst/>
            <a:cxnLst>
              <a:cxn ang="0">
                <a:pos x="wd2" y="hd2"/>
              </a:cxn>
              <a:cxn ang="5400000">
                <a:pos x="wd2" y="hd2"/>
              </a:cxn>
              <a:cxn ang="10800000">
                <a:pos x="wd2" y="hd2"/>
              </a:cxn>
              <a:cxn ang="16200000">
                <a:pos x="wd2" y="hd2"/>
              </a:cxn>
            </a:cxnLst>
            <a:rect l="0" t="0" r="r" b="b"/>
            <a:pathLst>
              <a:path w="21598" h="21598" extrusionOk="0">
                <a:moveTo>
                  <a:pt x="7227" y="0"/>
                </a:moveTo>
                <a:cubicBezTo>
                  <a:pt x="5106" y="0"/>
                  <a:pt x="3839" y="-1"/>
                  <a:pt x="2991" y="353"/>
                </a:cubicBezTo>
                <a:cubicBezTo>
                  <a:pt x="1768" y="798"/>
                  <a:pt x="798" y="1768"/>
                  <a:pt x="353" y="2991"/>
                </a:cubicBezTo>
                <a:cubicBezTo>
                  <a:pt x="-1" y="3839"/>
                  <a:pt x="0" y="5106"/>
                  <a:pt x="0" y="7227"/>
                </a:cubicBezTo>
                <a:lnTo>
                  <a:pt x="0" y="14371"/>
                </a:lnTo>
                <a:cubicBezTo>
                  <a:pt x="0" y="16492"/>
                  <a:pt x="-1" y="17759"/>
                  <a:pt x="353" y="18607"/>
                </a:cubicBezTo>
                <a:cubicBezTo>
                  <a:pt x="798" y="19830"/>
                  <a:pt x="1768" y="20800"/>
                  <a:pt x="2991" y="21245"/>
                </a:cubicBezTo>
                <a:cubicBezTo>
                  <a:pt x="3839" y="21599"/>
                  <a:pt x="5106" y="21598"/>
                  <a:pt x="7227" y="21598"/>
                </a:cubicBezTo>
                <a:lnTo>
                  <a:pt x="14371" y="21598"/>
                </a:lnTo>
                <a:cubicBezTo>
                  <a:pt x="16492" y="21598"/>
                  <a:pt x="17759" y="21599"/>
                  <a:pt x="18607" y="21245"/>
                </a:cubicBezTo>
                <a:cubicBezTo>
                  <a:pt x="19830" y="20800"/>
                  <a:pt x="20800" y="19830"/>
                  <a:pt x="21245" y="18607"/>
                </a:cubicBezTo>
                <a:cubicBezTo>
                  <a:pt x="21599" y="17759"/>
                  <a:pt x="21598" y="16492"/>
                  <a:pt x="21598" y="14371"/>
                </a:cubicBezTo>
                <a:lnTo>
                  <a:pt x="21598" y="7227"/>
                </a:lnTo>
                <a:cubicBezTo>
                  <a:pt x="21598" y="5106"/>
                  <a:pt x="21599" y="3839"/>
                  <a:pt x="21245" y="2991"/>
                </a:cubicBezTo>
                <a:cubicBezTo>
                  <a:pt x="20800" y="1768"/>
                  <a:pt x="19830" y="798"/>
                  <a:pt x="18607" y="353"/>
                </a:cubicBezTo>
                <a:cubicBezTo>
                  <a:pt x="17759" y="-1"/>
                  <a:pt x="16492" y="0"/>
                  <a:pt x="14371" y="0"/>
                </a:cubicBezTo>
                <a:lnTo>
                  <a:pt x="7227" y="0"/>
                </a:lnTo>
                <a:close/>
              </a:path>
            </a:pathLst>
          </a:custGeom>
          <a:ln w="12700">
            <a:miter lim="400000"/>
          </a:ln>
        </p:spPr>
      </p:pic>
      <p:sp>
        <p:nvSpPr>
          <p:cNvPr id="641" name="アプリケーションの目的："/>
          <p:cNvSpPr/>
          <p:nvPr/>
        </p:nvSpPr>
        <p:spPr>
          <a:xfrm>
            <a:off x="5815576" y="2871946"/>
            <a:ext cx="2601458" cy="784392"/>
          </a:xfrm>
          <a:prstGeom prst="rect">
            <a:avLst/>
          </a:prstGeom>
          <a:solidFill>
            <a:srgbClr val="60C66F">
              <a:alpha val="10000"/>
            </a:srgbClr>
          </a:solidFill>
          <a:ln w="12700">
            <a:solidFill>
              <a:srgbClr val="60C66F"/>
            </a:solidFill>
            <a:custDash>
              <a:ds d="100000" sp="200000"/>
            </a:custDash>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27000" tIns="127000" rIns="127000" bIns="127000" anchor="ctr"/>
          <a:lstStyle>
            <a:lvl1pPr algn="l">
              <a:lnSpc>
                <a:spcPts val="1900"/>
              </a:lnSpc>
              <a:spcBef>
                <a:spcPts val="1000"/>
              </a:spcBef>
              <a:defRPr sz="1200" b="0" spc="36">
                <a:latin typeface="ヒラギノ角ゴシック W5"/>
                <a:ea typeface="ヒラギノ角ゴシック W5"/>
                <a:cs typeface="ヒラギノ角ゴシック W5"/>
                <a:sym typeface="ヒラギノ角ゴシック W5"/>
              </a:defRPr>
            </a:lvl1pPr>
          </a:lstStyle>
          <a:p>
            <a:r>
              <a:t>アプリケーションの目的： </a:t>
            </a:r>
          </a:p>
        </p:txBody>
      </p:sp>
      <p:sp>
        <p:nvSpPr>
          <p:cNvPr id="642" name="このアプリケーションのよいところは…"/>
          <p:cNvSpPr/>
          <p:nvPr/>
        </p:nvSpPr>
        <p:spPr>
          <a:xfrm>
            <a:off x="8658586" y="2871946"/>
            <a:ext cx="3633234" cy="784392"/>
          </a:xfrm>
          <a:prstGeom prst="rect">
            <a:avLst/>
          </a:prstGeom>
          <a:solidFill>
            <a:srgbClr val="60C66F">
              <a:alpha val="10000"/>
            </a:srgbClr>
          </a:solidFill>
          <a:ln w="12700">
            <a:solidFill>
              <a:srgbClr val="60C66F"/>
            </a:solidFill>
            <a:custDash>
              <a:ds d="100000" sp="200000"/>
            </a:custDash>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27000" tIns="127000" rIns="127000" bIns="127000" anchor="ctr"/>
          <a:lstStyle>
            <a:lvl1pPr algn="l">
              <a:lnSpc>
                <a:spcPts val="1900"/>
              </a:lnSpc>
              <a:spcBef>
                <a:spcPts val="1000"/>
              </a:spcBef>
              <a:defRPr sz="1200" b="0" spc="36">
                <a:latin typeface="ヒラギノ角ゴシック W5"/>
                <a:ea typeface="ヒラギノ角ゴシック W5"/>
                <a:cs typeface="ヒラギノ角ゴシック W5"/>
                <a:sym typeface="ヒラギノ角ゴシック W5"/>
              </a:defRPr>
            </a:lvl1pPr>
          </a:lstStyle>
          <a:p>
            <a:r>
              <a:t>このアプリケーションのよいところは…</a:t>
            </a:r>
          </a:p>
        </p:txBody>
      </p:sp>
      <p:sp>
        <p:nvSpPr>
          <p:cNvPr id="643" name="アプリケーションの目的："/>
          <p:cNvSpPr/>
          <p:nvPr/>
        </p:nvSpPr>
        <p:spPr>
          <a:xfrm>
            <a:off x="5815576" y="4141544"/>
            <a:ext cx="2601458" cy="784392"/>
          </a:xfrm>
          <a:prstGeom prst="rect">
            <a:avLst/>
          </a:prstGeom>
          <a:solidFill>
            <a:srgbClr val="60C66F">
              <a:alpha val="10000"/>
            </a:srgbClr>
          </a:solidFill>
          <a:ln w="12700">
            <a:solidFill>
              <a:srgbClr val="60C66F"/>
            </a:solidFill>
            <a:custDash>
              <a:ds d="100000" sp="200000"/>
            </a:custDash>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27000" tIns="127000" rIns="127000" bIns="127000" anchor="ctr"/>
          <a:lstStyle>
            <a:lvl1pPr algn="l">
              <a:lnSpc>
                <a:spcPts val="1900"/>
              </a:lnSpc>
              <a:spcBef>
                <a:spcPts val="1000"/>
              </a:spcBef>
              <a:defRPr sz="1200" b="0" spc="36">
                <a:latin typeface="ヒラギノ角ゴシック W5"/>
                <a:ea typeface="ヒラギノ角ゴシック W5"/>
                <a:cs typeface="ヒラギノ角ゴシック W5"/>
                <a:sym typeface="ヒラギノ角ゴシック W5"/>
              </a:defRPr>
            </a:lvl1pPr>
          </a:lstStyle>
          <a:p>
            <a:r>
              <a:t>アプリケーションの目的： </a:t>
            </a:r>
          </a:p>
        </p:txBody>
      </p:sp>
      <p:sp>
        <p:nvSpPr>
          <p:cNvPr id="644" name="このアプリケーションのよいところは…"/>
          <p:cNvSpPr/>
          <p:nvPr/>
        </p:nvSpPr>
        <p:spPr>
          <a:xfrm>
            <a:off x="8658586" y="4141544"/>
            <a:ext cx="3633234" cy="784392"/>
          </a:xfrm>
          <a:prstGeom prst="rect">
            <a:avLst/>
          </a:prstGeom>
          <a:solidFill>
            <a:srgbClr val="60C66F">
              <a:alpha val="10000"/>
            </a:srgbClr>
          </a:solidFill>
          <a:ln w="12700">
            <a:solidFill>
              <a:srgbClr val="60C66F"/>
            </a:solidFill>
            <a:custDash>
              <a:ds d="100000" sp="200000"/>
            </a:custDash>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27000" tIns="127000" rIns="127000" bIns="127000" anchor="ctr"/>
          <a:lstStyle>
            <a:lvl1pPr algn="l">
              <a:lnSpc>
                <a:spcPts val="1900"/>
              </a:lnSpc>
              <a:spcBef>
                <a:spcPts val="1000"/>
              </a:spcBef>
              <a:defRPr sz="1200" b="0" spc="36">
                <a:latin typeface="ヒラギノ角ゴシック W5"/>
                <a:ea typeface="ヒラギノ角ゴシック W5"/>
                <a:cs typeface="ヒラギノ角ゴシック W5"/>
                <a:sym typeface="ヒラギノ角ゴシック W5"/>
              </a:defRPr>
            </a:lvl1pPr>
          </a:lstStyle>
          <a:p>
            <a:r>
              <a:t>このアプリケーションのよいところは…</a:t>
            </a:r>
          </a:p>
        </p:txBody>
      </p:sp>
      <p:sp>
        <p:nvSpPr>
          <p:cNvPr id="645" name="アプリケーションの目的："/>
          <p:cNvSpPr/>
          <p:nvPr/>
        </p:nvSpPr>
        <p:spPr>
          <a:xfrm>
            <a:off x="5815576" y="5411141"/>
            <a:ext cx="2601458" cy="784392"/>
          </a:xfrm>
          <a:prstGeom prst="rect">
            <a:avLst/>
          </a:prstGeom>
          <a:solidFill>
            <a:srgbClr val="60C66F">
              <a:alpha val="10000"/>
            </a:srgbClr>
          </a:solidFill>
          <a:ln w="12700">
            <a:solidFill>
              <a:srgbClr val="60C66F"/>
            </a:solidFill>
            <a:custDash>
              <a:ds d="100000" sp="200000"/>
            </a:custDash>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27000" tIns="127000" rIns="127000" bIns="127000" anchor="ctr"/>
          <a:lstStyle>
            <a:lvl1pPr algn="l">
              <a:lnSpc>
                <a:spcPts val="1900"/>
              </a:lnSpc>
              <a:spcBef>
                <a:spcPts val="1000"/>
              </a:spcBef>
              <a:defRPr sz="1200" b="0" spc="36">
                <a:latin typeface="ヒラギノ角ゴシック W5"/>
                <a:ea typeface="ヒラギノ角ゴシック W5"/>
                <a:cs typeface="ヒラギノ角ゴシック W5"/>
                <a:sym typeface="ヒラギノ角ゴシック W5"/>
              </a:defRPr>
            </a:lvl1pPr>
          </a:lstStyle>
          <a:p>
            <a:r>
              <a:t>アプリケーションの目的： </a:t>
            </a:r>
          </a:p>
        </p:txBody>
      </p:sp>
      <p:sp>
        <p:nvSpPr>
          <p:cNvPr id="646" name="このアプリケーションのよいところは…"/>
          <p:cNvSpPr/>
          <p:nvPr/>
        </p:nvSpPr>
        <p:spPr>
          <a:xfrm>
            <a:off x="8658586" y="5411141"/>
            <a:ext cx="3633234" cy="784392"/>
          </a:xfrm>
          <a:prstGeom prst="rect">
            <a:avLst/>
          </a:prstGeom>
          <a:solidFill>
            <a:srgbClr val="60C66F">
              <a:alpha val="10000"/>
            </a:srgbClr>
          </a:solidFill>
          <a:ln w="12700">
            <a:solidFill>
              <a:srgbClr val="60C66F"/>
            </a:solidFill>
            <a:custDash>
              <a:ds d="100000" sp="200000"/>
            </a:custDash>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27000" tIns="127000" rIns="127000" bIns="127000" anchor="ctr"/>
          <a:lstStyle>
            <a:lvl1pPr algn="l">
              <a:lnSpc>
                <a:spcPts val="1900"/>
              </a:lnSpc>
              <a:spcBef>
                <a:spcPts val="1000"/>
              </a:spcBef>
              <a:defRPr sz="1200" b="0" spc="36">
                <a:latin typeface="ヒラギノ角ゴシック W5"/>
                <a:ea typeface="ヒラギノ角ゴシック W5"/>
                <a:cs typeface="ヒラギノ角ゴシック W5"/>
                <a:sym typeface="ヒラギノ角ゴシック W5"/>
              </a:defRPr>
            </a:lvl1pPr>
          </a:lstStyle>
          <a:p>
            <a:r>
              <a:t>このアプリケーションのよいところは…</a:t>
            </a:r>
          </a:p>
        </p:txBody>
      </p:sp>
      <p:sp>
        <p:nvSpPr>
          <p:cNvPr id="647" name="アプリケーションの目的："/>
          <p:cNvSpPr/>
          <p:nvPr/>
        </p:nvSpPr>
        <p:spPr>
          <a:xfrm>
            <a:off x="5815576" y="6680738"/>
            <a:ext cx="2601458" cy="784393"/>
          </a:xfrm>
          <a:prstGeom prst="rect">
            <a:avLst/>
          </a:prstGeom>
          <a:solidFill>
            <a:srgbClr val="60C66F">
              <a:alpha val="10000"/>
            </a:srgbClr>
          </a:solidFill>
          <a:ln w="12700">
            <a:solidFill>
              <a:srgbClr val="60C66F"/>
            </a:solidFill>
            <a:custDash>
              <a:ds d="100000" sp="200000"/>
            </a:custDash>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27000" tIns="127000" rIns="127000" bIns="127000" anchor="ctr"/>
          <a:lstStyle>
            <a:lvl1pPr algn="l">
              <a:lnSpc>
                <a:spcPts val="1900"/>
              </a:lnSpc>
              <a:spcBef>
                <a:spcPts val="1000"/>
              </a:spcBef>
              <a:defRPr sz="1200" b="0" spc="36">
                <a:latin typeface="ヒラギノ角ゴシック W5"/>
                <a:ea typeface="ヒラギノ角ゴシック W5"/>
                <a:cs typeface="ヒラギノ角ゴシック W5"/>
                <a:sym typeface="ヒラギノ角ゴシック W5"/>
              </a:defRPr>
            </a:lvl1pPr>
          </a:lstStyle>
          <a:p>
            <a:r>
              <a:t>アプリケーションの目的： </a:t>
            </a:r>
          </a:p>
        </p:txBody>
      </p:sp>
      <p:sp>
        <p:nvSpPr>
          <p:cNvPr id="648" name="このアプリケーションのよいところは…"/>
          <p:cNvSpPr/>
          <p:nvPr/>
        </p:nvSpPr>
        <p:spPr>
          <a:xfrm>
            <a:off x="8658586" y="6680738"/>
            <a:ext cx="3633234" cy="784393"/>
          </a:xfrm>
          <a:prstGeom prst="rect">
            <a:avLst/>
          </a:prstGeom>
          <a:solidFill>
            <a:srgbClr val="60C66F">
              <a:alpha val="10000"/>
            </a:srgbClr>
          </a:solidFill>
          <a:ln w="12700">
            <a:solidFill>
              <a:srgbClr val="60C66F"/>
            </a:solidFill>
            <a:custDash>
              <a:ds d="100000" sp="200000"/>
            </a:custDash>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27000" tIns="127000" rIns="127000" bIns="127000" anchor="ctr"/>
          <a:lstStyle>
            <a:lvl1pPr algn="l">
              <a:lnSpc>
                <a:spcPts val="1900"/>
              </a:lnSpc>
              <a:spcBef>
                <a:spcPts val="1000"/>
              </a:spcBef>
              <a:defRPr sz="1200" b="0" spc="36">
                <a:latin typeface="ヒラギノ角ゴシック W5"/>
                <a:ea typeface="ヒラギノ角ゴシック W5"/>
                <a:cs typeface="ヒラギノ角ゴシック W5"/>
                <a:sym typeface="ヒラギノ角ゴシック W5"/>
              </a:defRPr>
            </a:lvl1pPr>
          </a:lstStyle>
          <a:p>
            <a:r>
              <a:t>このアプリケーションのよいところは…</a:t>
            </a:r>
          </a:p>
        </p:txBody>
      </p:sp>
      <p:sp>
        <p:nvSpPr>
          <p:cNvPr id="649" name="アプリケーションの目的："/>
          <p:cNvSpPr/>
          <p:nvPr/>
        </p:nvSpPr>
        <p:spPr>
          <a:xfrm>
            <a:off x="5815576" y="7950336"/>
            <a:ext cx="2601458" cy="784392"/>
          </a:xfrm>
          <a:prstGeom prst="rect">
            <a:avLst/>
          </a:prstGeom>
          <a:solidFill>
            <a:srgbClr val="60C66F">
              <a:alpha val="10000"/>
            </a:srgbClr>
          </a:solidFill>
          <a:ln w="12700">
            <a:solidFill>
              <a:srgbClr val="60C66F"/>
            </a:solidFill>
            <a:custDash>
              <a:ds d="100000" sp="200000"/>
            </a:custDash>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27000" tIns="127000" rIns="127000" bIns="127000" anchor="ctr"/>
          <a:lstStyle>
            <a:lvl1pPr algn="l">
              <a:lnSpc>
                <a:spcPts val="1900"/>
              </a:lnSpc>
              <a:spcBef>
                <a:spcPts val="1000"/>
              </a:spcBef>
              <a:defRPr sz="1200" b="0" spc="36">
                <a:latin typeface="ヒラギノ角ゴシック W5"/>
                <a:ea typeface="ヒラギノ角ゴシック W5"/>
                <a:cs typeface="ヒラギノ角ゴシック W5"/>
                <a:sym typeface="ヒラギノ角ゴシック W5"/>
              </a:defRPr>
            </a:lvl1pPr>
          </a:lstStyle>
          <a:p>
            <a:r>
              <a:t>アプリケーションの目的： </a:t>
            </a:r>
          </a:p>
        </p:txBody>
      </p:sp>
      <p:sp>
        <p:nvSpPr>
          <p:cNvPr id="650" name="このアプリケーションのよいところは…"/>
          <p:cNvSpPr/>
          <p:nvPr/>
        </p:nvSpPr>
        <p:spPr>
          <a:xfrm>
            <a:off x="8658586" y="7950336"/>
            <a:ext cx="3633234" cy="784392"/>
          </a:xfrm>
          <a:prstGeom prst="rect">
            <a:avLst/>
          </a:prstGeom>
          <a:solidFill>
            <a:srgbClr val="60C66F">
              <a:alpha val="10000"/>
            </a:srgbClr>
          </a:solidFill>
          <a:ln w="12700">
            <a:solidFill>
              <a:srgbClr val="60C66F"/>
            </a:solidFill>
            <a:custDash>
              <a:ds d="100000" sp="200000"/>
            </a:custDash>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27000" tIns="127000" rIns="127000" bIns="127000" anchor="ctr"/>
          <a:lstStyle>
            <a:lvl1pPr algn="l">
              <a:lnSpc>
                <a:spcPts val="1900"/>
              </a:lnSpc>
              <a:spcBef>
                <a:spcPts val="1000"/>
              </a:spcBef>
              <a:defRPr sz="1200" b="0" spc="36">
                <a:latin typeface="ヒラギノ角ゴシック W5"/>
                <a:ea typeface="ヒラギノ角ゴシック W5"/>
                <a:cs typeface="ヒラギノ角ゴシック W5"/>
                <a:sym typeface="ヒラギノ角ゴシック W5"/>
              </a:defRPr>
            </a:lvl1pPr>
          </a:lstStyle>
          <a:p>
            <a:r>
              <a:t>このアプリケーションのよいところは…</a:t>
            </a:r>
          </a:p>
        </p:txBody>
      </p:sp>
      <p:sp>
        <p:nvSpPr>
          <p:cNvPr id="651" name="スライド番号"/>
          <p:cNvSpPr txBox="1">
            <a:spLocks noGrp="1"/>
          </p:cNvSpPr>
          <p:nvPr>
            <p:ph type="sldNum" sz="quarter" idx="2"/>
          </p:nvPr>
        </p:nvSpPr>
        <p:spPr>
          <a:xfrm>
            <a:off x="12361367" y="9029700"/>
            <a:ext cx="199035" cy="27513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5</a:t>
            </a:fld>
            <a:endParaRP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3" name="アイデアを追加します。"/>
          <p:cNvSpPr/>
          <p:nvPr/>
        </p:nvSpPr>
        <p:spPr>
          <a:xfrm>
            <a:off x="4773382" y="3098800"/>
            <a:ext cx="7399929" cy="5741782"/>
          </a:xfrm>
          <a:prstGeom prst="rect">
            <a:avLst/>
          </a:prstGeom>
          <a:solidFill>
            <a:srgbClr val="60C66F">
              <a:alpha val="10000"/>
            </a:srgbClr>
          </a:solidFill>
          <a:ln w="12700">
            <a:solidFill>
              <a:srgbClr val="60C66F"/>
            </a:solidFill>
            <a:custDash>
              <a:ds d="100000" sp="200000"/>
            </a:custDash>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27000" tIns="127000" rIns="127000" bIns="127000"/>
          <a:lstStyle>
            <a:lvl1pPr algn="l">
              <a:lnSpc>
                <a:spcPts val="1900"/>
              </a:lnSpc>
              <a:spcBef>
                <a:spcPts val="1000"/>
              </a:spcBef>
              <a:defRPr sz="1200" b="0" spc="36">
                <a:latin typeface="ヒラギノ角ゴシック W5"/>
                <a:ea typeface="ヒラギノ角ゴシック W5"/>
                <a:cs typeface="ヒラギノ角ゴシック W5"/>
                <a:sym typeface="ヒラギノ角ゴシック W5"/>
              </a:defRPr>
            </a:lvl1pPr>
          </a:lstStyle>
          <a:p>
            <a:r>
              <a:t>アイデアを追加します。</a:t>
            </a:r>
          </a:p>
        </p:txBody>
      </p:sp>
      <p:grpSp>
        <p:nvGrpSpPr>
          <p:cNvPr id="656" name="グループ"/>
          <p:cNvGrpSpPr/>
          <p:nvPr/>
        </p:nvGrpSpPr>
        <p:grpSpPr>
          <a:xfrm flipH="1">
            <a:off x="10693165" y="7311920"/>
            <a:ext cx="1277094" cy="1527727"/>
            <a:chOff x="0" y="0"/>
            <a:chExt cx="1277092" cy="1527726"/>
          </a:xfrm>
        </p:grpSpPr>
        <p:sp>
          <p:nvSpPr>
            <p:cNvPr id="654" name="頭"/>
            <p:cNvSpPr/>
            <p:nvPr/>
          </p:nvSpPr>
          <p:spPr>
            <a:xfrm>
              <a:off x="0" y="0"/>
              <a:ext cx="1277093" cy="1527727"/>
            </a:xfrm>
            <a:custGeom>
              <a:avLst/>
              <a:gdLst/>
              <a:ahLst/>
              <a:cxnLst>
                <a:cxn ang="0">
                  <a:pos x="wd2" y="hd2"/>
                </a:cxn>
                <a:cxn ang="5400000">
                  <a:pos x="wd2" y="hd2"/>
                </a:cxn>
                <a:cxn ang="10800000">
                  <a:pos x="wd2" y="hd2"/>
                </a:cxn>
                <a:cxn ang="16200000">
                  <a:pos x="wd2" y="hd2"/>
                </a:cxn>
              </a:cxnLst>
              <a:rect l="0" t="0" r="r" b="b"/>
              <a:pathLst>
                <a:path w="21545" h="21600" extrusionOk="0">
                  <a:moveTo>
                    <a:pt x="9154" y="0"/>
                  </a:moveTo>
                  <a:cubicBezTo>
                    <a:pt x="3064" y="0"/>
                    <a:pt x="0" y="3297"/>
                    <a:pt x="0" y="7252"/>
                  </a:cubicBezTo>
                  <a:cubicBezTo>
                    <a:pt x="0" y="11207"/>
                    <a:pt x="2755" y="14261"/>
                    <a:pt x="3263" y="17024"/>
                  </a:cubicBezTo>
                  <a:cubicBezTo>
                    <a:pt x="3772" y="19786"/>
                    <a:pt x="1428" y="21600"/>
                    <a:pt x="1428" y="21600"/>
                  </a:cubicBezTo>
                  <a:lnTo>
                    <a:pt x="13269" y="21600"/>
                  </a:lnTo>
                  <a:cubicBezTo>
                    <a:pt x="14015" y="18211"/>
                    <a:pt x="15444" y="18832"/>
                    <a:pt x="16687" y="18799"/>
                  </a:cubicBezTo>
                  <a:cubicBezTo>
                    <a:pt x="17929" y="18767"/>
                    <a:pt x="19467" y="18460"/>
                    <a:pt x="19210" y="17068"/>
                  </a:cubicBezTo>
                  <a:cubicBezTo>
                    <a:pt x="19036" y="16134"/>
                    <a:pt x="19250" y="15837"/>
                    <a:pt x="19675" y="15341"/>
                  </a:cubicBezTo>
                  <a:cubicBezTo>
                    <a:pt x="20100" y="14844"/>
                    <a:pt x="19256" y="14402"/>
                    <a:pt x="19256" y="14402"/>
                  </a:cubicBezTo>
                  <a:lnTo>
                    <a:pt x="19745" y="14169"/>
                  </a:lnTo>
                  <a:cubicBezTo>
                    <a:pt x="19977" y="14061"/>
                    <a:pt x="20093" y="13835"/>
                    <a:pt x="20035" y="13619"/>
                  </a:cubicBezTo>
                  <a:cubicBezTo>
                    <a:pt x="20009" y="13533"/>
                    <a:pt x="19982" y="13430"/>
                    <a:pt x="19950" y="13301"/>
                  </a:cubicBezTo>
                  <a:cubicBezTo>
                    <a:pt x="19847" y="12874"/>
                    <a:pt x="20073" y="12503"/>
                    <a:pt x="20497" y="12373"/>
                  </a:cubicBezTo>
                  <a:cubicBezTo>
                    <a:pt x="20877" y="12260"/>
                    <a:pt x="21149" y="12098"/>
                    <a:pt x="21342" y="11942"/>
                  </a:cubicBezTo>
                  <a:cubicBezTo>
                    <a:pt x="21600" y="11737"/>
                    <a:pt x="21600" y="11374"/>
                    <a:pt x="21407" y="11120"/>
                  </a:cubicBezTo>
                  <a:cubicBezTo>
                    <a:pt x="20705" y="10192"/>
                    <a:pt x="19983" y="9173"/>
                    <a:pt x="19487" y="8520"/>
                  </a:cubicBezTo>
                  <a:cubicBezTo>
                    <a:pt x="18754" y="7554"/>
                    <a:pt x="19939" y="7036"/>
                    <a:pt x="19572" y="5994"/>
                  </a:cubicBezTo>
                  <a:cubicBezTo>
                    <a:pt x="18658" y="2406"/>
                    <a:pt x="15959" y="0"/>
                    <a:pt x="9154" y="0"/>
                  </a:cubicBezTo>
                  <a:close/>
                </a:path>
              </a:pathLst>
            </a:custGeom>
            <a:solidFill>
              <a:srgbClr val="D6D5D5">
                <a:alpha val="50000"/>
              </a:srgbClr>
            </a:solidFill>
            <a:ln w="12700" cap="flat">
              <a:noFill/>
              <a:miter lim="400000"/>
            </a:ln>
            <a:effectLst/>
          </p:spPr>
          <p:txBody>
            <a:bodyPr wrap="square" lIns="50800" tIns="50800" rIns="50800" bIns="50800" numCol="1" anchor="ctr">
              <a:noAutofit/>
            </a:bodyPr>
            <a:lstStyle/>
            <a:p>
              <a:pPr algn="l">
                <a:lnSpc>
                  <a:spcPct val="110000"/>
                </a:lnSpc>
                <a:spcBef>
                  <a:spcPts val="1200"/>
                </a:spcBef>
                <a:defRPr sz="1600" b="0">
                  <a:latin typeface="+mj-lt"/>
                  <a:ea typeface="+mj-ea"/>
                  <a:cs typeface="+mj-cs"/>
                  <a:sym typeface="Helvetica Neue Medium"/>
                </a:defRPr>
              </a:pPr>
              <a:endParaRPr/>
            </a:p>
          </p:txBody>
        </p:sp>
        <p:sp>
          <p:nvSpPr>
            <p:cNvPr id="655" name="歯車"/>
            <p:cNvSpPr/>
            <p:nvPr/>
          </p:nvSpPr>
          <p:spPr>
            <a:xfrm>
              <a:off x="293224" y="285648"/>
              <a:ext cx="600131" cy="600248"/>
            </a:xfrm>
            <a:custGeom>
              <a:avLst/>
              <a:gdLst/>
              <a:ahLst/>
              <a:cxnLst>
                <a:cxn ang="0">
                  <a:pos x="wd2" y="hd2"/>
                </a:cxn>
                <a:cxn ang="5400000">
                  <a:pos x="wd2" y="hd2"/>
                </a:cxn>
                <a:cxn ang="10800000">
                  <a:pos x="wd2" y="hd2"/>
                </a:cxn>
                <a:cxn ang="16200000">
                  <a:pos x="wd2" y="hd2"/>
                </a:cxn>
              </a:cxnLst>
              <a:rect l="0" t="0" r="r" b="b"/>
              <a:pathLst>
                <a:path w="21532" h="21555" extrusionOk="0">
                  <a:moveTo>
                    <a:pt x="12837" y="2"/>
                  </a:moveTo>
                  <a:cubicBezTo>
                    <a:pt x="12731" y="-11"/>
                    <a:pt x="12661" y="38"/>
                    <a:pt x="12588" y="172"/>
                  </a:cubicBezTo>
                  <a:cubicBezTo>
                    <a:pt x="12292" y="721"/>
                    <a:pt x="11969" y="1258"/>
                    <a:pt x="11661" y="1801"/>
                  </a:cubicBezTo>
                  <a:cubicBezTo>
                    <a:pt x="11547" y="2001"/>
                    <a:pt x="11418" y="2099"/>
                    <a:pt x="11153" y="2073"/>
                  </a:cubicBezTo>
                  <a:cubicBezTo>
                    <a:pt x="10691" y="2028"/>
                    <a:pt x="10220" y="2032"/>
                    <a:pt x="9759" y="2112"/>
                  </a:cubicBezTo>
                  <a:cubicBezTo>
                    <a:pt x="9550" y="2148"/>
                    <a:pt x="9432" y="2095"/>
                    <a:pt x="9318" y="1917"/>
                  </a:cubicBezTo>
                  <a:cubicBezTo>
                    <a:pt x="8969" y="1370"/>
                    <a:pt x="8594" y="841"/>
                    <a:pt x="8243" y="295"/>
                  </a:cubicBezTo>
                  <a:cubicBezTo>
                    <a:pt x="8145" y="142"/>
                    <a:pt x="8068" y="122"/>
                    <a:pt x="7905" y="198"/>
                  </a:cubicBezTo>
                  <a:cubicBezTo>
                    <a:pt x="6845" y="688"/>
                    <a:pt x="5781" y="1174"/>
                    <a:pt x="4712" y="1644"/>
                  </a:cubicBezTo>
                  <a:cubicBezTo>
                    <a:pt x="4517" y="1730"/>
                    <a:pt x="4517" y="1820"/>
                    <a:pt x="4567" y="1996"/>
                  </a:cubicBezTo>
                  <a:cubicBezTo>
                    <a:pt x="4742" y="2608"/>
                    <a:pt x="4890" y="3227"/>
                    <a:pt x="5065" y="3839"/>
                  </a:cubicBezTo>
                  <a:cubicBezTo>
                    <a:pt x="5122" y="4038"/>
                    <a:pt x="5098" y="4170"/>
                    <a:pt x="4932" y="4306"/>
                  </a:cubicBezTo>
                  <a:cubicBezTo>
                    <a:pt x="4561" y="4610"/>
                    <a:pt x="4227" y="4959"/>
                    <a:pt x="3950" y="5348"/>
                  </a:cubicBezTo>
                  <a:cubicBezTo>
                    <a:pt x="3802" y="5555"/>
                    <a:pt x="3648" y="5573"/>
                    <a:pt x="3439" y="5530"/>
                  </a:cubicBezTo>
                  <a:cubicBezTo>
                    <a:pt x="2827" y="5405"/>
                    <a:pt x="2213" y="5295"/>
                    <a:pt x="1605" y="5156"/>
                  </a:cubicBezTo>
                  <a:cubicBezTo>
                    <a:pt x="1409" y="5111"/>
                    <a:pt x="1325" y="5153"/>
                    <a:pt x="1257" y="5338"/>
                  </a:cubicBezTo>
                  <a:cubicBezTo>
                    <a:pt x="856" y="6423"/>
                    <a:pt x="449" y="7506"/>
                    <a:pt x="35" y="8586"/>
                  </a:cubicBezTo>
                  <a:cubicBezTo>
                    <a:pt x="-34" y="8767"/>
                    <a:pt x="-6" y="8857"/>
                    <a:pt x="173" y="8954"/>
                  </a:cubicBezTo>
                  <a:cubicBezTo>
                    <a:pt x="722" y="9251"/>
                    <a:pt x="1256" y="9574"/>
                    <a:pt x="1798" y="9882"/>
                  </a:cubicBezTo>
                  <a:cubicBezTo>
                    <a:pt x="2001" y="9997"/>
                    <a:pt x="2093" y="10127"/>
                    <a:pt x="2064" y="10392"/>
                  </a:cubicBezTo>
                  <a:cubicBezTo>
                    <a:pt x="2014" y="10855"/>
                    <a:pt x="2039" y="11326"/>
                    <a:pt x="2116" y="11788"/>
                  </a:cubicBezTo>
                  <a:cubicBezTo>
                    <a:pt x="2151" y="11998"/>
                    <a:pt x="2089" y="12115"/>
                    <a:pt x="1913" y="12228"/>
                  </a:cubicBezTo>
                  <a:cubicBezTo>
                    <a:pt x="1367" y="12578"/>
                    <a:pt x="837" y="12953"/>
                    <a:pt x="291" y="13303"/>
                  </a:cubicBezTo>
                  <a:cubicBezTo>
                    <a:pt x="136" y="13403"/>
                    <a:pt x="124" y="13482"/>
                    <a:pt x="199" y="13643"/>
                  </a:cubicBezTo>
                  <a:cubicBezTo>
                    <a:pt x="688" y="14705"/>
                    <a:pt x="1172" y="15768"/>
                    <a:pt x="1642" y="16837"/>
                  </a:cubicBezTo>
                  <a:cubicBezTo>
                    <a:pt x="1728" y="17034"/>
                    <a:pt x="1818" y="17032"/>
                    <a:pt x="1994" y="16982"/>
                  </a:cubicBezTo>
                  <a:cubicBezTo>
                    <a:pt x="2605" y="16807"/>
                    <a:pt x="3223" y="16651"/>
                    <a:pt x="3839" y="16489"/>
                  </a:cubicBezTo>
                  <a:cubicBezTo>
                    <a:pt x="3930" y="16465"/>
                    <a:pt x="4023" y="16451"/>
                    <a:pt x="4118" y="16432"/>
                  </a:cubicBezTo>
                  <a:cubicBezTo>
                    <a:pt x="4164" y="16485"/>
                    <a:pt x="4202" y="16532"/>
                    <a:pt x="4241" y="16576"/>
                  </a:cubicBezTo>
                  <a:cubicBezTo>
                    <a:pt x="4568" y="16944"/>
                    <a:pt x="4922" y="17287"/>
                    <a:pt x="5319" y="17573"/>
                  </a:cubicBezTo>
                  <a:cubicBezTo>
                    <a:pt x="5534" y="17728"/>
                    <a:pt x="5572" y="17885"/>
                    <a:pt x="5524" y="18114"/>
                  </a:cubicBezTo>
                  <a:cubicBezTo>
                    <a:pt x="5398" y="18725"/>
                    <a:pt x="5287" y="19339"/>
                    <a:pt x="5149" y="19947"/>
                  </a:cubicBezTo>
                  <a:cubicBezTo>
                    <a:pt x="5105" y="20142"/>
                    <a:pt x="5145" y="20229"/>
                    <a:pt x="5331" y="20297"/>
                  </a:cubicBezTo>
                  <a:cubicBezTo>
                    <a:pt x="6415" y="20698"/>
                    <a:pt x="7497" y="21106"/>
                    <a:pt x="8576" y="21520"/>
                  </a:cubicBezTo>
                  <a:cubicBezTo>
                    <a:pt x="8757" y="21589"/>
                    <a:pt x="8847" y="21563"/>
                    <a:pt x="8944" y="21383"/>
                  </a:cubicBezTo>
                  <a:cubicBezTo>
                    <a:pt x="9241" y="20834"/>
                    <a:pt x="9562" y="20299"/>
                    <a:pt x="9871" y="19757"/>
                  </a:cubicBezTo>
                  <a:cubicBezTo>
                    <a:pt x="9985" y="19558"/>
                    <a:pt x="10110" y="19452"/>
                    <a:pt x="10378" y="19481"/>
                  </a:cubicBezTo>
                  <a:cubicBezTo>
                    <a:pt x="10828" y="19528"/>
                    <a:pt x="11291" y="19534"/>
                    <a:pt x="11737" y="19445"/>
                  </a:cubicBezTo>
                  <a:cubicBezTo>
                    <a:pt x="12009" y="19391"/>
                    <a:pt x="12126" y="19505"/>
                    <a:pt x="12252" y="19698"/>
                  </a:cubicBezTo>
                  <a:cubicBezTo>
                    <a:pt x="12593" y="20221"/>
                    <a:pt x="12952" y="20733"/>
                    <a:pt x="13290" y="21259"/>
                  </a:cubicBezTo>
                  <a:cubicBezTo>
                    <a:pt x="13387" y="21411"/>
                    <a:pt x="13463" y="21432"/>
                    <a:pt x="13628" y="21356"/>
                  </a:cubicBezTo>
                  <a:cubicBezTo>
                    <a:pt x="14687" y="20866"/>
                    <a:pt x="15750" y="20382"/>
                    <a:pt x="16819" y="19912"/>
                  </a:cubicBezTo>
                  <a:cubicBezTo>
                    <a:pt x="17012" y="19827"/>
                    <a:pt x="17018" y="19738"/>
                    <a:pt x="16967" y="19560"/>
                  </a:cubicBezTo>
                  <a:cubicBezTo>
                    <a:pt x="16791" y="18948"/>
                    <a:pt x="16644" y="18329"/>
                    <a:pt x="16469" y="17716"/>
                  </a:cubicBezTo>
                  <a:cubicBezTo>
                    <a:pt x="16412" y="17519"/>
                    <a:pt x="16433" y="17386"/>
                    <a:pt x="16600" y="17250"/>
                  </a:cubicBezTo>
                  <a:cubicBezTo>
                    <a:pt x="16971" y="16946"/>
                    <a:pt x="17305" y="16598"/>
                    <a:pt x="17584" y="16209"/>
                  </a:cubicBezTo>
                  <a:cubicBezTo>
                    <a:pt x="17730" y="16006"/>
                    <a:pt x="17880" y="15980"/>
                    <a:pt x="18092" y="16024"/>
                  </a:cubicBezTo>
                  <a:cubicBezTo>
                    <a:pt x="18703" y="16151"/>
                    <a:pt x="19318" y="16260"/>
                    <a:pt x="19926" y="16398"/>
                  </a:cubicBezTo>
                  <a:cubicBezTo>
                    <a:pt x="20121" y="16442"/>
                    <a:pt x="20207" y="16404"/>
                    <a:pt x="20276" y="16218"/>
                  </a:cubicBezTo>
                  <a:cubicBezTo>
                    <a:pt x="20676" y="15133"/>
                    <a:pt x="21084" y="14050"/>
                    <a:pt x="21497" y="12970"/>
                  </a:cubicBezTo>
                  <a:cubicBezTo>
                    <a:pt x="21566" y="12790"/>
                    <a:pt x="21541" y="12697"/>
                    <a:pt x="21361" y="12600"/>
                  </a:cubicBezTo>
                  <a:cubicBezTo>
                    <a:pt x="20812" y="12303"/>
                    <a:pt x="20278" y="11982"/>
                    <a:pt x="19736" y="11674"/>
                  </a:cubicBezTo>
                  <a:cubicBezTo>
                    <a:pt x="19535" y="11559"/>
                    <a:pt x="19439" y="11431"/>
                    <a:pt x="19468" y="11163"/>
                  </a:cubicBezTo>
                  <a:cubicBezTo>
                    <a:pt x="19519" y="10701"/>
                    <a:pt x="19493" y="10230"/>
                    <a:pt x="19416" y="9768"/>
                  </a:cubicBezTo>
                  <a:cubicBezTo>
                    <a:pt x="19381" y="9559"/>
                    <a:pt x="19443" y="9442"/>
                    <a:pt x="19620" y="9328"/>
                  </a:cubicBezTo>
                  <a:cubicBezTo>
                    <a:pt x="20166" y="8978"/>
                    <a:pt x="20694" y="8603"/>
                    <a:pt x="21240" y="8252"/>
                  </a:cubicBezTo>
                  <a:cubicBezTo>
                    <a:pt x="21393" y="8154"/>
                    <a:pt x="21411" y="8075"/>
                    <a:pt x="21336" y="7912"/>
                  </a:cubicBezTo>
                  <a:cubicBezTo>
                    <a:pt x="20846" y="6851"/>
                    <a:pt x="20362" y="5788"/>
                    <a:pt x="19892" y="4718"/>
                  </a:cubicBezTo>
                  <a:cubicBezTo>
                    <a:pt x="19806" y="4523"/>
                    <a:pt x="19717" y="4523"/>
                    <a:pt x="19541" y="4574"/>
                  </a:cubicBezTo>
                  <a:cubicBezTo>
                    <a:pt x="18917" y="4751"/>
                    <a:pt x="18286" y="4905"/>
                    <a:pt x="17662" y="5080"/>
                  </a:cubicBezTo>
                  <a:cubicBezTo>
                    <a:pt x="17490" y="5129"/>
                    <a:pt x="17378" y="5103"/>
                    <a:pt x="17261" y="4959"/>
                  </a:cubicBezTo>
                  <a:cubicBezTo>
                    <a:pt x="16959" y="4585"/>
                    <a:pt x="16599" y="4263"/>
                    <a:pt x="16213" y="3983"/>
                  </a:cubicBezTo>
                  <a:cubicBezTo>
                    <a:pt x="16001" y="3828"/>
                    <a:pt x="15960" y="3672"/>
                    <a:pt x="16008" y="3442"/>
                  </a:cubicBezTo>
                  <a:cubicBezTo>
                    <a:pt x="16135" y="2831"/>
                    <a:pt x="16245" y="2217"/>
                    <a:pt x="16383" y="1609"/>
                  </a:cubicBezTo>
                  <a:cubicBezTo>
                    <a:pt x="16428" y="1413"/>
                    <a:pt x="16387" y="1327"/>
                    <a:pt x="16201" y="1258"/>
                  </a:cubicBezTo>
                  <a:cubicBezTo>
                    <a:pt x="15118" y="858"/>
                    <a:pt x="14036" y="450"/>
                    <a:pt x="12956" y="36"/>
                  </a:cubicBezTo>
                  <a:cubicBezTo>
                    <a:pt x="12911" y="19"/>
                    <a:pt x="12873" y="7"/>
                    <a:pt x="12837" y="2"/>
                  </a:cubicBezTo>
                  <a:close/>
                  <a:moveTo>
                    <a:pt x="10766" y="5818"/>
                  </a:moveTo>
                  <a:cubicBezTo>
                    <a:pt x="13503" y="5818"/>
                    <a:pt x="15722" y="8039"/>
                    <a:pt x="15722" y="10778"/>
                  </a:cubicBezTo>
                  <a:cubicBezTo>
                    <a:pt x="15722" y="13517"/>
                    <a:pt x="13503" y="15738"/>
                    <a:pt x="10766" y="15738"/>
                  </a:cubicBezTo>
                  <a:cubicBezTo>
                    <a:pt x="8030" y="15738"/>
                    <a:pt x="5810" y="13517"/>
                    <a:pt x="5810" y="10778"/>
                  </a:cubicBezTo>
                  <a:cubicBezTo>
                    <a:pt x="5810" y="8039"/>
                    <a:pt x="8030" y="5818"/>
                    <a:pt x="10766" y="5818"/>
                  </a:cubicBezTo>
                  <a:close/>
                </a:path>
              </a:pathLst>
            </a:custGeom>
            <a:solidFill>
              <a:srgbClr val="FFFFFF"/>
            </a:solidFill>
            <a:ln w="12700" cap="flat">
              <a:noFill/>
              <a:miter lim="400000"/>
            </a:ln>
            <a:effectLst/>
          </p:spPr>
          <p:txBody>
            <a:bodyPr wrap="square" lIns="50800" tIns="50800" rIns="50800" bIns="50800" numCol="1" anchor="ctr">
              <a:noAutofit/>
            </a:bodyPr>
            <a:lstStyle/>
            <a:p>
              <a:pPr algn="l">
                <a:lnSpc>
                  <a:spcPct val="110000"/>
                </a:lnSpc>
                <a:spcBef>
                  <a:spcPts val="1200"/>
                </a:spcBef>
                <a:defRPr sz="1600" b="0">
                  <a:latin typeface="+mj-lt"/>
                  <a:ea typeface="+mj-ea"/>
                  <a:cs typeface="+mj-cs"/>
                  <a:sym typeface="Helvetica Neue Medium"/>
                </a:defRPr>
              </a:pPr>
              <a:endParaRPr/>
            </a:p>
          </p:txBody>
        </p:sp>
      </p:grpSp>
      <p:sp>
        <p:nvSpPr>
          <p:cNvPr id="657" name="スライド番号"/>
          <p:cNvSpPr txBox="1">
            <a:spLocks noGrp="1"/>
          </p:cNvSpPr>
          <p:nvPr>
            <p:ph type="sldNum" sz="quarter" idx="2"/>
          </p:nvPr>
        </p:nvSpPr>
        <p:spPr>
          <a:xfrm>
            <a:off x="12361367" y="9029700"/>
            <a:ext cx="199035" cy="27513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6</a:t>
            </a:fld>
            <a:endParaRP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9" name="アプリケーションの機能について説明します。"/>
          <p:cNvSpPr/>
          <p:nvPr/>
        </p:nvSpPr>
        <p:spPr>
          <a:xfrm>
            <a:off x="4773382" y="2844074"/>
            <a:ext cx="7399929" cy="5971848"/>
          </a:xfrm>
          <a:prstGeom prst="rect">
            <a:avLst/>
          </a:prstGeom>
          <a:solidFill>
            <a:srgbClr val="60C66F">
              <a:alpha val="10000"/>
            </a:srgbClr>
          </a:solidFill>
          <a:ln w="12700">
            <a:solidFill>
              <a:srgbClr val="60C66F"/>
            </a:solidFill>
            <a:custDash>
              <a:ds d="100000" sp="200000"/>
            </a:custDash>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27000" tIns="127000" rIns="127000" bIns="127000"/>
          <a:lstStyle>
            <a:lvl1pPr algn="l">
              <a:lnSpc>
                <a:spcPts val="1900"/>
              </a:lnSpc>
              <a:spcBef>
                <a:spcPts val="1000"/>
              </a:spcBef>
              <a:defRPr sz="1200" b="0" spc="36">
                <a:latin typeface="ヒラギノ角ゴシック W5"/>
                <a:ea typeface="ヒラギノ角ゴシック W5"/>
                <a:cs typeface="ヒラギノ角ゴシック W5"/>
                <a:sym typeface="ヒラギノ角ゴシック W5"/>
              </a:defRPr>
            </a:lvl1pPr>
          </a:lstStyle>
          <a:p>
            <a:r>
              <a:t>アプリケーションの機能について説明します。</a:t>
            </a:r>
          </a:p>
        </p:txBody>
      </p:sp>
      <p:sp>
        <p:nvSpPr>
          <p:cNvPr id="660" name="アプリケーション名："/>
          <p:cNvSpPr/>
          <p:nvPr/>
        </p:nvSpPr>
        <p:spPr>
          <a:xfrm>
            <a:off x="4773382" y="1981200"/>
            <a:ext cx="7399929" cy="495300"/>
          </a:xfrm>
          <a:prstGeom prst="rect">
            <a:avLst/>
          </a:prstGeom>
          <a:solidFill>
            <a:srgbClr val="60C66F">
              <a:alpha val="10000"/>
            </a:srgbClr>
          </a:solidFill>
          <a:ln w="12700">
            <a:solidFill>
              <a:srgbClr val="60C66F"/>
            </a:solidFill>
            <a:custDash>
              <a:ds d="100000" sp="200000"/>
            </a:custDash>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27000" tIns="127000" rIns="127000" bIns="127000"/>
          <a:lstStyle>
            <a:lvl1pPr algn="l">
              <a:lnSpc>
                <a:spcPts val="1900"/>
              </a:lnSpc>
              <a:spcBef>
                <a:spcPts val="1000"/>
              </a:spcBef>
              <a:defRPr sz="1200" b="0" spc="36">
                <a:latin typeface="ヒラギノ角ゴシック W5"/>
                <a:ea typeface="ヒラギノ角ゴシック W5"/>
                <a:cs typeface="ヒラギノ角ゴシック W5"/>
                <a:sym typeface="ヒラギノ角ゴシック W5"/>
              </a:defRPr>
            </a:lvl1pPr>
          </a:lstStyle>
          <a:p>
            <a:r>
              <a:t>アプリケーション名：</a:t>
            </a:r>
          </a:p>
        </p:txBody>
      </p:sp>
      <p:sp>
        <p:nvSpPr>
          <p:cNvPr id="661" name="スライド番号"/>
          <p:cNvSpPr txBox="1">
            <a:spLocks noGrp="1"/>
          </p:cNvSpPr>
          <p:nvPr>
            <p:ph type="sldNum" sz="quarter" idx="2"/>
          </p:nvPr>
        </p:nvSpPr>
        <p:spPr>
          <a:xfrm>
            <a:off x="12361367" y="9029700"/>
            <a:ext cx="199035" cy="27513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7</a:t>
            </a:fld>
            <a:endParaRP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3" name="スライド番号"/>
          <p:cNvSpPr txBox="1">
            <a:spLocks noGrp="1"/>
          </p:cNvSpPr>
          <p:nvPr>
            <p:ph type="sldNum" sz="quarter" idx="2"/>
          </p:nvPr>
        </p:nvSpPr>
        <p:spPr>
          <a:xfrm>
            <a:off x="12361367" y="9029700"/>
            <a:ext cx="199035" cy="27513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8</a:t>
            </a:fld>
            <a:endParaRPr/>
          </a:p>
        </p:txBody>
      </p:sp>
      <p:sp>
        <p:nvSpPr>
          <p:cNvPr id="664" name="四角形"/>
          <p:cNvSpPr/>
          <p:nvPr/>
        </p:nvSpPr>
        <p:spPr>
          <a:xfrm>
            <a:off x="8515064" y="3465590"/>
            <a:ext cx="3658711" cy="1138657"/>
          </a:xfrm>
          <a:prstGeom prst="rect">
            <a:avLst/>
          </a:prstGeom>
          <a:solidFill>
            <a:srgbClr val="60C66F">
              <a:alpha val="10000"/>
            </a:srgbClr>
          </a:solidFill>
          <a:ln w="12700">
            <a:solidFill>
              <a:srgbClr val="60C66F"/>
            </a:solidFill>
            <a:custDash>
              <a:ds d="100000" sp="200000"/>
            </a:custDash>
          </a:ln>
        </p:spPr>
        <p:txBody>
          <a:bodyPr lIns="127000" tIns="127000" rIns="127000" bIns="127000"/>
          <a:lstStyle/>
          <a:p>
            <a:pPr algn="l">
              <a:lnSpc>
                <a:spcPts val="1900"/>
              </a:lnSpc>
              <a:spcBef>
                <a:spcPts val="1000"/>
              </a:spcBef>
              <a:defRPr sz="1200" b="0" spc="36">
                <a:latin typeface="ヒラギノ角ゴシック W5"/>
                <a:ea typeface="ヒラギノ角ゴシック W5"/>
                <a:cs typeface="ヒラギノ角ゴシック W5"/>
                <a:sym typeface="ヒラギノ角ゴシック W5"/>
              </a:defRPr>
            </a:pPr>
            <a:endParaRPr/>
          </a:p>
        </p:txBody>
      </p:sp>
      <p:sp>
        <p:nvSpPr>
          <p:cNvPr id="665" name="四角形"/>
          <p:cNvSpPr/>
          <p:nvPr/>
        </p:nvSpPr>
        <p:spPr>
          <a:xfrm>
            <a:off x="8515064" y="7656591"/>
            <a:ext cx="3658711" cy="1138657"/>
          </a:xfrm>
          <a:prstGeom prst="rect">
            <a:avLst/>
          </a:prstGeom>
          <a:solidFill>
            <a:srgbClr val="60C66F">
              <a:alpha val="10000"/>
            </a:srgbClr>
          </a:solidFill>
          <a:ln w="12700">
            <a:solidFill>
              <a:srgbClr val="60C66F"/>
            </a:solidFill>
            <a:custDash>
              <a:ds d="100000" sp="200000"/>
            </a:custDash>
          </a:ln>
        </p:spPr>
        <p:txBody>
          <a:bodyPr lIns="127000" tIns="127000" rIns="127000" bIns="127000"/>
          <a:lstStyle/>
          <a:p>
            <a:pPr algn="l">
              <a:lnSpc>
                <a:spcPts val="1900"/>
              </a:lnSpc>
              <a:spcBef>
                <a:spcPts val="1000"/>
              </a:spcBef>
              <a:defRPr sz="1200" b="0" spc="36">
                <a:latin typeface="ヒラギノ角ゴシック W5"/>
                <a:ea typeface="ヒラギノ角ゴシック W5"/>
                <a:cs typeface="ヒラギノ角ゴシック W5"/>
                <a:sym typeface="ヒラギノ角ゴシック W5"/>
              </a:defRPr>
            </a:pPr>
            <a:endParaRPr/>
          </a:p>
        </p:txBody>
      </p:sp>
      <p:sp>
        <p:nvSpPr>
          <p:cNvPr id="666" name="四角形"/>
          <p:cNvSpPr/>
          <p:nvPr/>
        </p:nvSpPr>
        <p:spPr>
          <a:xfrm>
            <a:off x="8515064" y="5637290"/>
            <a:ext cx="3658711" cy="1138657"/>
          </a:xfrm>
          <a:prstGeom prst="rect">
            <a:avLst/>
          </a:prstGeom>
          <a:solidFill>
            <a:srgbClr val="60C66F">
              <a:alpha val="10000"/>
            </a:srgbClr>
          </a:solidFill>
          <a:ln w="12700">
            <a:solidFill>
              <a:srgbClr val="60C66F"/>
            </a:solidFill>
            <a:custDash>
              <a:ds d="100000" sp="200000"/>
            </a:custDash>
          </a:ln>
        </p:spPr>
        <p:txBody>
          <a:bodyPr lIns="127000" tIns="127000" rIns="127000" bIns="127000"/>
          <a:lstStyle/>
          <a:p>
            <a:pPr algn="l">
              <a:lnSpc>
                <a:spcPts val="1900"/>
              </a:lnSpc>
              <a:spcBef>
                <a:spcPts val="1000"/>
              </a:spcBef>
              <a:defRPr sz="1200" b="0" spc="36">
                <a:latin typeface="ヒラギノ角ゴシック W5"/>
                <a:ea typeface="ヒラギノ角ゴシック W5"/>
                <a:cs typeface="ヒラギノ角ゴシック W5"/>
                <a:sym typeface="ヒラギノ角ゴシック W5"/>
              </a:defRPr>
            </a:pPr>
            <a:endParaRPr/>
          </a:p>
        </p:txBody>
      </p:sp>
      <p:pic>
        <p:nvPicPr>
          <p:cNvPr id="667" name="イメージ" descr="イメージ"/>
          <p:cNvPicPr>
            <a:picLocks/>
          </p:cNvPicPr>
          <p:nvPr/>
        </p:nvPicPr>
        <p:blipFill>
          <a:blip r:embed="rId2">
            <a:extLst/>
          </a:blip>
          <a:srcRect l="3" r="8" b="15"/>
          <a:stretch>
            <a:fillRect/>
          </a:stretch>
        </p:blipFill>
        <p:spPr>
          <a:xfrm>
            <a:off x="5764116" y="4721063"/>
            <a:ext cx="1304926" cy="129262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0"/>
                </a:lnTo>
                <a:lnTo>
                  <a:pt x="0" y="0"/>
                </a:lnTo>
                <a:close/>
              </a:path>
            </a:pathLst>
          </a:custGeom>
          <a:ln w="12700">
            <a:miter lim="400000"/>
          </a:ln>
        </p:spPr>
      </p:pic>
      <p:pic>
        <p:nvPicPr>
          <p:cNvPr id="668" name="イメージ" descr="イメージ"/>
          <p:cNvPicPr>
            <a:picLocks noChangeAspect="1"/>
          </p:cNvPicPr>
          <p:nvPr/>
        </p:nvPicPr>
        <p:blipFill>
          <a:blip r:embed="rId3">
            <a:extLst/>
          </a:blip>
          <a:stretch>
            <a:fillRect/>
          </a:stretch>
        </p:blipFill>
        <p:spPr>
          <a:xfrm>
            <a:off x="4761363" y="1900110"/>
            <a:ext cx="3310556" cy="6934809"/>
          </a:xfrm>
          <a:prstGeom prst="rect">
            <a:avLst/>
          </a:prstGeom>
          <a:ln w="12700">
            <a:miter lim="400000"/>
          </a:ln>
        </p:spPr>
      </p:pic>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0" name="スライド番号"/>
          <p:cNvSpPr txBox="1">
            <a:spLocks noGrp="1"/>
          </p:cNvSpPr>
          <p:nvPr>
            <p:ph type="sldNum" sz="quarter" idx="2"/>
          </p:nvPr>
        </p:nvSpPr>
        <p:spPr>
          <a:xfrm>
            <a:off x="12361367" y="9029700"/>
            <a:ext cx="199035" cy="27513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9</a:t>
            </a:fld>
            <a:endParaRPr/>
          </a:p>
        </p:txBody>
      </p:sp>
      <p:sp>
        <p:nvSpPr>
          <p:cNvPr id="671" name="四角形"/>
          <p:cNvSpPr/>
          <p:nvPr/>
        </p:nvSpPr>
        <p:spPr>
          <a:xfrm>
            <a:off x="8515064" y="2725846"/>
            <a:ext cx="3658710" cy="804558"/>
          </a:xfrm>
          <a:prstGeom prst="rect">
            <a:avLst/>
          </a:prstGeom>
          <a:solidFill>
            <a:srgbClr val="60C66F">
              <a:alpha val="10000"/>
            </a:srgbClr>
          </a:solidFill>
          <a:ln w="12700">
            <a:solidFill>
              <a:srgbClr val="60C66F"/>
            </a:solidFill>
            <a:custDash>
              <a:ds d="100000" sp="200000"/>
            </a:custDash>
          </a:ln>
        </p:spPr>
        <p:txBody>
          <a:bodyPr lIns="127000" tIns="127000" rIns="127000" bIns="127000"/>
          <a:lstStyle/>
          <a:p>
            <a:pPr algn="l">
              <a:lnSpc>
                <a:spcPts val="1900"/>
              </a:lnSpc>
              <a:spcBef>
                <a:spcPts val="1000"/>
              </a:spcBef>
              <a:defRPr sz="1200" b="0" spc="36">
                <a:latin typeface="ヒラギノ角ゴシック W5"/>
                <a:ea typeface="ヒラギノ角ゴシック W5"/>
                <a:cs typeface="ヒラギノ角ゴシック W5"/>
                <a:sym typeface="ヒラギノ角ゴシック W5"/>
              </a:defRPr>
            </a:pPr>
            <a:endParaRPr/>
          </a:p>
        </p:txBody>
      </p:sp>
      <p:sp>
        <p:nvSpPr>
          <p:cNvPr id="672" name="四角形"/>
          <p:cNvSpPr/>
          <p:nvPr/>
        </p:nvSpPr>
        <p:spPr>
          <a:xfrm>
            <a:off x="8515064" y="4437010"/>
            <a:ext cx="3658710" cy="804558"/>
          </a:xfrm>
          <a:prstGeom prst="rect">
            <a:avLst/>
          </a:prstGeom>
          <a:solidFill>
            <a:srgbClr val="60C66F">
              <a:alpha val="10000"/>
            </a:srgbClr>
          </a:solidFill>
          <a:ln w="12700">
            <a:solidFill>
              <a:srgbClr val="60C66F"/>
            </a:solidFill>
            <a:custDash>
              <a:ds d="100000" sp="200000"/>
            </a:custDash>
          </a:ln>
        </p:spPr>
        <p:txBody>
          <a:bodyPr lIns="127000" tIns="127000" rIns="127000" bIns="127000"/>
          <a:lstStyle/>
          <a:p>
            <a:pPr algn="l">
              <a:lnSpc>
                <a:spcPts val="1900"/>
              </a:lnSpc>
              <a:spcBef>
                <a:spcPts val="1000"/>
              </a:spcBef>
              <a:defRPr sz="1200" b="0" spc="36">
                <a:latin typeface="ヒラギノ角ゴシック W5"/>
                <a:ea typeface="ヒラギノ角ゴシック W5"/>
                <a:cs typeface="ヒラギノ角ゴシック W5"/>
                <a:sym typeface="ヒラギノ角ゴシック W5"/>
              </a:defRPr>
            </a:pPr>
            <a:endParaRPr/>
          </a:p>
        </p:txBody>
      </p:sp>
      <p:sp>
        <p:nvSpPr>
          <p:cNvPr id="673" name="四角形"/>
          <p:cNvSpPr/>
          <p:nvPr/>
        </p:nvSpPr>
        <p:spPr>
          <a:xfrm>
            <a:off x="8515064" y="6005504"/>
            <a:ext cx="3658710" cy="804558"/>
          </a:xfrm>
          <a:prstGeom prst="rect">
            <a:avLst/>
          </a:prstGeom>
          <a:solidFill>
            <a:srgbClr val="60C66F">
              <a:alpha val="10000"/>
            </a:srgbClr>
          </a:solidFill>
          <a:ln w="12700">
            <a:solidFill>
              <a:srgbClr val="60C66F"/>
            </a:solidFill>
            <a:custDash>
              <a:ds d="100000" sp="200000"/>
            </a:custDash>
          </a:ln>
        </p:spPr>
        <p:txBody>
          <a:bodyPr lIns="127000" tIns="127000" rIns="127000" bIns="127000"/>
          <a:lstStyle/>
          <a:p>
            <a:pPr algn="l">
              <a:lnSpc>
                <a:spcPts val="1900"/>
              </a:lnSpc>
              <a:spcBef>
                <a:spcPts val="1000"/>
              </a:spcBef>
              <a:defRPr sz="1200" b="0" spc="36">
                <a:latin typeface="ヒラギノ角ゴシック W5"/>
                <a:ea typeface="ヒラギノ角ゴシック W5"/>
                <a:cs typeface="ヒラギノ角ゴシック W5"/>
                <a:sym typeface="ヒラギノ角ゴシック W5"/>
              </a:defRPr>
            </a:pPr>
            <a:endParaRPr/>
          </a:p>
        </p:txBody>
      </p:sp>
      <p:sp>
        <p:nvSpPr>
          <p:cNvPr id="674" name="四角形"/>
          <p:cNvSpPr/>
          <p:nvPr/>
        </p:nvSpPr>
        <p:spPr>
          <a:xfrm>
            <a:off x="8515064" y="8037504"/>
            <a:ext cx="3658710" cy="804558"/>
          </a:xfrm>
          <a:prstGeom prst="rect">
            <a:avLst/>
          </a:prstGeom>
          <a:solidFill>
            <a:srgbClr val="60C66F">
              <a:alpha val="10000"/>
            </a:srgbClr>
          </a:solidFill>
          <a:ln w="12700">
            <a:solidFill>
              <a:srgbClr val="60C66F"/>
            </a:solidFill>
            <a:custDash>
              <a:ds d="100000" sp="200000"/>
            </a:custDash>
          </a:ln>
        </p:spPr>
        <p:txBody>
          <a:bodyPr lIns="127000" tIns="127000" rIns="127000" bIns="127000"/>
          <a:lstStyle/>
          <a:p>
            <a:pPr algn="l">
              <a:lnSpc>
                <a:spcPts val="1900"/>
              </a:lnSpc>
              <a:spcBef>
                <a:spcPts val="1000"/>
              </a:spcBef>
              <a:defRPr sz="1200" b="0" spc="36">
                <a:latin typeface="ヒラギノ角ゴシック W5"/>
                <a:ea typeface="ヒラギノ角ゴシック W5"/>
                <a:cs typeface="ヒラギノ角ゴシック W5"/>
                <a:sym typeface="ヒラギノ角ゴシック W5"/>
              </a:defRPr>
            </a:pPr>
            <a:endParaRPr/>
          </a:p>
        </p:txBody>
      </p:sp>
      <p:pic>
        <p:nvPicPr>
          <p:cNvPr id="675" name="イメージ" descr="イメージ"/>
          <p:cNvPicPr>
            <a:picLocks/>
          </p:cNvPicPr>
          <p:nvPr/>
        </p:nvPicPr>
        <p:blipFill>
          <a:blip r:embed="rId2">
            <a:extLst/>
          </a:blip>
          <a:srcRect l="3" r="8" b="15"/>
          <a:stretch>
            <a:fillRect/>
          </a:stretch>
        </p:blipFill>
        <p:spPr>
          <a:xfrm>
            <a:off x="5764116" y="4721063"/>
            <a:ext cx="1304926" cy="129262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0"/>
                </a:lnTo>
                <a:lnTo>
                  <a:pt x="0" y="0"/>
                </a:lnTo>
                <a:close/>
              </a:path>
            </a:pathLst>
          </a:custGeom>
          <a:ln w="12700">
            <a:miter lim="400000"/>
          </a:ln>
        </p:spPr>
      </p:pic>
      <p:pic>
        <p:nvPicPr>
          <p:cNvPr id="676" name="イメージ" descr="イメージ"/>
          <p:cNvPicPr>
            <a:picLocks noChangeAspect="1"/>
          </p:cNvPicPr>
          <p:nvPr/>
        </p:nvPicPr>
        <p:blipFill>
          <a:blip r:embed="rId3">
            <a:extLst/>
          </a:blip>
          <a:stretch>
            <a:fillRect/>
          </a:stretch>
        </p:blipFill>
        <p:spPr>
          <a:xfrm>
            <a:off x="4761363" y="1900110"/>
            <a:ext cx="3310556" cy="6934809"/>
          </a:xfrm>
          <a:prstGeom prst="rect">
            <a:avLst/>
          </a:prstGeom>
          <a:ln w="12700">
            <a:miter lim="400000"/>
          </a:ln>
        </p:spPr>
      </p:pic>
    </p:spTree>
  </p:cSld>
  <p:clrMapOvr>
    <a:masterClrMapping/>
  </p:clrMapOvr>
  <p:transition spd="med"/>
</p:sld>
</file>

<file path=ppt/theme/theme1.xml><?xml version="1.0" encoding="utf-8"?>
<a:theme xmlns:a="http://schemas.openxmlformats.org/drawingml/2006/main"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a:ea typeface="Helvetica Neue"/>
        <a:cs typeface="Helvetica Neue"/>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584200" rtl="0" fontAlgn="auto" latinLnBrk="0" hangingPunct="0">
          <a:lnSpc>
            <a:spcPct val="110000"/>
          </a:lnSpc>
          <a:spcBef>
            <a:spcPts val="1200"/>
          </a:spcBef>
          <a:spcAft>
            <a:spcPts val="0"/>
          </a:spcAft>
          <a:buClrTx/>
          <a:buSzTx/>
          <a:buFontTx/>
          <a:buNone/>
          <a:tabLst/>
          <a:defRPr kumimoji="0" sz="1600" b="0" i="0" u="none" strike="noStrike" cap="none" spc="0" normalizeH="0" baseline="0">
            <a:ln>
              <a:noFill/>
            </a:ln>
            <a:solidFill>
              <a:srgbClr val="000000"/>
            </a:solidFill>
            <a:effectLst/>
            <a:uFillTx/>
            <a:latin typeface="+mj-lt"/>
            <a:ea typeface="+mj-ea"/>
            <a:cs typeface="+mj-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a:ea typeface="Helvetica Neue"/>
        <a:cs typeface="Helvetica Neue"/>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584200" rtl="0" fontAlgn="auto" latinLnBrk="0" hangingPunct="0">
          <a:lnSpc>
            <a:spcPct val="110000"/>
          </a:lnSpc>
          <a:spcBef>
            <a:spcPts val="1200"/>
          </a:spcBef>
          <a:spcAft>
            <a:spcPts val="0"/>
          </a:spcAft>
          <a:buClrTx/>
          <a:buSzTx/>
          <a:buFontTx/>
          <a:buNone/>
          <a:tabLst/>
          <a:defRPr kumimoji="0" sz="1600" b="0" i="0" u="none" strike="noStrike" cap="none" spc="0" normalizeH="0" baseline="0">
            <a:ln>
              <a:noFill/>
            </a:ln>
            <a:solidFill>
              <a:srgbClr val="000000"/>
            </a:solidFill>
            <a:effectLst/>
            <a:uFillTx/>
            <a:latin typeface="+mj-lt"/>
            <a:ea typeface="+mj-ea"/>
            <a:cs typeface="+mj-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0</TotalTime>
  <Words>159</Words>
  <Application>Microsoft Macintosh PowerPoint</Application>
  <PresentationFormat>ユーザー設定</PresentationFormat>
  <Paragraphs>69</Paragraphs>
  <Slides>37</Slides>
  <Notes>0</Notes>
  <HiddenSlides>0</HiddenSlides>
  <MMClips>2</MMClips>
  <ScaleCrop>false</ScaleCrop>
  <HeadingPairs>
    <vt:vector size="6" baseType="variant">
      <vt:variant>
        <vt:lpstr>使用されているフォント</vt:lpstr>
      </vt:variant>
      <vt:variant>
        <vt:i4>8</vt:i4>
      </vt:variant>
      <vt:variant>
        <vt:lpstr>テーマ</vt:lpstr>
      </vt:variant>
      <vt:variant>
        <vt:i4>1</vt:i4>
      </vt:variant>
      <vt:variant>
        <vt:lpstr>スライド タイトル</vt:lpstr>
      </vt:variant>
      <vt:variant>
        <vt:i4>37</vt:i4>
      </vt:variant>
    </vt:vector>
  </HeadingPairs>
  <TitlesOfParts>
    <vt:vector size="46" baseType="lpstr">
      <vt:lpstr>ヒラギノ角ゴシック W3</vt:lpstr>
      <vt:lpstr>ヒラギノ角ゴシック W4</vt:lpstr>
      <vt:lpstr>ヒラギノ角ゴシック W5</vt:lpstr>
      <vt:lpstr>ヒラギノ角ゴシック W6</vt:lpstr>
      <vt:lpstr>ヒラギノ角ゴシック W7</vt:lpstr>
      <vt:lpstr>ヒラギノ丸ゴ Pro W4</vt:lpstr>
      <vt:lpstr>Helvetica Neue</vt:lpstr>
      <vt:lpstr>Helvetica Neue Medium</vt:lpstr>
      <vt:lpstr>White</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cp:lastModifiedBy>天海 春香</cp:lastModifiedBy>
  <cp:revision>1</cp:revision>
  <dcterms:modified xsi:type="dcterms:W3CDTF">2020-04-13T17:05:01Z</dcterms:modified>
</cp:coreProperties>
</file>